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473" r:id="rId2"/>
    <p:sldId id="511" r:id="rId3"/>
    <p:sldId id="295" r:id="rId4"/>
    <p:sldId id="512" r:id="rId5"/>
    <p:sldId id="455" r:id="rId6"/>
    <p:sldId id="474" r:id="rId7"/>
    <p:sldId id="513" r:id="rId8"/>
    <p:sldId id="514" r:id="rId9"/>
    <p:sldId id="486" r:id="rId10"/>
    <p:sldId id="487" r:id="rId11"/>
    <p:sldId id="488" r:id="rId12"/>
    <p:sldId id="489" r:id="rId13"/>
    <p:sldId id="490" r:id="rId14"/>
    <p:sldId id="491" r:id="rId15"/>
    <p:sldId id="495" r:id="rId16"/>
    <p:sldId id="497" r:id="rId17"/>
    <p:sldId id="498" r:id="rId18"/>
    <p:sldId id="496" r:id="rId19"/>
    <p:sldId id="499" r:id="rId20"/>
    <p:sldId id="500" r:id="rId21"/>
    <p:sldId id="501" r:id="rId22"/>
    <p:sldId id="502" r:id="rId23"/>
    <p:sldId id="504" r:id="rId24"/>
    <p:sldId id="505" r:id="rId25"/>
    <p:sldId id="503" r:id="rId26"/>
    <p:sldId id="506" r:id="rId27"/>
    <p:sldId id="507" r:id="rId28"/>
    <p:sldId id="509" r:id="rId29"/>
    <p:sldId id="33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E79"/>
    <a:srgbClr val="24517B"/>
    <a:srgbClr val="548235"/>
    <a:srgbClr val="E8EFF8"/>
    <a:srgbClr val="DDEBF7"/>
    <a:srgbClr val="B8B8B8"/>
    <a:srgbClr val="647B54"/>
    <a:srgbClr val="5B9B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2950" autoAdjust="0"/>
  </p:normalViewPr>
  <p:slideViewPr>
    <p:cSldViewPr snapToGrid="0">
      <p:cViewPr varScale="1">
        <p:scale>
          <a:sx n="80" d="100"/>
          <a:sy n="80" d="100"/>
        </p:scale>
        <p:origin x="1205"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558F9-8D2A-41F6-9B1A-8F3C35E352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2FF7244-3895-4A22-8CC9-6953DDC44667}">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400" dirty="0">
              <a:solidFill>
                <a:schemeClr val="accent5">
                  <a:lumMod val="50000"/>
                </a:schemeClr>
              </a:solidFill>
            </a:rPr>
            <a:t>Every registered person having turnover in FY &gt; 2 Crore</a:t>
          </a:r>
        </a:p>
      </dgm:t>
    </dgm:pt>
    <dgm:pt modelId="{6DDAB440-69AE-41C7-BF58-4BE0D0E3ECA8}" type="parTrans" cxnId="{66B117A5-8163-46AF-8AE4-BFBE19991430}">
      <dgm:prSet/>
      <dgm:spPr/>
      <dgm:t>
        <a:bodyPr/>
        <a:lstStyle/>
        <a:p>
          <a:endParaRPr lang="en-US"/>
        </a:p>
      </dgm:t>
    </dgm:pt>
    <dgm:pt modelId="{B4663EE1-F21C-4296-AA9A-1B0D9C42B6DA}" type="sibTrans" cxnId="{66B117A5-8163-46AF-8AE4-BFBE19991430}">
      <dgm:prSet/>
      <dgm:spPr/>
      <dgm:t>
        <a:bodyPr/>
        <a:lstStyle/>
        <a:p>
          <a:endParaRPr lang="en-US"/>
        </a:p>
      </dgm:t>
    </dgm:pt>
    <dgm:pt modelId="{F1400035-EC5A-4176-ACFA-D9DE34E84051}">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400" dirty="0">
              <a:solidFill>
                <a:schemeClr val="accent5">
                  <a:lumMod val="50000"/>
                </a:schemeClr>
              </a:solidFill>
            </a:rPr>
            <a:t>Audit by Chartered / Cost Accountant</a:t>
          </a:r>
        </a:p>
      </dgm:t>
    </dgm:pt>
    <dgm:pt modelId="{EBE243D5-D25B-4960-92B4-20C7BABB3FAA}" type="parTrans" cxnId="{25A22767-2588-41F3-84F6-A0FC85CD0B18}">
      <dgm:prSet/>
      <dgm:spPr/>
      <dgm:t>
        <a:bodyPr/>
        <a:lstStyle/>
        <a:p>
          <a:endParaRPr lang="en-US"/>
        </a:p>
      </dgm:t>
    </dgm:pt>
    <dgm:pt modelId="{B81CACE8-34AA-421B-9916-75B3A28C5EEE}" type="sibTrans" cxnId="{25A22767-2588-41F3-84F6-A0FC85CD0B18}">
      <dgm:prSet/>
      <dgm:spPr/>
      <dgm:t>
        <a:bodyPr/>
        <a:lstStyle/>
        <a:p>
          <a:endParaRPr lang="en-US"/>
        </a:p>
      </dgm:t>
    </dgm:pt>
    <dgm:pt modelId="{4D7D61F4-46AF-4594-8F78-58B0CCC1051C}">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400" dirty="0">
              <a:solidFill>
                <a:schemeClr val="accent5">
                  <a:lumMod val="50000"/>
                </a:schemeClr>
              </a:solidFill>
            </a:rPr>
            <a:t>Submission of Audited annual accounts, reconciliation statement and other prescribed documents </a:t>
          </a:r>
        </a:p>
      </dgm:t>
    </dgm:pt>
    <dgm:pt modelId="{440660CC-069E-4899-A106-28E16942BFF4}" type="parTrans" cxnId="{292A564A-BD64-4A81-8004-82E347E0CF74}">
      <dgm:prSet/>
      <dgm:spPr/>
      <dgm:t>
        <a:bodyPr/>
        <a:lstStyle/>
        <a:p>
          <a:endParaRPr lang="en-US"/>
        </a:p>
      </dgm:t>
    </dgm:pt>
    <dgm:pt modelId="{9777A868-86F1-4A36-A300-0DA2188F6F10}" type="sibTrans" cxnId="{292A564A-BD64-4A81-8004-82E347E0CF74}">
      <dgm:prSet/>
      <dgm:spPr/>
      <dgm:t>
        <a:bodyPr/>
        <a:lstStyle/>
        <a:p>
          <a:endParaRPr lang="en-US"/>
        </a:p>
      </dgm:t>
    </dgm:pt>
    <dgm:pt modelId="{A919897E-CAEB-4EEC-9E97-50F44C41295C}" type="pres">
      <dgm:prSet presAssocID="{868558F9-8D2A-41F6-9B1A-8F3C35E352BF}" presName="linear" presStyleCnt="0">
        <dgm:presLayoutVars>
          <dgm:dir/>
          <dgm:animLvl val="lvl"/>
          <dgm:resizeHandles val="exact"/>
        </dgm:presLayoutVars>
      </dgm:prSet>
      <dgm:spPr/>
    </dgm:pt>
    <dgm:pt modelId="{EA406D8F-CFFF-458E-AC12-30F636D98598}" type="pres">
      <dgm:prSet presAssocID="{F2FF7244-3895-4A22-8CC9-6953DDC44667}" presName="parentLin" presStyleCnt="0"/>
      <dgm:spPr/>
    </dgm:pt>
    <dgm:pt modelId="{4894E17C-F2A1-4ED4-9F8C-5621396ED36A}" type="pres">
      <dgm:prSet presAssocID="{F2FF7244-3895-4A22-8CC9-6953DDC44667}" presName="parentLeftMargin" presStyleLbl="node1" presStyleIdx="0" presStyleCnt="3"/>
      <dgm:spPr/>
    </dgm:pt>
    <dgm:pt modelId="{896CD82B-3C8A-4F3A-9419-B5152D24496E}" type="pres">
      <dgm:prSet presAssocID="{F2FF7244-3895-4A22-8CC9-6953DDC44667}" presName="parentText" presStyleLbl="node1" presStyleIdx="0" presStyleCnt="3" custScaleX="142857">
        <dgm:presLayoutVars>
          <dgm:chMax val="0"/>
          <dgm:bulletEnabled val="1"/>
        </dgm:presLayoutVars>
      </dgm:prSet>
      <dgm:spPr/>
    </dgm:pt>
    <dgm:pt modelId="{BA2B8498-75BF-478E-BE24-19AC7EEA5314}" type="pres">
      <dgm:prSet presAssocID="{F2FF7244-3895-4A22-8CC9-6953DDC44667}" presName="negativeSpace" presStyleCnt="0"/>
      <dgm:spPr/>
    </dgm:pt>
    <dgm:pt modelId="{7E2F8BB3-6D9A-482C-9AFB-72C1137B3D11}" type="pres">
      <dgm:prSet presAssocID="{F2FF7244-3895-4A22-8CC9-6953DDC44667}" presName="childText" presStyleLbl="conFgAcc1" presStyleIdx="0" presStyleCnt="3">
        <dgm:presLayoutVars>
          <dgm:bulletEnabled val="1"/>
        </dgm:presLayoutVars>
      </dgm:prSet>
      <dgm:spPr/>
    </dgm:pt>
    <dgm:pt modelId="{382BE7FE-B46C-4AE2-B055-96F003CD962F}" type="pres">
      <dgm:prSet presAssocID="{B4663EE1-F21C-4296-AA9A-1B0D9C42B6DA}" presName="spaceBetweenRectangles" presStyleCnt="0"/>
      <dgm:spPr/>
    </dgm:pt>
    <dgm:pt modelId="{D3B1BD54-61C0-4199-B021-323F082E1D37}" type="pres">
      <dgm:prSet presAssocID="{F1400035-EC5A-4176-ACFA-D9DE34E84051}" presName="parentLin" presStyleCnt="0"/>
      <dgm:spPr/>
    </dgm:pt>
    <dgm:pt modelId="{385C7CEA-BDEC-4487-842C-18E03D0C5731}" type="pres">
      <dgm:prSet presAssocID="{F1400035-EC5A-4176-ACFA-D9DE34E84051}" presName="parentLeftMargin" presStyleLbl="node1" presStyleIdx="0" presStyleCnt="3"/>
      <dgm:spPr/>
    </dgm:pt>
    <dgm:pt modelId="{D05C39B0-8B96-4EC5-9CE9-3F1C2F366B73}" type="pres">
      <dgm:prSet presAssocID="{F1400035-EC5A-4176-ACFA-D9DE34E84051}" presName="parentText" presStyleLbl="node1" presStyleIdx="1" presStyleCnt="3" custScaleX="142857">
        <dgm:presLayoutVars>
          <dgm:chMax val="0"/>
          <dgm:bulletEnabled val="1"/>
        </dgm:presLayoutVars>
      </dgm:prSet>
      <dgm:spPr/>
    </dgm:pt>
    <dgm:pt modelId="{F68940ED-EE35-479B-B706-077BAAE63839}" type="pres">
      <dgm:prSet presAssocID="{F1400035-EC5A-4176-ACFA-D9DE34E84051}" presName="negativeSpace" presStyleCnt="0"/>
      <dgm:spPr/>
    </dgm:pt>
    <dgm:pt modelId="{C1F97ADE-AC1A-4B81-901C-65EE940267AD}" type="pres">
      <dgm:prSet presAssocID="{F1400035-EC5A-4176-ACFA-D9DE34E84051}" presName="childText" presStyleLbl="conFgAcc1" presStyleIdx="1" presStyleCnt="3">
        <dgm:presLayoutVars>
          <dgm:bulletEnabled val="1"/>
        </dgm:presLayoutVars>
      </dgm:prSet>
      <dgm:spPr/>
    </dgm:pt>
    <dgm:pt modelId="{1CE36E38-6CE4-4F30-82CB-8D84EDD654B5}" type="pres">
      <dgm:prSet presAssocID="{B81CACE8-34AA-421B-9916-75B3A28C5EEE}" presName="spaceBetweenRectangles" presStyleCnt="0"/>
      <dgm:spPr/>
    </dgm:pt>
    <dgm:pt modelId="{BD3CD23B-B8B5-4F9A-9B8C-4801F9E8ABF3}" type="pres">
      <dgm:prSet presAssocID="{4D7D61F4-46AF-4594-8F78-58B0CCC1051C}" presName="parentLin" presStyleCnt="0"/>
      <dgm:spPr/>
    </dgm:pt>
    <dgm:pt modelId="{6E0A9716-D0CD-4A03-8EF5-65C21E5737C4}" type="pres">
      <dgm:prSet presAssocID="{4D7D61F4-46AF-4594-8F78-58B0CCC1051C}" presName="parentLeftMargin" presStyleLbl="node1" presStyleIdx="1" presStyleCnt="3"/>
      <dgm:spPr/>
    </dgm:pt>
    <dgm:pt modelId="{4E1E3B62-AB2B-4292-A8E4-1F88467BD91A}" type="pres">
      <dgm:prSet presAssocID="{4D7D61F4-46AF-4594-8F78-58B0CCC1051C}" presName="parentText" presStyleLbl="node1" presStyleIdx="2" presStyleCnt="3" custScaleX="142857">
        <dgm:presLayoutVars>
          <dgm:chMax val="0"/>
          <dgm:bulletEnabled val="1"/>
        </dgm:presLayoutVars>
      </dgm:prSet>
      <dgm:spPr/>
    </dgm:pt>
    <dgm:pt modelId="{2D48BCF0-9A21-4AFF-A8BA-CEFA8B9D30DA}" type="pres">
      <dgm:prSet presAssocID="{4D7D61F4-46AF-4594-8F78-58B0CCC1051C}" presName="negativeSpace" presStyleCnt="0"/>
      <dgm:spPr/>
    </dgm:pt>
    <dgm:pt modelId="{1B9DA832-DEDA-433B-937D-BF1F24302CFB}" type="pres">
      <dgm:prSet presAssocID="{4D7D61F4-46AF-4594-8F78-58B0CCC1051C}" presName="childText" presStyleLbl="conFgAcc1" presStyleIdx="2" presStyleCnt="3">
        <dgm:presLayoutVars>
          <dgm:bulletEnabled val="1"/>
        </dgm:presLayoutVars>
      </dgm:prSet>
      <dgm:spPr/>
    </dgm:pt>
  </dgm:ptLst>
  <dgm:cxnLst>
    <dgm:cxn modelId="{0C6B0623-DB1B-48D9-AF77-346D45444B9E}" type="presOf" srcId="{F2FF7244-3895-4A22-8CC9-6953DDC44667}" destId="{896CD82B-3C8A-4F3A-9419-B5152D24496E}" srcOrd="1" destOrd="0" presId="urn:microsoft.com/office/officeart/2005/8/layout/list1"/>
    <dgm:cxn modelId="{CABA383D-092D-469A-8277-6216B18ED1E9}" type="presOf" srcId="{F1400035-EC5A-4176-ACFA-D9DE34E84051}" destId="{D05C39B0-8B96-4EC5-9CE9-3F1C2F366B73}" srcOrd="1" destOrd="0" presId="urn:microsoft.com/office/officeart/2005/8/layout/list1"/>
    <dgm:cxn modelId="{5B73565D-6BF8-4854-8679-B41D4D7667B1}" type="presOf" srcId="{F1400035-EC5A-4176-ACFA-D9DE34E84051}" destId="{385C7CEA-BDEC-4487-842C-18E03D0C5731}" srcOrd="0" destOrd="0" presId="urn:microsoft.com/office/officeart/2005/8/layout/list1"/>
    <dgm:cxn modelId="{25A22767-2588-41F3-84F6-A0FC85CD0B18}" srcId="{868558F9-8D2A-41F6-9B1A-8F3C35E352BF}" destId="{F1400035-EC5A-4176-ACFA-D9DE34E84051}" srcOrd="1" destOrd="0" parTransId="{EBE243D5-D25B-4960-92B4-20C7BABB3FAA}" sibTransId="{B81CACE8-34AA-421B-9916-75B3A28C5EEE}"/>
    <dgm:cxn modelId="{292A564A-BD64-4A81-8004-82E347E0CF74}" srcId="{868558F9-8D2A-41F6-9B1A-8F3C35E352BF}" destId="{4D7D61F4-46AF-4594-8F78-58B0CCC1051C}" srcOrd="2" destOrd="0" parTransId="{440660CC-069E-4899-A106-28E16942BFF4}" sibTransId="{9777A868-86F1-4A36-A300-0DA2188F6F10}"/>
    <dgm:cxn modelId="{ED988D99-0682-496F-A704-440A45CEC066}" type="presOf" srcId="{4D7D61F4-46AF-4594-8F78-58B0CCC1051C}" destId="{4E1E3B62-AB2B-4292-A8E4-1F88467BD91A}" srcOrd="1" destOrd="0" presId="urn:microsoft.com/office/officeart/2005/8/layout/list1"/>
    <dgm:cxn modelId="{66B117A5-8163-46AF-8AE4-BFBE19991430}" srcId="{868558F9-8D2A-41F6-9B1A-8F3C35E352BF}" destId="{F2FF7244-3895-4A22-8CC9-6953DDC44667}" srcOrd="0" destOrd="0" parTransId="{6DDAB440-69AE-41C7-BF58-4BE0D0E3ECA8}" sibTransId="{B4663EE1-F21C-4296-AA9A-1B0D9C42B6DA}"/>
    <dgm:cxn modelId="{22CA1CD2-A783-4377-9C6E-0076A4BFEB02}" type="presOf" srcId="{868558F9-8D2A-41F6-9B1A-8F3C35E352BF}" destId="{A919897E-CAEB-4EEC-9E97-50F44C41295C}" srcOrd="0" destOrd="0" presId="urn:microsoft.com/office/officeart/2005/8/layout/list1"/>
    <dgm:cxn modelId="{D8DE56EA-CD27-4FD9-8123-59710E771FED}" type="presOf" srcId="{4D7D61F4-46AF-4594-8F78-58B0CCC1051C}" destId="{6E0A9716-D0CD-4A03-8EF5-65C21E5737C4}" srcOrd="0" destOrd="0" presId="urn:microsoft.com/office/officeart/2005/8/layout/list1"/>
    <dgm:cxn modelId="{949EF1EE-2B93-44CC-BF15-D0F90207816E}" type="presOf" srcId="{F2FF7244-3895-4A22-8CC9-6953DDC44667}" destId="{4894E17C-F2A1-4ED4-9F8C-5621396ED36A}" srcOrd="0" destOrd="0" presId="urn:microsoft.com/office/officeart/2005/8/layout/list1"/>
    <dgm:cxn modelId="{2A71477F-CC19-4CD8-B4EE-2201FAA6014C}" type="presParOf" srcId="{A919897E-CAEB-4EEC-9E97-50F44C41295C}" destId="{EA406D8F-CFFF-458E-AC12-30F636D98598}" srcOrd="0" destOrd="0" presId="urn:microsoft.com/office/officeart/2005/8/layout/list1"/>
    <dgm:cxn modelId="{E34EB486-9DE3-4B18-AEE9-413673812FB6}" type="presParOf" srcId="{EA406D8F-CFFF-458E-AC12-30F636D98598}" destId="{4894E17C-F2A1-4ED4-9F8C-5621396ED36A}" srcOrd="0" destOrd="0" presId="urn:microsoft.com/office/officeart/2005/8/layout/list1"/>
    <dgm:cxn modelId="{CB46A2DC-05E6-4B61-AA04-E09CE4F46859}" type="presParOf" srcId="{EA406D8F-CFFF-458E-AC12-30F636D98598}" destId="{896CD82B-3C8A-4F3A-9419-B5152D24496E}" srcOrd="1" destOrd="0" presId="urn:microsoft.com/office/officeart/2005/8/layout/list1"/>
    <dgm:cxn modelId="{1B8E29DD-08D1-4CC7-B0EE-59A68F48B650}" type="presParOf" srcId="{A919897E-CAEB-4EEC-9E97-50F44C41295C}" destId="{BA2B8498-75BF-478E-BE24-19AC7EEA5314}" srcOrd="1" destOrd="0" presId="urn:microsoft.com/office/officeart/2005/8/layout/list1"/>
    <dgm:cxn modelId="{91B99A7A-F74B-4268-BF67-7B15B1297CFE}" type="presParOf" srcId="{A919897E-CAEB-4EEC-9E97-50F44C41295C}" destId="{7E2F8BB3-6D9A-482C-9AFB-72C1137B3D11}" srcOrd="2" destOrd="0" presId="urn:microsoft.com/office/officeart/2005/8/layout/list1"/>
    <dgm:cxn modelId="{D0EFA5F5-B49B-47BD-B1DC-172B7A3B6708}" type="presParOf" srcId="{A919897E-CAEB-4EEC-9E97-50F44C41295C}" destId="{382BE7FE-B46C-4AE2-B055-96F003CD962F}" srcOrd="3" destOrd="0" presId="urn:microsoft.com/office/officeart/2005/8/layout/list1"/>
    <dgm:cxn modelId="{4FE3301E-CB30-46D3-BE27-1F2F932D17C0}" type="presParOf" srcId="{A919897E-CAEB-4EEC-9E97-50F44C41295C}" destId="{D3B1BD54-61C0-4199-B021-323F082E1D37}" srcOrd="4" destOrd="0" presId="urn:microsoft.com/office/officeart/2005/8/layout/list1"/>
    <dgm:cxn modelId="{F2408ADC-13CF-4071-8DB3-82BA971E5FB4}" type="presParOf" srcId="{D3B1BD54-61C0-4199-B021-323F082E1D37}" destId="{385C7CEA-BDEC-4487-842C-18E03D0C5731}" srcOrd="0" destOrd="0" presId="urn:microsoft.com/office/officeart/2005/8/layout/list1"/>
    <dgm:cxn modelId="{8FF171F0-067A-42DF-9267-62F43C33E61C}" type="presParOf" srcId="{D3B1BD54-61C0-4199-B021-323F082E1D37}" destId="{D05C39B0-8B96-4EC5-9CE9-3F1C2F366B73}" srcOrd="1" destOrd="0" presId="urn:microsoft.com/office/officeart/2005/8/layout/list1"/>
    <dgm:cxn modelId="{8BFF5F7A-F375-4D87-8B49-DC26EE74AEF9}" type="presParOf" srcId="{A919897E-CAEB-4EEC-9E97-50F44C41295C}" destId="{F68940ED-EE35-479B-B706-077BAAE63839}" srcOrd="5" destOrd="0" presId="urn:microsoft.com/office/officeart/2005/8/layout/list1"/>
    <dgm:cxn modelId="{5C740C68-B3F9-4796-9B17-6D6E85B14783}" type="presParOf" srcId="{A919897E-CAEB-4EEC-9E97-50F44C41295C}" destId="{C1F97ADE-AC1A-4B81-901C-65EE940267AD}" srcOrd="6" destOrd="0" presId="urn:microsoft.com/office/officeart/2005/8/layout/list1"/>
    <dgm:cxn modelId="{A229054C-A7D3-4F67-AB7F-0D5262CD6E36}" type="presParOf" srcId="{A919897E-CAEB-4EEC-9E97-50F44C41295C}" destId="{1CE36E38-6CE4-4F30-82CB-8D84EDD654B5}" srcOrd="7" destOrd="0" presId="urn:microsoft.com/office/officeart/2005/8/layout/list1"/>
    <dgm:cxn modelId="{1165CC3F-572C-4B63-8E74-E79C7EDB08BF}" type="presParOf" srcId="{A919897E-CAEB-4EEC-9E97-50F44C41295C}" destId="{BD3CD23B-B8B5-4F9A-9B8C-4801F9E8ABF3}" srcOrd="8" destOrd="0" presId="urn:microsoft.com/office/officeart/2005/8/layout/list1"/>
    <dgm:cxn modelId="{22634900-CB80-44FE-8CA1-636B71BD06E9}" type="presParOf" srcId="{BD3CD23B-B8B5-4F9A-9B8C-4801F9E8ABF3}" destId="{6E0A9716-D0CD-4A03-8EF5-65C21E5737C4}" srcOrd="0" destOrd="0" presId="urn:microsoft.com/office/officeart/2005/8/layout/list1"/>
    <dgm:cxn modelId="{92C0C81B-BEE6-4F7C-B1E7-5E93AF2EEF1D}" type="presParOf" srcId="{BD3CD23B-B8B5-4F9A-9B8C-4801F9E8ABF3}" destId="{4E1E3B62-AB2B-4292-A8E4-1F88467BD91A}" srcOrd="1" destOrd="0" presId="urn:microsoft.com/office/officeart/2005/8/layout/list1"/>
    <dgm:cxn modelId="{12C31839-5613-4252-BB3D-78E4155487FA}" type="presParOf" srcId="{A919897E-CAEB-4EEC-9E97-50F44C41295C}" destId="{2D48BCF0-9A21-4AFF-A8BA-CEFA8B9D30DA}" srcOrd="9" destOrd="0" presId="urn:microsoft.com/office/officeart/2005/8/layout/list1"/>
    <dgm:cxn modelId="{9A7AEE91-F6E4-44A2-81B3-F7202E79F2C8}" type="presParOf" srcId="{A919897E-CAEB-4EEC-9E97-50F44C41295C}" destId="{1B9DA832-DEDA-433B-937D-BF1F24302CF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8558F9-8D2A-41F6-9B1A-8F3C35E352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2FF7244-3895-4A22-8CC9-6953DDC44667}">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400" dirty="0">
              <a:solidFill>
                <a:schemeClr val="accent5">
                  <a:lumMod val="50000"/>
                </a:schemeClr>
              </a:solidFill>
            </a:rPr>
            <a:t>Every registered person having aggregate turnover in FY &gt; 2 Crore</a:t>
          </a:r>
        </a:p>
      </dgm:t>
    </dgm:pt>
    <dgm:pt modelId="{6DDAB440-69AE-41C7-BF58-4BE0D0E3ECA8}" type="parTrans" cxnId="{66B117A5-8163-46AF-8AE4-BFBE19991430}">
      <dgm:prSet/>
      <dgm:spPr/>
      <dgm:t>
        <a:bodyPr/>
        <a:lstStyle/>
        <a:p>
          <a:endParaRPr lang="en-US"/>
        </a:p>
      </dgm:t>
    </dgm:pt>
    <dgm:pt modelId="{B4663EE1-F21C-4296-AA9A-1B0D9C42B6DA}" type="sibTrans" cxnId="{66B117A5-8163-46AF-8AE4-BFBE19991430}">
      <dgm:prSet/>
      <dgm:spPr/>
      <dgm:t>
        <a:bodyPr/>
        <a:lstStyle/>
        <a:p>
          <a:endParaRPr lang="en-US"/>
        </a:p>
      </dgm:t>
    </dgm:pt>
    <dgm:pt modelId="{F1400035-EC5A-4176-ACFA-D9DE34E84051}">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400" dirty="0">
              <a:solidFill>
                <a:schemeClr val="accent5">
                  <a:lumMod val="50000"/>
                </a:schemeClr>
              </a:solidFill>
            </a:rPr>
            <a:t>Get his accounts audited under section 35(5)</a:t>
          </a:r>
        </a:p>
      </dgm:t>
    </dgm:pt>
    <dgm:pt modelId="{EBE243D5-D25B-4960-92B4-20C7BABB3FAA}" type="parTrans" cxnId="{25A22767-2588-41F3-84F6-A0FC85CD0B18}">
      <dgm:prSet/>
      <dgm:spPr/>
      <dgm:t>
        <a:bodyPr/>
        <a:lstStyle/>
        <a:p>
          <a:endParaRPr lang="en-US"/>
        </a:p>
      </dgm:t>
    </dgm:pt>
    <dgm:pt modelId="{B81CACE8-34AA-421B-9916-75B3A28C5EEE}" type="sibTrans" cxnId="{25A22767-2588-41F3-84F6-A0FC85CD0B18}">
      <dgm:prSet/>
      <dgm:spPr/>
      <dgm:t>
        <a:bodyPr/>
        <a:lstStyle/>
        <a:p>
          <a:endParaRPr lang="en-US"/>
        </a:p>
      </dgm:t>
    </dgm:pt>
    <dgm:pt modelId="{4D7D61F4-46AF-4594-8F78-58B0CCC1051C}">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400" dirty="0">
              <a:solidFill>
                <a:schemeClr val="accent5">
                  <a:lumMod val="50000"/>
                </a:schemeClr>
              </a:solidFill>
            </a:rPr>
            <a:t>Submission of Audited annual accounts and reconciliation statement, duly certified in Form GSTR-9C on common portal</a:t>
          </a:r>
        </a:p>
      </dgm:t>
    </dgm:pt>
    <dgm:pt modelId="{440660CC-069E-4899-A106-28E16942BFF4}" type="parTrans" cxnId="{292A564A-BD64-4A81-8004-82E347E0CF74}">
      <dgm:prSet/>
      <dgm:spPr/>
      <dgm:t>
        <a:bodyPr/>
        <a:lstStyle/>
        <a:p>
          <a:endParaRPr lang="en-US"/>
        </a:p>
      </dgm:t>
    </dgm:pt>
    <dgm:pt modelId="{9777A868-86F1-4A36-A300-0DA2188F6F10}" type="sibTrans" cxnId="{292A564A-BD64-4A81-8004-82E347E0CF74}">
      <dgm:prSet/>
      <dgm:spPr/>
      <dgm:t>
        <a:bodyPr/>
        <a:lstStyle/>
        <a:p>
          <a:endParaRPr lang="en-US"/>
        </a:p>
      </dgm:t>
    </dgm:pt>
    <dgm:pt modelId="{A919897E-CAEB-4EEC-9E97-50F44C41295C}" type="pres">
      <dgm:prSet presAssocID="{868558F9-8D2A-41F6-9B1A-8F3C35E352BF}" presName="linear" presStyleCnt="0">
        <dgm:presLayoutVars>
          <dgm:dir/>
          <dgm:animLvl val="lvl"/>
          <dgm:resizeHandles val="exact"/>
        </dgm:presLayoutVars>
      </dgm:prSet>
      <dgm:spPr/>
    </dgm:pt>
    <dgm:pt modelId="{EA406D8F-CFFF-458E-AC12-30F636D98598}" type="pres">
      <dgm:prSet presAssocID="{F2FF7244-3895-4A22-8CC9-6953DDC44667}" presName="parentLin" presStyleCnt="0"/>
      <dgm:spPr/>
    </dgm:pt>
    <dgm:pt modelId="{4894E17C-F2A1-4ED4-9F8C-5621396ED36A}" type="pres">
      <dgm:prSet presAssocID="{F2FF7244-3895-4A22-8CC9-6953DDC44667}" presName="parentLeftMargin" presStyleLbl="node1" presStyleIdx="0" presStyleCnt="3"/>
      <dgm:spPr/>
    </dgm:pt>
    <dgm:pt modelId="{896CD82B-3C8A-4F3A-9419-B5152D24496E}" type="pres">
      <dgm:prSet presAssocID="{F2FF7244-3895-4A22-8CC9-6953DDC44667}" presName="parentText" presStyleLbl="node1" presStyleIdx="0" presStyleCnt="3" custScaleX="142857">
        <dgm:presLayoutVars>
          <dgm:chMax val="0"/>
          <dgm:bulletEnabled val="1"/>
        </dgm:presLayoutVars>
      </dgm:prSet>
      <dgm:spPr/>
    </dgm:pt>
    <dgm:pt modelId="{BA2B8498-75BF-478E-BE24-19AC7EEA5314}" type="pres">
      <dgm:prSet presAssocID="{F2FF7244-3895-4A22-8CC9-6953DDC44667}" presName="negativeSpace" presStyleCnt="0"/>
      <dgm:spPr/>
    </dgm:pt>
    <dgm:pt modelId="{7E2F8BB3-6D9A-482C-9AFB-72C1137B3D11}" type="pres">
      <dgm:prSet presAssocID="{F2FF7244-3895-4A22-8CC9-6953DDC44667}" presName="childText" presStyleLbl="conFgAcc1" presStyleIdx="0" presStyleCnt="3">
        <dgm:presLayoutVars>
          <dgm:bulletEnabled val="1"/>
        </dgm:presLayoutVars>
      </dgm:prSet>
      <dgm:spPr/>
    </dgm:pt>
    <dgm:pt modelId="{382BE7FE-B46C-4AE2-B055-96F003CD962F}" type="pres">
      <dgm:prSet presAssocID="{B4663EE1-F21C-4296-AA9A-1B0D9C42B6DA}" presName="spaceBetweenRectangles" presStyleCnt="0"/>
      <dgm:spPr/>
    </dgm:pt>
    <dgm:pt modelId="{D3B1BD54-61C0-4199-B021-323F082E1D37}" type="pres">
      <dgm:prSet presAssocID="{F1400035-EC5A-4176-ACFA-D9DE34E84051}" presName="parentLin" presStyleCnt="0"/>
      <dgm:spPr/>
    </dgm:pt>
    <dgm:pt modelId="{385C7CEA-BDEC-4487-842C-18E03D0C5731}" type="pres">
      <dgm:prSet presAssocID="{F1400035-EC5A-4176-ACFA-D9DE34E84051}" presName="parentLeftMargin" presStyleLbl="node1" presStyleIdx="0" presStyleCnt="3"/>
      <dgm:spPr/>
    </dgm:pt>
    <dgm:pt modelId="{D05C39B0-8B96-4EC5-9CE9-3F1C2F366B73}" type="pres">
      <dgm:prSet presAssocID="{F1400035-EC5A-4176-ACFA-D9DE34E84051}" presName="parentText" presStyleLbl="node1" presStyleIdx="1" presStyleCnt="3" custScaleX="142857">
        <dgm:presLayoutVars>
          <dgm:chMax val="0"/>
          <dgm:bulletEnabled val="1"/>
        </dgm:presLayoutVars>
      </dgm:prSet>
      <dgm:spPr/>
    </dgm:pt>
    <dgm:pt modelId="{F68940ED-EE35-479B-B706-077BAAE63839}" type="pres">
      <dgm:prSet presAssocID="{F1400035-EC5A-4176-ACFA-D9DE34E84051}" presName="negativeSpace" presStyleCnt="0"/>
      <dgm:spPr/>
    </dgm:pt>
    <dgm:pt modelId="{C1F97ADE-AC1A-4B81-901C-65EE940267AD}" type="pres">
      <dgm:prSet presAssocID="{F1400035-EC5A-4176-ACFA-D9DE34E84051}" presName="childText" presStyleLbl="conFgAcc1" presStyleIdx="1" presStyleCnt="3">
        <dgm:presLayoutVars>
          <dgm:bulletEnabled val="1"/>
        </dgm:presLayoutVars>
      </dgm:prSet>
      <dgm:spPr/>
    </dgm:pt>
    <dgm:pt modelId="{1CE36E38-6CE4-4F30-82CB-8D84EDD654B5}" type="pres">
      <dgm:prSet presAssocID="{B81CACE8-34AA-421B-9916-75B3A28C5EEE}" presName="spaceBetweenRectangles" presStyleCnt="0"/>
      <dgm:spPr/>
    </dgm:pt>
    <dgm:pt modelId="{BD3CD23B-B8B5-4F9A-9B8C-4801F9E8ABF3}" type="pres">
      <dgm:prSet presAssocID="{4D7D61F4-46AF-4594-8F78-58B0CCC1051C}" presName="parentLin" presStyleCnt="0"/>
      <dgm:spPr/>
    </dgm:pt>
    <dgm:pt modelId="{6E0A9716-D0CD-4A03-8EF5-65C21E5737C4}" type="pres">
      <dgm:prSet presAssocID="{4D7D61F4-46AF-4594-8F78-58B0CCC1051C}" presName="parentLeftMargin" presStyleLbl="node1" presStyleIdx="1" presStyleCnt="3"/>
      <dgm:spPr/>
    </dgm:pt>
    <dgm:pt modelId="{4E1E3B62-AB2B-4292-A8E4-1F88467BD91A}" type="pres">
      <dgm:prSet presAssocID="{4D7D61F4-46AF-4594-8F78-58B0CCC1051C}" presName="parentText" presStyleLbl="node1" presStyleIdx="2" presStyleCnt="3" custScaleX="142857">
        <dgm:presLayoutVars>
          <dgm:chMax val="0"/>
          <dgm:bulletEnabled val="1"/>
        </dgm:presLayoutVars>
      </dgm:prSet>
      <dgm:spPr/>
    </dgm:pt>
    <dgm:pt modelId="{2D48BCF0-9A21-4AFF-A8BA-CEFA8B9D30DA}" type="pres">
      <dgm:prSet presAssocID="{4D7D61F4-46AF-4594-8F78-58B0CCC1051C}" presName="negativeSpace" presStyleCnt="0"/>
      <dgm:spPr/>
    </dgm:pt>
    <dgm:pt modelId="{1B9DA832-DEDA-433B-937D-BF1F24302CFB}" type="pres">
      <dgm:prSet presAssocID="{4D7D61F4-46AF-4594-8F78-58B0CCC1051C}" presName="childText" presStyleLbl="conFgAcc1" presStyleIdx="2" presStyleCnt="3">
        <dgm:presLayoutVars>
          <dgm:bulletEnabled val="1"/>
        </dgm:presLayoutVars>
      </dgm:prSet>
      <dgm:spPr/>
    </dgm:pt>
  </dgm:ptLst>
  <dgm:cxnLst>
    <dgm:cxn modelId="{0C6B0623-DB1B-48D9-AF77-346D45444B9E}" type="presOf" srcId="{F2FF7244-3895-4A22-8CC9-6953DDC44667}" destId="{896CD82B-3C8A-4F3A-9419-B5152D24496E}" srcOrd="1" destOrd="0" presId="urn:microsoft.com/office/officeart/2005/8/layout/list1"/>
    <dgm:cxn modelId="{CABA383D-092D-469A-8277-6216B18ED1E9}" type="presOf" srcId="{F1400035-EC5A-4176-ACFA-D9DE34E84051}" destId="{D05C39B0-8B96-4EC5-9CE9-3F1C2F366B73}" srcOrd="1" destOrd="0" presId="urn:microsoft.com/office/officeart/2005/8/layout/list1"/>
    <dgm:cxn modelId="{5B73565D-6BF8-4854-8679-B41D4D7667B1}" type="presOf" srcId="{F1400035-EC5A-4176-ACFA-D9DE34E84051}" destId="{385C7CEA-BDEC-4487-842C-18E03D0C5731}" srcOrd="0" destOrd="0" presId="urn:microsoft.com/office/officeart/2005/8/layout/list1"/>
    <dgm:cxn modelId="{25A22767-2588-41F3-84F6-A0FC85CD0B18}" srcId="{868558F9-8D2A-41F6-9B1A-8F3C35E352BF}" destId="{F1400035-EC5A-4176-ACFA-D9DE34E84051}" srcOrd="1" destOrd="0" parTransId="{EBE243D5-D25B-4960-92B4-20C7BABB3FAA}" sibTransId="{B81CACE8-34AA-421B-9916-75B3A28C5EEE}"/>
    <dgm:cxn modelId="{292A564A-BD64-4A81-8004-82E347E0CF74}" srcId="{868558F9-8D2A-41F6-9B1A-8F3C35E352BF}" destId="{4D7D61F4-46AF-4594-8F78-58B0CCC1051C}" srcOrd="2" destOrd="0" parTransId="{440660CC-069E-4899-A106-28E16942BFF4}" sibTransId="{9777A868-86F1-4A36-A300-0DA2188F6F10}"/>
    <dgm:cxn modelId="{ED988D99-0682-496F-A704-440A45CEC066}" type="presOf" srcId="{4D7D61F4-46AF-4594-8F78-58B0CCC1051C}" destId="{4E1E3B62-AB2B-4292-A8E4-1F88467BD91A}" srcOrd="1" destOrd="0" presId="urn:microsoft.com/office/officeart/2005/8/layout/list1"/>
    <dgm:cxn modelId="{66B117A5-8163-46AF-8AE4-BFBE19991430}" srcId="{868558F9-8D2A-41F6-9B1A-8F3C35E352BF}" destId="{F2FF7244-3895-4A22-8CC9-6953DDC44667}" srcOrd="0" destOrd="0" parTransId="{6DDAB440-69AE-41C7-BF58-4BE0D0E3ECA8}" sibTransId="{B4663EE1-F21C-4296-AA9A-1B0D9C42B6DA}"/>
    <dgm:cxn modelId="{22CA1CD2-A783-4377-9C6E-0076A4BFEB02}" type="presOf" srcId="{868558F9-8D2A-41F6-9B1A-8F3C35E352BF}" destId="{A919897E-CAEB-4EEC-9E97-50F44C41295C}" srcOrd="0" destOrd="0" presId="urn:microsoft.com/office/officeart/2005/8/layout/list1"/>
    <dgm:cxn modelId="{D8DE56EA-CD27-4FD9-8123-59710E771FED}" type="presOf" srcId="{4D7D61F4-46AF-4594-8F78-58B0CCC1051C}" destId="{6E0A9716-D0CD-4A03-8EF5-65C21E5737C4}" srcOrd="0" destOrd="0" presId="urn:microsoft.com/office/officeart/2005/8/layout/list1"/>
    <dgm:cxn modelId="{949EF1EE-2B93-44CC-BF15-D0F90207816E}" type="presOf" srcId="{F2FF7244-3895-4A22-8CC9-6953DDC44667}" destId="{4894E17C-F2A1-4ED4-9F8C-5621396ED36A}" srcOrd="0" destOrd="0" presId="urn:microsoft.com/office/officeart/2005/8/layout/list1"/>
    <dgm:cxn modelId="{2A71477F-CC19-4CD8-B4EE-2201FAA6014C}" type="presParOf" srcId="{A919897E-CAEB-4EEC-9E97-50F44C41295C}" destId="{EA406D8F-CFFF-458E-AC12-30F636D98598}" srcOrd="0" destOrd="0" presId="urn:microsoft.com/office/officeart/2005/8/layout/list1"/>
    <dgm:cxn modelId="{E34EB486-9DE3-4B18-AEE9-413673812FB6}" type="presParOf" srcId="{EA406D8F-CFFF-458E-AC12-30F636D98598}" destId="{4894E17C-F2A1-4ED4-9F8C-5621396ED36A}" srcOrd="0" destOrd="0" presId="urn:microsoft.com/office/officeart/2005/8/layout/list1"/>
    <dgm:cxn modelId="{CB46A2DC-05E6-4B61-AA04-E09CE4F46859}" type="presParOf" srcId="{EA406D8F-CFFF-458E-AC12-30F636D98598}" destId="{896CD82B-3C8A-4F3A-9419-B5152D24496E}" srcOrd="1" destOrd="0" presId="urn:microsoft.com/office/officeart/2005/8/layout/list1"/>
    <dgm:cxn modelId="{1B8E29DD-08D1-4CC7-B0EE-59A68F48B650}" type="presParOf" srcId="{A919897E-CAEB-4EEC-9E97-50F44C41295C}" destId="{BA2B8498-75BF-478E-BE24-19AC7EEA5314}" srcOrd="1" destOrd="0" presId="urn:microsoft.com/office/officeart/2005/8/layout/list1"/>
    <dgm:cxn modelId="{91B99A7A-F74B-4268-BF67-7B15B1297CFE}" type="presParOf" srcId="{A919897E-CAEB-4EEC-9E97-50F44C41295C}" destId="{7E2F8BB3-6D9A-482C-9AFB-72C1137B3D11}" srcOrd="2" destOrd="0" presId="urn:microsoft.com/office/officeart/2005/8/layout/list1"/>
    <dgm:cxn modelId="{D0EFA5F5-B49B-47BD-B1DC-172B7A3B6708}" type="presParOf" srcId="{A919897E-CAEB-4EEC-9E97-50F44C41295C}" destId="{382BE7FE-B46C-4AE2-B055-96F003CD962F}" srcOrd="3" destOrd="0" presId="urn:microsoft.com/office/officeart/2005/8/layout/list1"/>
    <dgm:cxn modelId="{4FE3301E-CB30-46D3-BE27-1F2F932D17C0}" type="presParOf" srcId="{A919897E-CAEB-4EEC-9E97-50F44C41295C}" destId="{D3B1BD54-61C0-4199-B021-323F082E1D37}" srcOrd="4" destOrd="0" presId="urn:microsoft.com/office/officeart/2005/8/layout/list1"/>
    <dgm:cxn modelId="{F2408ADC-13CF-4071-8DB3-82BA971E5FB4}" type="presParOf" srcId="{D3B1BD54-61C0-4199-B021-323F082E1D37}" destId="{385C7CEA-BDEC-4487-842C-18E03D0C5731}" srcOrd="0" destOrd="0" presId="urn:microsoft.com/office/officeart/2005/8/layout/list1"/>
    <dgm:cxn modelId="{8FF171F0-067A-42DF-9267-62F43C33E61C}" type="presParOf" srcId="{D3B1BD54-61C0-4199-B021-323F082E1D37}" destId="{D05C39B0-8B96-4EC5-9CE9-3F1C2F366B73}" srcOrd="1" destOrd="0" presId="urn:microsoft.com/office/officeart/2005/8/layout/list1"/>
    <dgm:cxn modelId="{8BFF5F7A-F375-4D87-8B49-DC26EE74AEF9}" type="presParOf" srcId="{A919897E-CAEB-4EEC-9E97-50F44C41295C}" destId="{F68940ED-EE35-479B-B706-077BAAE63839}" srcOrd="5" destOrd="0" presId="urn:microsoft.com/office/officeart/2005/8/layout/list1"/>
    <dgm:cxn modelId="{5C740C68-B3F9-4796-9B17-6D6E85B14783}" type="presParOf" srcId="{A919897E-CAEB-4EEC-9E97-50F44C41295C}" destId="{C1F97ADE-AC1A-4B81-901C-65EE940267AD}" srcOrd="6" destOrd="0" presId="urn:microsoft.com/office/officeart/2005/8/layout/list1"/>
    <dgm:cxn modelId="{A229054C-A7D3-4F67-AB7F-0D5262CD6E36}" type="presParOf" srcId="{A919897E-CAEB-4EEC-9E97-50F44C41295C}" destId="{1CE36E38-6CE4-4F30-82CB-8D84EDD654B5}" srcOrd="7" destOrd="0" presId="urn:microsoft.com/office/officeart/2005/8/layout/list1"/>
    <dgm:cxn modelId="{1165CC3F-572C-4B63-8E74-E79C7EDB08BF}" type="presParOf" srcId="{A919897E-CAEB-4EEC-9E97-50F44C41295C}" destId="{BD3CD23B-B8B5-4F9A-9B8C-4801F9E8ABF3}" srcOrd="8" destOrd="0" presId="urn:microsoft.com/office/officeart/2005/8/layout/list1"/>
    <dgm:cxn modelId="{22634900-CB80-44FE-8CA1-636B71BD06E9}" type="presParOf" srcId="{BD3CD23B-B8B5-4F9A-9B8C-4801F9E8ABF3}" destId="{6E0A9716-D0CD-4A03-8EF5-65C21E5737C4}" srcOrd="0" destOrd="0" presId="urn:microsoft.com/office/officeart/2005/8/layout/list1"/>
    <dgm:cxn modelId="{92C0C81B-BEE6-4F7C-B1E7-5E93AF2EEF1D}" type="presParOf" srcId="{BD3CD23B-B8B5-4F9A-9B8C-4801F9E8ABF3}" destId="{4E1E3B62-AB2B-4292-A8E4-1F88467BD91A}" srcOrd="1" destOrd="0" presId="urn:microsoft.com/office/officeart/2005/8/layout/list1"/>
    <dgm:cxn modelId="{12C31839-5613-4252-BB3D-78E4155487FA}" type="presParOf" srcId="{A919897E-CAEB-4EEC-9E97-50F44C41295C}" destId="{2D48BCF0-9A21-4AFF-A8BA-CEFA8B9D30DA}" srcOrd="9" destOrd="0" presId="urn:microsoft.com/office/officeart/2005/8/layout/list1"/>
    <dgm:cxn modelId="{9A7AEE91-F6E4-44A2-81B3-F7202E79F2C8}" type="presParOf" srcId="{A919897E-CAEB-4EEC-9E97-50F44C41295C}" destId="{1B9DA832-DEDA-433B-937D-BF1F24302CF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F8BB3-6D9A-482C-9AFB-72C1137B3D11}">
      <dsp:nvSpPr>
        <dsp:cNvPr id="0" name=""/>
        <dsp:cNvSpPr/>
      </dsp:nvSpPr>
      <dsp:spPr>
        <a:xfrm>
          <a:off x="0" y="635553"/>
          <a:ext cx="10880188"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6CD82B-3C8A-4F3A-9419-B5152D24496E}">
      <dsp:nvSpPr>
        <dsp:cNvPr id="0" name=""/>
        <dsp:cNvSpPr/>
      </dsp:nvSpPr>
      <dsp:spPr>
        <a:xfrm>
          <a:off x="517977" y="30393"/>
          <a:ext cx="10359543" cy="121032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7872" tIns="0" rIns="28787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50000"/>
                </a:schemeClr>
              </a:solidFill>
            </a:rPr>
            <a:t>Every registered person having turnover in FY &gt; 2 Crore</a:t>
          </a:r>
        </a:p>
      </dsp:txBody>
      <dsp:txXfrm>
        <a:off x="577060" y="89476"/>
        <a:ext cx="10241377" cy="1092154"/>
      </dsp:txXfrm>
    </dsp:sp>
    <dsp:sp modelId="{C1F97ADE-AC1A-4B81-901C-65EE940267AD}">
      <dsp:nvSpPr>
        <dsp:cNvPr id="0" name=""/>
        <dsp:cNvSpPr/>
      </dsp:nvSpPr>
      <dsp:spPr>
        <a:xfrm>
          <a:off x="0" y="2495313"/>
          <a:ext cx="10880188"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C39B0-8B96-4EC5-9CE9-3F1C2F366B73}">
      <dsp:nvSpPr>
        <dsp:cNvPr id="0" name=""/>
        <dsp:cNvSpPr/>
      </dsp:nvSpPr>
      <dsp:spPr>
        <a:xfrm>
          <a:off x="517977" y="1890153"/>
          <a:ext cx="10359543" cy="121032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7872" tIns="0" rIns="28787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50000"/>
                </a:schemeClr>
              </a:solidFill>
            </a:rPr>
            <a:t>Audit by Chartered / Cost Accountant</a:t>
          </a:r>
        </a:p>
      </dsp:txBody>
      <dsp:txXfrm>
        <a:off x="577060" y="1949236"/>
        <a:ext cx="10241377" cy="1092154"/>
      </dsp:txXfrm>
    </dsp:sp>
    <dsp:sp modelId="{1B9DA832-DEDA-433B-937D-BF1F24302CFB}">
      <dsp:nvSpPr>
        <dsp:cNvPr id="0" name=""/>
        <dsp:cNvSpPr/>
      </dsp:nvSpPr>
      <dsp:spPr>
        <a:xfrm>
          <a:off x="0" y="4355073"/>
          <a:ext cx="10880188"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1E3B62-AB2B-4292-A8E4-1F88467BD91A}">
      <dsp:nvSpPr>
        <dsp:cNvPr id="0" name=""/>
        <dsp:cNvSpPr/>
      </dsp:nvSpPr>
      <dsp:spPr>
        <a:xfrm>
          <a:off x="517977" y="3749913"/>
          <a:ext cx="10359543" cy="121032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7872" tIns="0" rIns="28787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50000"/>
                </a:schemeClr>
              </a:solidFill>
            </a:rPr>
            <a:t>Submission of Audited annual accounts, reconciliation statement and other prescribed documents </a:t>
          </a:r>
        </a:p>
      </dsp:txBody>
      <dsp:txXfrm>
        <a:off x="577060" y="3808996"/>
        <a:ext cx="10241377"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F8BB3-6D9A-482C-9AFB-72C1137B3D11}">
      <dsp:nvSpPr>
        <dsp:cNvPr id="0" name=""/>
        <dsp:cNvSpPr/>
      </dsp:nvSpPr>
      <dsp:spPr>
        <a:xfrm>
          <a:off x="0" y="635553"/>
          <a:ext cx="10880188"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6CD82B-3C8A-4F3A-9419-B5152D24496E}">
      <dsp:nvSpPr>
        <dsp:cNvPr id="0" name=""/>
        <dsp:cNvSpPr/>
      </dsp:nvSpPr>
      <dsp:spPr>
        <a:xfrm>
          <a:off x="517977" y="30393"/>
          <a:ext cx="10359543" cy="121032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7872" tIns="0" rIns="28787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50000"/>
                </a:schemeClr>
              </a:solidFill>
            </a:rPr>
            <a:t>Every registered person having aggregate turnover in FY &gt; 2 Crore</a:t>
          </a:r>
        </a:p>
      </dsp:txBody>
      <dsp:txXfrm>
        <a:off x="577060" y="89476"/>
        <a:ext cx="10241377" cy="1092154"/>
      </dsp:txXfrm>
    </dsp:sp>
    <dsp:sp modelId="{C1F97ADE-AC1A-4B81-901C-65EE940267AD}">
      <dsp:nvSpPr>
        <dsp:cNvPr id="0" name=""/>
        <dsp:cNvSpPr/>
      </dsp:nvSpPr>
      <dsp:spPr>
        <a:xfrm>
          <a:off x="0" y="2495313"/>
          <a:ext cx="10880188"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C39B0-8B96-4EC5-9CE9-3F1C2F366B73}">
      <dsp:nvSpPr>
        <dsp:cNvPr id="0" name=""/>
        <dsp:cNvSpPr/>
      </dsp:nvSpPr>
      <dsp:spPr>
        <a:xfrm>
          <a:off x="517977" y="1890153"/>
          <a:ext cx="10359543" cy="121032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7872" tIns="0" rIns="28787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50000"/>
                </a:schemeClr>
              </a:solidFill>
            </a:rPr>
            <a:t>Get his accounts audited under section 35(5)</a:t>
          </a:r>
        </a:p>
      </dsp:txBody>
      <dsp:txXfrm>
        <a:off x="577060" y="1949236"/>
        <a:ext cx="10241377" cy="1092154"/>
      </dsp:txXfrm>
    </dsp:sp>
    <dsp:sp modelId="{1B9DA832-DEDA-433B-937D-BF1F24302CFB}">
      <dsp:nvSpPr>
        <dsp:cNvPr id="0" name=""/>
        <dsp:cNvSpPr/>
      </dsp:nvSpPr>
      <dsp:spPr>
        <a:xfrm>
          <a:off x="0" y="4355073"/>
          <a:ext cx="10880188"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1E3B62-AB2B-4292-A8E4-1F88467BD91A}">
      <dsp:nvSpPr>
        <dsp:cNvPr id="0" name=""/>
        <dsp:cNvSpPr/>
      </dsp:nvSpPr>
      <dsp:spPr>
        <a:xfrm>
          <a:off x="517977" y="3749913"/>
          <a:ext cx="10359543" cy="121032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7872" tIns="0" rIns="28787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50000"/>
                </a:schemeClr>
              </a:solidFill>
            </a:rPr>
            <a:t>Submission of Audited annual accounts and reconciliation statement, duly certified in Form GSTR-9C on common portal</a:t>
          </a:r>
        </a:p>
      </dsp:txBody>
      <dsp:txXfrm>
        <a:off x="577060" y="3808996"/>
        <a:ext cx="10241377"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B100A-0891-4A27-8CA6-C245303E59DF}" type="datetimeFigureOut">
              <a:rPr lang="en-IN" smtClean="0"/>
              <a:t>11-08-2019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9DF33-F979-4BA1-87F0-FDD4FC6AF4F8}" type="slidenum">
              <a:rPr lang="en-IN" smtClean="0"/>
              <a:t>‹#›</a:t>
            </a:fld>
            <a:endParaRPr lang="en-IN"/>
          </a:p>
        </p:txBody>
      </p:sp>
    </p:spTree>
    <p:extLst>
      <p:ext uri="{BB962C8B-B14F-4D97-AF65-F5344CB8AC3E}">
        <p14:creationId xmlns:p14="http://schemas.microsoft.com/office/powerpoint/2010/main" val="362280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00F1083-7B1B-4450-8CFE-8B1BAB06FE78}" type="datetime1">
              <a:rPr lang="en-IN" smtClean="0"/>
              <a:t>11-08-2019</a:t>
            </a:fld>
            <a:endParaRPr lang="en-IN"/>
          </a:p>
        </p:txBody>
      </p:sp>
      <p:sp>
        <p:nvSpPr>
          <p:cNvPr id="5" name="Footer Placeholder 4"/>
          <p:cNvSpPr>
            <a:spLocks noGrp="1"/>
          </p:cNvSpPr>
          <p:nvPr>
            <p:ph type="ftr" sz="quarter" idx="11"/>
          </p:nvPr>
        </p:nvSpPr>
        <p:spPr/>
        <p:txBody>
          <a:bodyPr/>
          <a:lstStyle/>
          <a:p>
            <a:r>
              <a:rPr lang="en-IN"/>
              <a:t>Shubham Khaitan [B.Com(Hons),ACA,ACS,CFA(USA),DISA(ICAI)]</a:t>
            </a:r>
          </a:p>
        </p:txBody>
      </p:sp>
      <p:sp>
        <p:nvSpPr>
          <p:cNvPr id="6" name="Slide Number Placeholder 5"/>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134617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36BFE13-74D7-4771-BC9B-3566751FD53A}" type="datetime1">
              <a:rPr lang="en-IN" smtClean="0"/>
              <a:t>11-08-2019</a:t>
            </a:fld>
            <a:endParaRPr lang="en-IN"/>
          </a:p>
        </p:txBody>
      </p:sp>
      <p:sp>
        <p:nvSpPr>
          <p:cNvPr id="5" name="Footer Placeholder 4"/>
          <p:cNvSpPr>
            <a:spLocks noGrp="1"/>
          </p:cNvSpPr>
          <p:nvPr>
            <p:ph type="ftr" sz="quarter" idx="11"/>
          </p:nvPr>
        </p:nvSpPr>
        <p:spPr/>
        <p:txBody>
          <a:bodyPr/>
          <a:lstStyle/>
          <a:p>
            <a:r>
              <a:rPr lang="en-IN"/>
              <a:t>Shubham Khaitan [B.Com(Hons),ACA,ACS,CFA(USA),DISA(ICAI)]</a:t>
            </a:r>
          </a:p>
        </p:txBody>
      </p:sp>
      <p:sp>
        <p:nvSpPr>
          <p:cNvPr id="6" name="Slide Number Placeholder 5"/>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196589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4AB6A6A-3958-48BC-B1E5-F04E40630DEE}" type="datetime1">
              <a:rPr lang="en-IN" smtClean="0"/>
              <a:t>11-08-2019</a:t>
            </a:fld>
            <a:endParaRPr lang="en-IN"/>
          </a:p>
        </p:txBody>
      </p:sp>
      <p:sp>
        <p:nvSpPr>
          <p:cNvPr id="5" name="Footer Placeholder 4"/>
          <p:cNvSpPr>
            <a:spLocks noGrp="1"/>
          </p:cNvSpPr>
          <p:nvPr>
            <p:ph type="ftr" sz="quarter" idx="11"/>
          </p:nvPr>
        </p:nvSpPr>
        <p:spPr/>
        <p:txBody>
          <a:bodyPr/>
          <a:lstStyle/>
          <a:p>
            <a:r>
              <a:rPr lang="en-IN"/>
              <a:t>Shubham Khaitan [B.Com(Hons),ACA,ACS,CFA(USA),DISA(ICAI)]</a:t>
            </a:r>
          </a:p>
        </p:txBody>
      </p:sp>
      <p:sp>
        <p:nvSpPr>
          <p:cNvPr id="6" name="Slide Number Placeholder 5"/>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95715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9C2487-2CCC-4836-B5E5-19ABACCAF348}" type="datetime1">
              <a:rPr lang="en-IN" smtClean="0"/>
              <a:t>11-08-2019</a:t>
            </a:fld>
            <a:endParaRPr lang="en-IN"/>
          </a:p>
        </p:txBody>
      </p:sp>
      <p:sp>
        <p:nvSpPr>
          <p:cNvPr id="5" name="Footer Placeholder 4"/>
          <p:cNvSpPr>
            <a:spLocks noGrp="1"/>
          </p:cNvSpPr>
          <p:nvPr>
            <p:ph type="ftr" sz="quarter" idx="11"/>
          </p:nvPr>
        </p:nvSpPr>
        <p:spPr/>
        <p:txBody>
          <a:bodyPr/>
          <a:lstStyle/>
          <a:p>
            <a:r>
              <a:rPr lang="en-IN"/>
              <a:t>Shubham Khaitan [B.Com(Hons),ACA,ACS,CFA(USA),DISA(ICAI)]</a:t>
            </a:r>
          </a:p>
        </p:txBody>
      </p:sp>
      <p:sp>
        <p:nvSpPr>
          <p:cNvPr id="6" name="Slide Number Placeholder 5"/>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400048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C42072-4141-4F2F-9FDF-1F539F556618}" type="datetime1">
              <a:rPr lang="en-IN" smtClean="0"/>
              <a:t>11-08-2019</a:t>
            </a:fld>
            <a:endParaRPr lang="en-IN"/>
          </a:p>
        </p:txBody>
      </p:sp>
      <p:sp>
        <p:nvSpPr>
          <p:cNvPr id="5" name="Footer Placeholder 4"/>
          <p:cNvSpPr>
            <a:spLocks noGrp="1"/>
          </p:cNvSpPr>
          <p:nvPr>
            <p:ph type="ftr" sz="quarter" idx="11"/>
          </p:nvPr>
        </p:nvSpPr>
        <p:spPr/>
        <p:txBody>
          <a:bodyPr/>
          <a:lstStyle/>
          <a:p>
            <a:r>
              <a:rPr lang="en-IN"/>
              <a:t>Shubham Khaitan [B.Com(Hons),ACA,ACS,CFA(USA),DISA(ICAI)]</a:t>
            </a:r>
          </a:p>
        </p:txBody>
      </p:sp>
      <p:sp>
        <p:nvSpPr>
          <p:cNvPr id="6" name="Slide Number Placeholder 5"/>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47425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7062547-0110-4E7D-9535-646831889F5B}" type="datetime1">
              <a:rPr lang="en-IN" smtClean="0"/>
              <a:t>11-08-2019</a:t>
            </a:fld>
            <a:endParaRPr lang="en-IN"/>
          </a:p>
        </p:txBody>
      </p:sp>
      <p:sp>
        <p:nvSpPr>
          <p:cNvPr id="6" name="Footer Placeholder 5"/>
          <p:cNvSpPr>
            <a:spLocks noGrp="1"/>
          </p:cNvSpPr>
          <p:nvPr>
            <p:ph type="ftr" sz="quarter" idx="11"/>
          </p:nvPr>
        </p:nvSpPr>
        <p:spPr/>
        <p:txBody>
          <a:bodyPr/>
          <a:lstStyle/>
          <a:p>
            <a:r>
              <a:rPr lang="en-IN"/>
              <a:t>Shubham Khaitan [B.Com(Hons),ACA,ACS,CFA(USA),DISA(ICAI)]</a:t>
            </a:r>
          </a:p>
        </p:txBody>
      </p:sp>
      <p:sp>
        <p:nvSpPr>
          <p:cNvPr id="7" name="Slide Number Placeholder 6"/>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162734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7ED50127-67AB-4BEB-9B2D-FB5689621932}" type="datetime1">
              <a:rPr lang="en-IN" smtClean="0"/>
              <a:t>11-08-2019</a:t>
            </a:fld>
            <a:endParaRPr lang="en-IN"/>
          </a:p>
        </p:txBody>
      </p:sp>
      <p:sp>
        <p:nvSpPr>
          <p:cNvPr id="8" name="Footer Placeholder 7"/>
          <p:cNvSpPr>
            <a:spLocks noGrp="1"/>
          </p:cNvSpPr>
          <p:nvPr>
            <p:ph type="ftr" sz="quarter" idx="11"/>
          </p:nvPr>
        </p:nvSpPr>
        <p:spPr/>
        <p:txBody>
          <a:bodyPr/>
          <a:lstStyle/>
          <a:p>
            <a:r>
              <a:rPr lang="en-IN"/>
              <a:t>Shubham Khaitan [B.Com(Hons),ACA,ACS,CFA(USA),DISA(ICAI)]</a:t>
            </a:r>
          </a:p>
        </p:txBody>
      </p:sp>
      <p:sp>
        <p:nvSpPr>
          <p:cNvPr id="9" name="Slide Number Placeholder 8"/>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335573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66EC41A-E9D5-4F9A-9890-0D696159D81F}" type="datetime1">
              <a:rPr lang="en-IN" smtClean="0"/>
              <a:t>11-08-2019</a:t>
            </a:fld>
            <a:endParaRPr lang="en-IN"/>
          </a:p>
        </p:txBody>
      </p:sp>
      <p:sp>
        <p:nvSpPr>
          <p:cNvPr id="4" name="Footer Placeholder 3"/>
          <p:cNvSpPr>
            <a:spLocks noGrp="1"/>
          </p:cNvSpPr>
          <p:nvPr>
            <p:ph type="ftr" sz="quarter" idx="11"/>
          </p:nvPr>
        </p:nvSpPr>
        <p:spPr/>
        <p:txBody>
          <a:bodyPr/>
          <a:lstStyle/>
          <a:p>
            <a:r>
              <a:rPr lang="en-IN"/>
              <a:t>Shubham Khaitan [B.Com(Hons),ACA,ACS,CFA(USA),DISA(ICAI)]</a:t>
            </a:r>
          </a:p>
        </p:txBody>
      </p:sp>
      <p:sp>
        <p:nvSpPr>
          <p:cNvPr id="5" name="Slide Number Placeholder 4"/>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285650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FE678-79CF-4AB0-A594-D639797B0BC8}" type="datetime1">
              <a:rPr lang="en-IN" smtClean="0"/>
              <a:t>11-08-2019</a:t>
            </a:fld>
            <a:endParaRPr lang="en-IN"/>
          </a:p>
        </p:txBody>
      </p:sp>
      <p:sp>
        <p:nvSpPr>
          <p:cNvPr id="3" name="Footer Placeholder 2"/>
          <p:cNvSpPr>
            <a:spLocks noGrp="1"/>
          </p:cNvSpPr>
          <p:nvPr>
            <p:ph type="ftr" sz="quarter" idx="11"/>
          </p:nvPr>
        </p:nvSpPr>
        <p:spPr/>
        <p:txBody>
          <a:bodyPr/>
          <a:lstStyle/>
          <a:p>
            <a:r>
              <a:rPr lang="en-IN"/>
              <a:t>Shubham Khaitan [B.Com(Hons),ACA,ACS,CFA(USA),DISA(ICAI)]</a:t>
            </a:r>
          </a:p>
        </p:txBody>
      </p:sp>
      <p:sp>
        <p:nvSpPr>
          <p:cNvPr id="4" name="Slide Number Placeholder 3"/>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112989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E8B4A-3096-43ED-B9F4-744DE34BB883}" type="datetime1">
              <a:rPr lang="en-IN" smtClean="0"/>
              <a:t>11-08-2019</a:t>
            </a:fld>
            <a:endParaRPr lang="en-IN"/>
          </a:p>
        </p:txBody>
      </p:sp>
      <p:sp>
        <p:nvSpPr>
          <p:cNvPr id="6" name="Footer Placeholder 5"/>
          <p:cNvSpPr>
            <a:spLocks noGrp="1"/>
          </p:cNvSpPr>
          <p:nvPr>
            <p:ph type="ftr" sz="quarter" idx="11"/>
          </p:nvPr>
        </p:nvSpPr>
        <p:spPr/>
        <p:txBody>
          <a:bodyPr/>
          <a:lstStyle/>
          <a:p>
            <a:r>
              <a:rPr lang="en-IN"/>
              <a:t>Shubham Khaitan [B.Com(Hons),ACA,ACS,CFA(USA),DISA(ICAI)]</a:t>
            </a:r>
          </a:p>
        </p:txBody>
      </p:sp>
      <p:sp>
        <p:nvSpPr>
          <p:cNvPr id="7" name="Slide Number Placeholder 6"/>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362972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D25B07-CD5A-41AC-AA86-42EF9904C309}" type="datetime1">
              <a:rPr lang="en-IN" smtClean="0"/>
              <a:t>11-08-2019</a:t>
            </a:fld>
            <a:endParaRPr lang="en-IN"/>
          </a:p>
        </p:txBody>
      </p:sp>
      <p:sp>
        <p:nvSpPr>
          <p:cNvPr id="6" name="Footer Placeholder 5"/>
          <p:cNvSpPr>
            <a:spLocks noGrp="1"/>
          </p:cNvSpPr>
          <p:nvPr>
            <p:ph type="ftr" sz="quarter" idx="11"/>
          </p:nvPr>
        </p:nvSpPr>
        <p:spPr/>
        <p:txBody>
          <a:bodyPr/>
          <a:lstStyle/>
          <a:p>
            <a:r>
              <a:rPr lang="en-IN"/>
              <a:t>Shubham Khaitan [B.Com(Hons),ACA,ACS,CFA(USA),DISA(ICAI)]</a:t>
            </a:r>
          </a:p>
        </p:txBody>
      </p:sp>
      <p:sp>
        <p:nvSpPr>
          <p:cNvPr id="7" name="Slide Number Placeholder 6"/>
          <p:cNvSpPr>
            <a:spLocks noGrp="1"/>
          </p:cNvSpPr>
          <p:nvPr>
            <p:ph type="sldNum" sz="quarter" idx="12"/>
          </p:nvPr>
        </p:nvSpPr>
        <p:spPr/>
        <p:txBody>
          <a:bodyPr/>
          <a:lstStyle/>
          <a:p>
            <a:fld id="{55BE67F9-553B-447B-8DF0-92835A80AA3D}" type="slidenum">
              <a:rPr lang="en-IN" smtClean="0"/>
              <a:t>‹#›</a:t>
            </a:fld>
            <a:endParaRPr lang="en-IN"/>
          </a:p>
        </p:txBody>
      </p:sp>
    </p:spTree>
    <p:extLst>
      <p:ext uri="{BB962C8B-B14F-4D97-AF65-F5344CB8AC3E}">
        <p14:creationId xmlns:p14="http://schemas.microsoft.com/office/powerpoint/2010/main" val="1990869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24127-22F5-4F00-B443-6489F60D2B2D}" type="datetime1">
              <a:rPr lang="en-IN" smtClean="0"/>
              <a:t>11-08-2019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Shubham Khaitan [B.Com(Hons),ACA,ACS,CFA(USA),DISA(ICAI)]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E67F9-553B-447B-8DF0-92835A80AA3D}" type="slidenum">
              <a:rPr lang="en-IN" smtClean="0"/>
              <a:t>‹#›</a:t>
            </a:fld>
            <a:endParaRPr lang="en-IN"/>
          </a:p>
        </p:txBody>
      </p:sp>
    </p:spTree>
    <p:extLst>
      <p:ext uri="{BB962C8B-B14F-4D97-AF65-F5344CB8AC3E}">
        <p14:creationId xmlns:p14="http://schemas.microsoft.com/office/powerpoint/2010/main" val="281352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D258F3-9BDB-4C67-9016-C3DEA5FDEF81}"/>
              </a:ext>
            </a:extLst>
          </p:cNvPr>
          <p:cNvPicPr>
            <a:picLocks noChangeAspect="1"/>
          </p:cNvPicPr>
          <p:nvPr/>
        </p:nvPicPr>
        <p:blipFill>
          <a:blip r:embed="rId2"/>
          <a:stretch>
            <a:fillRect/>
          </a:stretch>
        </p:blipFill>
        <p:spPr>
          <a:xfrm>
            <a:off x="0" y="13063"/>
            <a:ext cx="12192000" cy="6857999"/>
          </a:xfrm>
          <a:prstGeom prst="rect">
            <a:avLst/>
          </a:prstGeom>
        </p:spPr>
      </p:pic>
      <p:sp>
        <p:nvSpPr>
          <p:cNvPr id="2" name="Title 1"/>
          <p:cNvSpPr>
            <a:spLocks noGrp="1"/>
          </p:cNvSpPr>
          <p:nvPr>
            <p:ph type="ctrTitle"/>
          </p:nvPr>
        </p:nvSpPr>
        <p:spPr>
          <a:xfrm>
            <a:off x="1524000" y="2631440"/>
            <a:ext cx="81280" cy="812800"/>
          </a:xfrm>
        </p:spPr>
        <p:txBody>
          <a:bodyPr>
            <a:normAutofit fontScale="90000"/>
          </a:bodyPr>
          <a:lstStyle/>
          <a:p>
            <a:r>
              <a:rPr lang="en-US" dirty="0"/>
              <a:t>  </a:t>
            </a:r>
          </a:p>
        </p:txBody>
      </p:sp>
      <p:sp>
        <p:nvSpPr>
          <p:cNvPr id="8" name="Date Placeholder 7"/>
          <p:cNvSpPr>
            <a:spLocks noGrp="1"/>
          </p:cNvSpPr>
          <p:nvPr>
            <p:ph type="dt" sz="half" idx="10"/>
          </p:nvPr>
        </p:nvSpPr>
        <p:spPr/>
        <p:txBody>
          <a:bodyPr/>
          <a:lstStyle/>
          <a:p>
            <a:fld id="{8AB48B4E-5688-4E59-BFD0-6840571B2286}" type="datetime1">
              <a:rPr lang="en-US" smtClean="0"/>
              <a:t>8/11/2019</a:t>
            </a:fld>
            <a:endParaRPr lang="en-US"/>
          </a:p>
        </p:txBody>
      </p:sp>
      <p:sp>
        <p:nvSpPr>
          <p:cNvPr id="9" name="Footer Placeholder 8"/>
          <p:cNvSpPr>
            <a:spLocks noGrp="1"/>
          </p:cNvSpPr>
          <p:nvPr>
            <p:ph type="ftr" sz="quarter" idx="11"/>
          </p:nvPr>
        </p:nvSpPr>
        <p:spPr/>
        <p:txBody>
          <a:bodyPr/>
          <a:lstStyle/>
          <a:p>
            <a:r>
              <a:rPr lang="en-US"/>
              <a:t>CA Shubham Khaitan (SKA)</a:t>
            </a:r>
          </a:p>
        </p:txBody>
      </p:sp>
      <p:sp>
        <p:nvSpPr>
          <p:cNvPr id="10" name="Slide Number Placeholder 9"/>
          <p:cNvSpPr>
            <a:spLocks noGrp="1"/>
          </p:cNvSpPr>
          <p:nvPr>
            <p:ph type="sldNum" sz="quarter" idx="12"/>
          </p:nvPr>
        </p:nvSpPr>
        <p:spPr/>
        <p:txBody>
          <a:bodyPr/>
          <a:lstStyle/>
          <a:p>
            <a:fld id="{DA1361FB-9E0F-4C84-8B62-9A1A502409A3}" type="slidenum">
              <a:rPr lang="en-US" smtClean="0"/>
              <a:t>1</a:t>
            </a:fld>
            <a:endParaRPr lang="en-US"/>
          </a:p>
        </p:txBody>
      </p:sp>
      <p:sp>
        <p:nvSpPr>
          <p:cNvPr id="11" name="Rectangle 10">
            <a:extLst>
              <a:ext uri="{FF2B5EF4-FFF2-40B4-BE49-F238E27FC236}">
                <a16:creationId xmlns:a16="http://schemas.microsoft.com/office/drawing/2014/main" id="{3E9ADD8D-C581-4B47-A44C-0C4632BB0AF5}"/>
              </a:ext>
            </a:extLst>
          </p:cNvPr>
          <p:cNvSpPr/>
          <p:nvPr/>
        </p:nvSpPr>
        <p:spPr>
          <a:xfrm>
            <a:off x="0" y="4312508"/>
            <a:ext cx="12192000" cy="254549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US" sz="3200" u="sng" dirty="0">
                <a:solidFill>
                  <a:prstClr val="white"/>
                </a:solidFill>
                <a:latin typeface="Century Gothic" panose="020B0502020202020204" pitchFamily="34" charset="0"/>
              </a:rPr>
              <a:t>FORM GSTR 9C</a:t>
            </a:r>
          </a:p>
          <a:p>
            <a:pPr lvl="0" algn="ctr">
              <a:lnSpc>
                <a:spcPct val="90000"/>
              </a:lnSpc>
              <a:spcBef>
                <a:spcPts val="1000"/>
              </a:spcBef>
            </a:pPr>
            <a:r>
              <a:rPr lang="en-US" sz="2400" dirty="0">
                <a:solidFill>
                  <a:prstClr val="white"/>
                </a:solidFill>
                <a:latin typeface="Century Gothic" panose="020B0502020202020204" pitchFamily="34" charset="0"/>
              </a:rPr>
              <a:t>By CA Shubham Khaitan, B.COM (</a:t>
            </a:r>
            <a:r>
              <a:rPr lang="en-US" sz="2400" dirty="0" err="1">
                <a:solidFill>
                  <a:prstClr val="white"/>
                </a:solidFill>
                <a:latin typeface="Century Gothic" panose="020B0502020202020204" pitchFamily="34" charset="0"/>
              </a:rPr>
              <a:t>Honours</a:t>
            </a:r>
            <a:r>
              <a:rPr lang="en-US" sz="2400" dirty="0">
                <a:solidFill>
                  <a:prstClr val="white"/>
                </a:solidFill>
                <a:latin typeface="Century Gothic" panose="020B0502020202020204" pitchFamily="34" charset="0"/>
              </a:rPr>
              <a:t>), ACA, ACS, CFA(USA), DISA (ICAI)</a:t>
            </a:r>
          </a:p>
          <a:p>
            <a:pPr lvl="0" algn="ctr">
              <a:lnSpc>
                <a:spcPct val="90000"/>
              </a:lnSpc>
              <a:spcBef>
                <a:spcPts val="1000"/>
              </a:spcBef>
            </a:pPr>
            <a:r>
              <a:rPr lang="en-US" sz="2400" dirty="0">
                <a:solidFill>
                  <a:prstClr val="white"/>
                </a:solidFill>
                <a:latin typeface="Century Gothic" panose="020B0502020202020204" pitchFamily="34" charset="0"/>
              </a:rPr>
              <a:t>Partner - Tax &amp; Regulatory, S. Khaitan &amp; Associates</a:t>
            </a:r>
          </a:p>
          <a:p>
            <a:pPr lvl="0" algn="ctr">
              <a:lnSpc>
                <a:spcPct val="90000"/>
              </a:lnSpc>
              <a:spcBef>
                <a:spcPts val="1000"/>
              </a:spcBef>
            </a:pPr>
            <a:r>
              <a:rPr lang="en-US" sz="2400" dirty="0">
                <a:solidFill>
                  <a:prstClr val="white"/>
                </a:solidFill>
                <a:latin typeface="Century Gothic" panose="020B0502020202020204" pitchFamily="34" charset="0"/>
              </a:rPr>
              <a:t>Email ID: shubham@cakhaitan.com, Phone No. 03340687062, +919831912725</a:t>
            </a:r>
          </a:p>
          <a:p>
            <a:pPr lvl="0" algn="ctr">
              <a:lnSpc>
                <a:spcPct val="90000"/>
              </a:lnSpc>
              <a:spcBef>
                <a:spcPts val="1000"/>
              </a:spcBef>
            </a:pPr>
            <a:r>
              <a:rPr lang="en-US" sz="2400" dirty="0">
                <a:solidFill>
                  <a:prstClr val="white"/>
                </a:solidFill>
                <a:latin typeface="Century Gothic" panose="020B0502020202020204" pitchFamily="34" charset="0"/>
              </a:rPr>
              <a:t>Website: www.cakhaitan.com</a:t>
            </a:r>
          </a:p>
        </p:txBody>
      </p:sp>
    </p:spTree>
    <p:extLst>
      <p:ext uri="{BB962C8B-B14F-4D97-AF65-F5344CB8AC3E}">
        <p14:creationId xmlns:p14="http://schemas.microsoft.com/office/powerpoint/2010/main" val="259048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III. Reconciliation of Tax paid</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pic>
        <p:nvPicPr>
          <p:cNvPr id="15" name="Picture 14">
            <a:extLst>
              <a:ext uri="{FF2B5EF4-FFF2-40B4-BE49-F238E27FC236}">
                <a16:creationId xmlns:a16="http://schemas.microsoft.com/office/drawing/2014/main" id="{4E281198-10C9-42E1-904A-2455A1548D1A}"/>
              </a:ext>
            </a:extLst>
          </p:cNvPr>
          <p:cNvPicPr>
            <a:picLocks noChangeAspect="1"/>
          </p:cNvPicPr>
          <p:nvPr/>
        </p:nvPicPr>
        <p:blipFill>
          <a:blip r:embed="rId2"/>
          <a:stretch>
            <a:fillRect/>
          </a:stretch>
        </p:blipFill>
        <p:spPr>
          <a:xfrm>
            <a:off x="624840" y="656823"/>
            <a:ext cx="10911840" cy="6112307"/>
          </a:xfrm>
          <a:prstGeom prst="rect">
            <a:avLst/>
          </a:prstGeom>
        </p:spPr>
      </p:pic>
    </p:spTree>
    <p:extLst>
      <p:ext uri="{BB962C8B-B14F-4D97-AF65-F5344CB8AC3E}">
        <p14:creationId xmlns:p14="http://schemas.microsoft.com/office/powerpoint/2010/main" val="236763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III. Reconciliation of Tax paid</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pic>
        <p:nvPicPr>
          <p:cNvPr id="4" name="Picture 3">
            <a:extLst>
              <a:ext uri="{FF2B5EF4-FFF2-40B4-BE49-F238E27FC236}">
                <a16:creationId xmlns:a16="http://schemas.microsoft.com/office/drawing/2014/main" id="{B5E9A359-B015-49E3-A98C-C5E72A3B9E90}"/>
              </a:ext>
            </a:extLst>
          </p:cNvPr>
          <p:cNvPicPr>
            <a:picLocks noChangeAspect="1"/>
          </p:cNvPicPr>
          <p:nvPr/>
        </p:nvPicPr>
        <p:blipFill>
          <a:blip r:embed="rId2"/>
          <a:stretch>
            <a:fillRect/>
          </a:stretch>
        </p:blipFill>
        <p:spPr>
          <a:xfrm>
            <a:off x="795337" y="1064635"/>
            <a:ext cx="10626651" cy="2364365"/>
          </a:xfrm>
          <a:prstGeom prst="rect">
            <a:avLst/>
          </a:prstGeom>
        </p:spPr>
      </p:pic>
      <p:pic>
        <p:nvPicPr>
          <p:cNvPr id="5" name="Picture 4">
            <a:extLst>
              <a:ext uri="{FF2B5EF4-FFF2-40B4-BE49-F238E27FC236}">
                <a16:creationId xmlns:a16="http://schemas.microsoft.com/office/drawing/2014/main" id="{8E2B4B25-9971-4A59-A99F-0F03E347586D}"/>
              </a:ext>
            </a:extLst>
          </p:cNvPr>
          <p:cNvPicPr>
            <a:picLocks noChangeAspect="1"/>
          </p:cNvPicPr>
          <p:nvPr/>
        </p:nvPicPr>
        <p:blipFill>
          <a:blip r:embed="rId3"/>
          <a:stretch>
            <a:fillRect/>
          </a:stretch>
        </p:blipFill>
        <p:spPr>
          <a:xfrm>
            <a:off x="770012" y="3429000"/>
            <a:ext cx="10626651" cy="2104545"/>
          </a:xfrm>
          <a:prstGeom prst="rect">
            <a:avLst/>
          </a:prstGeom>
        </p:spPr>
      </p:pic>
    </p:spTree>
    <p:extLst>
      <p:ext uri="{BB962C8B-B14F-4D97-AF65-F5344CB8AC3E}">
        <p14:creationId xmlns:p14="http://schemas.microsoft.com/office/powerpoint/2010/main" val="323934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III. Reconciliation of Tax paid</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pic>
        <p:nvPicPr>
          <p:cNvPr id="6" name="Picture 5">
            <a:extLst>
              <a:ext uri="{FF2B5EF4-FFF2-40B4-BE49-F238E27FC236}">
                <a16:creationId xmlns:a16="http://schemas.microsoft.com/office/drawing/2014/main" id="{F34CDE4B-5465-4A6F-A94F-AA649FB23151}"/>
              </a:ext>
            </a:extLst>
          </p:cNvPr>
          <p:cNvPicPr>
            <a:picLocks noChangeAspect="1"/>
          </p:cNvPicPr>
          <p:nvPr/>
        </p:nvPicPr>
        <p:blipFill>
          <a:blip r:embed="rId2"/>
          <a:stretch>
            <a:fillRect/>
          </a:stretch>
        </p:blipFill>
        <p:spPr>
          <a:xfrm>
            <a:off x="422910" y="773429"/>
            <a:ext cx="11266170" cy="5864571"/>
          </a:xfrm>
          <a:prstGeom prst="rect">
            <a:avLst/>
          </a:prstGeom>
        </p:spPr>
      </p:pic>
    </p:spTree>
    <p:extLst>
      <p:ext uri="{BB962C8B-B14F-4D97-AF65-F5344CB8AC3E}">
        <p14:creationId xmlns:p14="http://schemas.microsoft.com/office/powerpoint/2010/main" val="72952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Reasons for difference in tax liability</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4" name="TextBox 3">
            <a:extLst>
              <a:ext uri="{FF2B5EF4-FFF2-40B4-BE49-F238E27FC236}">
                <a16:creationId xmlns:a16="http://schemas.microsoft.com/office/drawing/2014/main" id="{C57C3670-05DE-4185-9941-607F90CA78D6}"/>
              </a:ext>
            </a:extLst>
          </p:cNvPr>
          <p:cNvSpPr txBox="1"/>
          <p:nvPr/>
        </p:nvSpPr>
        <p:spPr>
          <a:xfrm>
            <a:off x="433461" y="656823"/>
            <a:ext cx="11119338" cy="6370975"/>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IN" sz="2400" dirty="0">
                <a:solidFill>
                  <a:schemeClr val="accent5">
                    <a:lumMod val="50000"/>
                  </a:schemeClr>
                </a:solidFill>
              </a:rPr>
              <a:t>Missed/Lower reporting of any turnover in returns</a:t>
            </a:r>
          </a:p>
          <a:p>
            <a:pPr marL="342900" indent="-342900">
              <a:lnSpc>
                <a:spcPct val="200000"/>
              </a:lnSpc>
              <a:buFont typeface="Wingdings" panose="05000000000000000000" pitchFamily="2" charset="2"/>
              <a:buChar char="Ø"/>
            </a:pPr>
            <a:r>
              <a:rPr lang="en-IN" sz="2400" dirty="0">
                <a:solidFill>
                  <a:schemeClr val="accent5">
                    <a:lumMod val="50000"/>
                  </a:schemeClr>
                </a:solidFill>
              </a:rPr>
              <a:t>Type of supply disputes (Taxable / Exempt etc.)</a:t>
            </a:r>
          </a:p>
          <a:p>
            <a:pPr marL="342900" indent="-342900">
              <a:lnSpc>
                <a:spcPct val="200000"/>
              </a:lnSpc>
              <a:buFont typeface="Wingdings" panose="05000000000000000000" pitchFamily="2" charset="2"/>
              <a:buChar char="Ø"/>
            </a:pPr>
            <a:r>
              <a:rPr lang="en-IN" sz="2400" dirty="0">
                <a:solidFill>
                  <a:schemeClr val="accent5">
                    <a:lumMod val="50000"/>
                  </a:schemeClr>
                </a:solidFill>
              </a:rPr>
              <a:t>Classification disputes</a:t>
            </a:r>
          </a:p>
          <a:p>
            <a:pPr marL="342900" indent="-342900">
              <a:lnSpc>
                <a:spcPct val="200000"/>
              </a:lnSpc>
              <a:buFont typeface="Wingdings" panose="05000000000000000000" pitchFamily="2" charset="2"/>
              <a:buChar char="Ø"/>
            </a:pPr>
            <a:r>
              <a:rPr lang="en-IN" sz="2400" dirty="0">
                <a:solidFill>
                  <a:schemeClr val="accent5">
                    <a:lumMod val="50000"/>
                  </a:schemeClr>
                </a:solidFill>
              </a:rPr>
              <a:t>Valuation issues</a:t>
            </a:r>
          </a:p>
          <a:p>
            <a:pPr marL="342900" indent="-342900">
              <a:lnSpc>
                <a:spcPct val="200000"/>
              </a:lnSpc>
              <a:buFont typeface="Wingdings" panose="05000000000000000000" pitchFamily="2" charset="2"/>
              <a:buChar char="Ø"/>
            </a:pPr>
            <a:r>
              <a:rPr lang="en-IN" sz="2400" dirty="0">
                <a:solidFill>
                  <a:schemeClr val="accent5">
                    <a:lumMod val="50000"/>
                  </a:schemeClr>
                </a:solidFill>
              </a:rPr>
              <a:t>Time of supply disputes</a:t>
            </a:r>
          </a:p>
          <a:p>
            <a:pPr marL="342900" indent="-342900">
              <a:lnSpc>
                <a:spcPct val="200000"/>
              </a:lnSpc>
              <a:buFont typeface="Wingdings" panose="05000000000000000000" pitchFamily="2" charset="2"/>
              <a:buChar char="Ø"/>
            </a:pPr>
            <a:r>
              <a:rPr lang="en-IN" sz="2400" dirty="0">
                <a:solidFill>
                  <a:schemeClr val="accent5">
                    <a:lumMod val="50000"/>
                  </a:schemeClr>
                </a:solidFill>
              </a:rPr>
              <a:t>Failure to pay the tax on time</a:t>
            </a:r>
          </a:p>
          <a:p>
            <a:pPr marL="342900" indent="-342900">
              <a:lnSpc>
                <a:spcPct val="200000"/>
              </a:lnSpc>
              <a:buFont typeface="Wingdings" panose="05000000000000000000" pitchFamily="2" charset="2"/>
              <a:buChar char="Ø"/>
            </a:pPr>
            <a:r>
              <a:rPr lang="en-IN" sz="2400" dirty="0">
                <a:solidFill>
                  <a:schemeClr val="accent5">
                    <a:lumMod val="50000"/>
                  </a:schemeClr>
                </a:solidFill>
              </a:rPr>
              <a:t>Place of supply disputes</a:t>
            </a:r>
          </a:p>
          <a:p>
            <a:endParaRPr lang="en-IN" sz="2400" dirty="0"/>
          </a:p>
          <a:p>
            <a:r>
              <a:rPr lang="en-IN" sz="2400" dirty="0">
                <a:solidFill>
                  <a:schemeClr val="accent5">
                    <a:lumMod val="50000"/>
                  </a:schemeClr>
                </a:solidFill>
              </a:rPr>
              <a:t>(Incorrect entry in books may not entail tax payment)</a:t>
            </a:r>
          </a:p>
          <a:p>
            <a:pPr marL="342900" indent="-342900">
              <a:buFont typeface="Wingdings" panose="05000000000000000000" pitchFamily="2" charset="2"/>
              <a:buChar char="Ø"/>
            </a:pPr>
            <a:endParaRPr lang="en-IN" sz="2400" dirty="0"/>
          </a:p>
        </p:txBody>
      </p:sp>
    </p:spTree>
    <p:extLst>
      <p:ext uri="{BB962C8B-B14F-4D97-AF65-F5344CB8AC3E}">
        <p14:creationId xmlns:p14="http://schemas.microsoft.com/office/powerpoint/2010/main" val="403376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IV. Reconciliation of Input Tax Credit</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7" name="Date Placeholder 18">
            <a:extLst>
              <a:ext uri="{FF2B5EF4-FFF2-40B4-BE49-F238E27FC236}">
                <a16:creationId xmlns:a16="http://schemas.microsoft.com/office/drawing/2014/main" id="{C773F3AF-7063-4EEC-90D8-195C2610B366}"/>
              </a:ext>
            </a:extLst>
          </p:cNvPr>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8" name="Slide Number Placeholder 22">
            <a:extLst>
              <a:ext uri="{FF2B5EF4-FFF2-40B4-BE49-F238E27FC236}">
                <a16:creationId xmlns:a16="http://schemas.microsoft.com/office/drawing/2014/main" id="{98B3BA15-A2BE-4F72-9D1B-777C040E00F0}"/>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14</a:t>
            </a:fld>
            <a:endParaRPr lang="en-IN" dirty="0">
              <a:solidFill>
                <a:schemeClr val="accent6">
                  <a:lumMod val="50000"/>
                </a:schemeClr>
              </a:solidFill>
            </a:endParaRPr>
          </a:p>
        </p:txBody>
      </p:sp>
      <p:sp>
        <p:nvSpPr>
          <p:cNvPr id="9" name="Footer Placeholder 20">
            <a:extLst>
              <a:ext uri="{FF2B5EF4-FFF2-40B4-BE49-F238E27FC236}">
                <a16:creationId xmlns:a16="http://schemas.microsoft.com/office/drawing/2014/main" id="{1D5EAC6D-EC01-408C-950F-B2B92866E824}"/>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pic>
        <p:nvPicPr>
          <p:cNvPr id="5" name="Picture 4">
            <a:extLst>
              <a:ext uri="{FF2B5EF4-FFF2-40B4-BE49-F238E27FC236}">
                <a16:creationId xmlns:a16="http://schemas.microsoft.com/office/drawing/2014/main" id="{6B053440-6B1A-4CB3-A069-137F692C3B62}"/>
              </a:ext>
            </a:extLst>
          </p:cNvPr>
          <p:cNvPicPr>
            <a:picLocks noChangeAspect="1"/>
          </p:cNvPicPr>
          <p:nvPr/>
        </p:nvPicPr>
        <p:blipFill>
          <a:blip r:embed="rId2"/>
          <a:stretch>
            <a:fillRect/>
          </a:stretch>
        </p:blipFill>
        <p:spPr>
          <a:xfrm>
            <a:off x="1737360" y="786848"/>
            <a:ext cx="10256520" cy="3568122"/>
          </a:xfrm>
          <a:prstGeom prst="rect">
            <a:avLst/>
          </a:prstGeom>
        </p:spPr>
      </p:pic>
      <p:pic>
        <p:nvPicPr>
          <p:cNvPr id="10" name="Picture 9">
            <a:extLst>
              <a:ext uri="{FF2B5EF4-FFF2-40B4-BE49-F238E27FC236}">
                <a16:creationId xmlns:a16="http://schemas.microsoft.com/office/drawing/2014/main" id="{379CA5D3-F9C3-462A-942B-4619A971C44E}"/>
              </a:ext>
            </a:extLst>
          </p:cNvPr>
          <p:cNvPicPr>
            <a:picLocks noChangeAspect="1"/>
          </p:cNvPicPr>
          <p:nvPr/>
        </p:nvPicPr>
        <p:blipFill>
          <a:blip r:embed="rId3"/>
          <a:stretch>
            <a:fillRect/>
          </a:stretch>
        </p:blipFill>
        <p:spPr>
          <a:xfrm>
            <a:off x="1600199" y="4274642"/>
            <a:ext cx="10393681" cy="1951682"/>
          </a:xfrm>
          <a:prstGeom prst="rect">
            <a:avLst/>
          </a:prstGeom>
        </p:spPr>
      </p:pic>
      <p:sp>
        <p:nvSpPr>
          <p:cNvPr id="11" name="Arrow: Curved Right 10">
            <a:extLst>
              <a:ext uri="{FF2B5EF4-FFF2-40B4-BE49-F238E27FC236}">
                <a16:creationId xmlns:a16="http://schemas.microsoft.com/office/drawing/2014/main" id="{2BA63701-D2B9-48EE-937F-34AFF5618CAF}"/>
              </a:ext>
            </a:extLst>
          </p:cNvPr>
          <p:cNvSpPr/>
          <p:nvPr/>
        </p:nvSpPr>
        <p:spPr>
          <a:xfrm>
            <a:off x="1295986" y="4612465"/>
            <a:ext cx="533400" cy="8821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TextBox 11">
            <a:extLst>
              <a:ext uri="{FF2B5EF4-FFF2-40B4-BE49-F238E27FC236}">
                <a16:creationId xmlns:a16="http://schemas.microsoft.com/office/drawing/2014/main" id="{09399D8E-4BAC-4341-9AA3-09A89DD98969}"/>
              </a:ext>
            </a:extLst>
          </p:cNvPr>
          <p:cNvSpPr txBox="1"/>
          <p:nvPr/>
        </p:nvSpPr>
        <p:spPr>
          <a:xfrm>
            <a:off x="114300" y="4465653"/>
            <a:ext cx="1387426" cy="461665"/>
          </a:xfrm>
          <a:prstGeom prst="rect">
            <a:avLst/>
          </a:prstGeom>
          <a:noFill/>
        </p:spPr>
        <p:txBody>
          <a:bodyPr wrap="square" rtlCol="0">
            <a:spAutoFit/>
          </a:bodyPr>
          <a:lstStyle/>
          <a:p>
            <a:r>
              <a:rPr lang="en-IN" sz="2400" dirty="0">
                <a:solidFill>
                  <a:schemeClr val="accent5">
                    <a:lumMod val="50000"/>
                  </a:schemeClr>
                </a:solidFill>
              </a:rPr>
              <a:t>To match</a:t>
            </a:r>
          </a:p>
        </p:txBody>
      </p:sp>
    </p:spTree>
    <p:extLst>
      <p:ext uri="{BB962C8B-B14F-4D97-AF65-F5344CB8AC3E}">
        <p14:creationId xmlns:p14="http://schemas.microsoft.com/office/powerpoint/2010/main" val="354605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bg1"/>
                </a:solidFill>
                <a:latin typeface="Century Gothic" panose="020B0502020202020204" pitchFamily="34" charset="0"/>
              </a:rPr>
              <a:t>12F. Unreconciled ITC – Possible reasons</a:t>
            </a:r>
            <a:endParaRPr lang="en-US" sz="32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7" name="Date Placeholder 18">
            <a:extLst>
              <a:ext uri="{FF2B5EF4-FFF2-40B4-BE49-F238E27FC236}">
                <a16:creationId xmlns:a16="http://schemas.microsoft.com/office/drawing/2014/main" id="{C773F3AF-7063-4EEC-90D8-195C2610B366}"/>
              </a:ext>
            </a:extLst>
          </p:cNvPr>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8" name="Slide Number Placeholder 22">
            <a:extLst>
              <a:ext uri="{FF2B5EF4-FFF2-40B4-BE49-F238E27FC236}">
                <a16:creationId xmlns:a16="http://schemas.microsoft.com/office/drawing/2014/main" id="{98B3BA15-A2BE-4F72-9D1B-777C040E00F0}"/>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15</a:t>
            </a:fld>
            <a:endParaRPr lang="en-IN" dirty="0">
              <a:solidFill>
                <a:schemeClr val="accent6">
                  <a:lumMod val="50000"/>
                </a:schemeClr>
              </a:solidFill>
            </a:endParaRPr>
          </a:p>
        </p:txBody>
      </p:sp>
      <p:sp>
        <p:nvSpPr>
          <p:cNvPr id="9" name="Footer Placeholder 20">
            <a:extLst>
              <a:ext uri="{FF2B5EF4-FFF2-40B4-BE49-F238E27FC236}">
                <a16:creationId xmlns:a16="http://schemas.microsoft.com/office/drawing/2014/main" id="{1D5EAC6D-EC01-408C-950F-B2B92866E824}"/>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6" name="TextBox 5">
            <a:extLst>
              <a:ext uri="{FF2B5EF4-FFF2-40B4-BE49-F238E27FC236}">
                <a16:creationId xmlns:a16="http://schemas.microsoft.com/office/drawing/2014/main" id="{9E5716CB-04AA-4552-AB6B-8BA239E187BE}"/>
              </a:ext>
            </a:extLst>
          </p:cNvPr>
          <p:cNvSpPr txBox="1"/>
          <p:nvPr/>
        </p:nvSpPr>
        <p:spPr>
          <a:xfrm>
            <a:off x="838200" y="1126153"/>
            <a:ext cx="10363200" cy="335906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IN" sz="2400" dirty="0">
                <a:solidFill>
                  <a:schemeClr val="accent5">
                    <a:lumMod val="50000"/>
                  </a:schemeClr>
                </a:solidFill>
              </a:rPr>
              <a:t>Breakup of GST not shown in the expenses/capital goods</a:t>
            </a:r>
          </a:p>
          <a:p>
            <a:pPr marL="342900" indent="-342900">
              <a:lnSpc>
                <a:spcPct val="150000"/>
              </a:lnSpc>
              <a:buFont typeface="Wingdings" panose="05000000000000000000" pitchFamily="2" charset="2"/>
              <a:buChar char="Ø"/>
            </a:pPr>
            <a:r>
              <a:rPr lang="en-IN" sz="2400" dirty="0">
                <a:solidFill>
                  <a:schemeClr val="accent5">
                    <a:lumMod val="50000"/>
                  </a:schemeClr>
                </a:solidFill>
              </a:rPr>
              <a:t>Breakup of ineligible ITC shown in books</a:t>
            </a:r>
          </a:p>
          <a:p>
            <a:pPr marL="342900" indent="-342900">
              <a:lnSpc>
                <a:spcPct val="150000"/>
              </a:lnSpc>
              <a:buFont typeface="Wingdings" panose="05000000000000000000" pitchFamily="2" charset="2"/>
              <a:buChar char="Ø"/>
            </a:pPr>
            <a:r>
              <a:rPr lang="en-IN" sz="2400" dirty="0">
                <a:solidFill>
                  <a:schemeClr val="accent5">
                    <a:lumMod val="50000"/>
                  </a:schemeClr>
                </a:solidFill>
              </a:rPr>
              <a:t>Receipt of excess credit from ISD as per books/return</a:t>
            </a:r>
          </a:p>
          <a:p>
            <a:pPr marL="342900" indent="-342900">
              <a:lnSpc>
                <a:spcPct val="150000"/>
              </a:lnSpc>
              <a:buFont typeface="Wingdings" panose="05000000000000000000" pitchFamily="2" charset="2"/>
              <a:buChar char="Ø"/>
            </a:pPr>
            <a:r>
              <a:rPr lang="en-IN" sz="2400" dirty="0">
                <a:solidFill>
                  <a:schemeClr val="accent5">
                    <a:lumMod val="50000"/>
                  </a:schemeClr>
                </a:solidFill>
              </a:rPr>
              <a:t>ITC reversal/reclaimed not passed/incorrectly passed in books</a:t>
            </a:r>
          </a:p>
          <a:p>
            <a:pPr marL="342900" indent="-342900">
              <a:lnSpc>
                <a:spcPct val="150000"/>
              </a:lnSpc>
              <a:buFont typeface="Wingdings" panose="05000000000000000000" pitchFamily="2" charset="2"/>
              <a:buChar char="Ø"/>
            </a:pPr>
            <a:r>
              <a:rPr lang="en-IN" sz="2400" dirty="0">
                <a:solidFill>
                  <a:schemeClr val="accent5">
                    <a:lumMod val="50000"/>
                  </a:schemeClr>
                </a:solidFill>
              </a:rPr>
              <a:t>ITC of another GSTIN claimed in returns</a:t>
            </a:r>
          </a:p>
          <a:p>
            <a:pPr marL="342900" indent="-342900">
              <a:lnSpc>
                <a:spcPct val="150000"/>
              </a:lnSpc>
              <a:buFont typeface="Wingdings" panose="05000000000000000000" pitchFamily="2" charset="2"/>
              <a:buChar char="Ø"/>
            </a:pPr>
            <a:r>
              <a:rPr lang="en-IN" sz="2400" dirty="0">
                <a:solidFill>
                  <a:schemeClr val="accent5">
                    <a:lumMod val="50000"/>
                  </a:schemeClr>
                </a:solidFill>
              </a:rPr>
              <a:t>Duplicate ITC availed in returns</a:t>
            </a:r>
          </a:p>
        </p:txBody>
      </p:sp>
      <p:sp>
        <p:nvSpPr>
          <p:cNvPr id="10" name="TextBox 9">
            <a:extLst>
              <a:ext uri="{FF2B5EF4-FFF2-40B4-BE49-F238E27FC236}">
                <a16:creationId xmlns:a16="http://schemas.microsoft.com/office/drawing/2014/main" id="{22214562-FADD-423B-A23E-65CAA4FF7373}"/>
              </a:ext>
            </a:extLst>
          </p:cNvPr>
          <p:cNvSpPr txBox="1"/>
          <p:nvPr/>
        </p:nvSpPr>
        <p:spPr>
          <a:xfrm>
            <a:off x="1387426" y="1126153"/>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Tree>
    <p:extLst>
      <p:ext uri="{BB962C8B-B14F-4D97-AF65-F5344CB8AC3E}">
        <p14:creationId xmlns:p14="http://schemas.microsoft.com/office/powerpoint/2010/main" val="228201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bg1"/>
                </a:solidFill>
                <a:latin typeface="Century Gothic" panose="020B0502020202020204" pitchFamily="34" charset="0"/>
              </a:rPr>
              <a:t>14. Recon of ITC in GSTR 9 with ITC availed on expenses as per books</a:t>
            </a:r>
            <a:endParaRPr lang="en-US" sz="28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7" name="Date Placeholder 18">
            <a:extLst>
              <a:ext uri="{FF2B5EF4-FFF2-40B4-BE49-F238E27FC236}">
                <a16:creationId xmlns:a16="http://schemas.microsoft.com/office/drawing/2014/main" id="{C773F3AF-7063-4EEC-90D8-195C2610B366}"/>
              </a:ext>
            </a:extLst>
          </p:cNvPr>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8" name="Slide Number Placeholder 22">
            <a:extLst>
              <a:ext uri="{FF2B5EF4-FFF2-40B4-BE49-F238E27FC236}">
                <a16:creationId xmlns:a16="http://schemas.microsoft.com/office/drawing/2014/main" id="{98B3BA15-A2BE-4F72-9D1B-777C040E00F0}"/>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16</a:t>
            </a:fld>
            <a:endParaRPr lang="en-IN" dirty="0">
              <a:solidFill>
                <a:schemeClr val="accent6">
                  <a:lumMod val="50000"/>
                </a:schemeClr>
              </a:solidFill>
            </a:endParaRPr>
          </a:p>
        </p:txBody>
      </p:sp>
      <p:sp>
        <p:nvSpPr>
          <p:cNvPr id="9" name="Footer Placeholder 20">
            <a:extLst>
              <a:ext uri="{FF2B5EF4-FFF2-40B4-BE49-F238E27FC236}">
                <a16:creationId xmlns:a16="http://schemas.microsoft.com/office/drawing/2014/main" id="{1D5EAC6D-EC01-408C-950F-B2B92866E824}"/>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6" name="TextBox 5">
            <a:extLst>
              <a:ext uri="{FF2B5EF4-FFF2-40B4-BE49-F238E27FC236}">
                <a16:creationId xmlns:a16="http://schemas.microsoft.com/office/drawing/2014/main" id="{9E5716CB-04AA-4552-AB6B-8BA239E187BE}"/>
              </a:ext>
            </a:extLst>
          </p:cNvPr>
          <p:cNvSpPr txBox="1"/>
          <p:nvPr/>
        </p:nvSpPr>
        <p:spPr>
          <a:xfrm>
            <a:off x="838200" y="1126153"/>
            <a:ext cx="10363200" cy="212365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endParaRPr lang="en-IN" sz="2400" dirty="0">
              <a:solidFill>
                <a:schemeClr val="accent5">
                  <a:lumMod val="50000"/>
                </a:schemeClr>
              </a:solidFill>
            </a:endParaRPr>
          </a:p>
          <a:p>
            <a:pPr marL="342900" indent="-342900">
              <a:lnSpc>
                <a:spcPct val="150000"/>
              </a:lnSpc>
              <a:buFont typeface="Wingdings" panose="05000000000000000000" pitchFamily="2" charset="2"/>
              <a:buChar char="Ø"/>
            </a:pPr>
            <a:endParaRPr lang="en-IN" sz="2400" dirty="0">
              <a:solidFill>
                <a:schemeClr val="accent5">
                  <a:lumMod val="50000"/>
                </a:schemeClr>
              </a:solidFill>
            </a:endParaRPr>
          </a:p>
          <a:p>
            <a:pPr>
              <a:lnSpc>
                <a:spcPct val="150000"/>
              </a:lnSpc>
            </a:pPr>
            <a:endParaRPr lang="en-IN" sz="2400" dirty="0">
              <a:solidFill>
                <a:schemeClr val="accent5">
                  <a:lumMod val="50000"/>
                </a:schemeClr>
              </a:solidFill>
            </a:endParaRPr>
          </a:p>
          <a:p>
            <a:pPr marL="342900" indent="-342900">
              <a:buFont typeface="Wingdings" panose="05000000000000000000" pitchFamily="2" charset="2"/>
              <a:buChar char="Ø"/>
            </a:pPr>
            <a:endParaRPr lang="en-IN" sz="2400" dirty="0">
              <a:solidFill>
                <a:schemeClr val="accent5">
                  <a:lumMod val="50000"/>
                </a:schemeClr>
              </a:solidFill>
            </a:endParaRPr>
          </a:p>
        </p:txBody>
      </p:sp>
      <p:pic>
        <p:nvPicPr>
          <p:cNvPr id="4" name="Picture 3">
            <a:extLst>
              <a:ext uri="{FF2B5EF4-FFF2-40B4-BE49-F238E27FC236}">
                <a16:creationId xmlns:a16="http://schemas.microsoft.com/office/drawing/2014/main" id="{59A707E4-982D-4F80-9EB4-565C436E4936}"/>
              </a:ext>
            </a:extLst>
          </p:cNvPr>
          <p:cNvPicPr>
            <a:picLocks noChangeAspect="1"/>
          </p:cNvPicPr>
          <p:nvPr/>
        </p:nvPicPr>
        <p:blipFill>
          <a:blip r:embed="rId2"/>
          <a:stretch>
            <a:fillRect/>
          </a:stretch>
        </p:blipFill>
        <p:spPr>
          <a:xfrm>
            <a:off x="523436" y="913248"/>
            <a:ext cx="10951838" cy="4490786"/>
          </a:xfrm>
          <a:prstGeom prst="rect">
            <a:avLst/>
          </a:prstGeom>
        </p:spPr>
      </p:pic>
    </p:spTree>
    <p:extLst>
      <p:ext uri="{BB962C8B-B14F-4D97-AF65-F5344CB8AC3E}">
        <p14:creationId xmlns:p14="http://schemas.microsoft.com/office/powerpoint/2010/main" val="412215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bg1"/>
                </a:solidFill>
                <a:latin typeface="Century Gothic" panose="020B0502020202020204" pitchFamily="34" charset="0"/>
              </a:rPr>
              <a:t>14. Recon of ITC in GSTR 9 with ITC availed on expenses as per books</a:t>
            </a:r>
            <a:endParaRPr lang="en-US" sz="28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7" name="Date Placeholder 18">
            <a:extLst>
              <a:ext uri="{FF2B5EF4-FFF2-40B4-BE49-F238E27FC236}">
                <a16:creationId xmlns:a16="http://schemas.microsoft.com/office/drawing/2014/main" id="{C773F3AF-7063-4EEC-90D8-195C2610B366}"/>
              </a:ext>
            </a:extLst>
          </p:cNvPr>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8" name="Slide Number Placeholder 22">
            <a:extLst>
              <a:ext uri="{FF2B5EF4-FFF2-40B4-BE49-F238E27FC236}">
                <a16:creationId xmlns:a16="http://schemas.microsoft.com/office/drawing/2014/main" id="{98B3BA15-A2BE-4F72-9D1B-777C040E00F0}"/>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17</a:t>
            </a:fld>
            <a:endParaRPr lang="en-IN" dirty="0">
              <a:solidFill>
                <a:schemeClr val="accent6">
                  <a:lumMod val="50000"/>
                </a:schemeClr>
              </a:solidFill>
            </a:endParaRPr>
          </a:p>
        </p:txBody>
      </p:sp>
      <p:sp>
        <p:nvSpPr>
          <p:cNvPr id="9" name="Footer Placeholder 20">
            <a:extLst>
              <a:ext uri="{FF2B5EF4-FFF2-40B4-BE49-F238E27FC236}">
                <a16:creationId xmlns:a16="http://schemas.microsoft.com/office/drawing/2014/main" id="{1D5EAC6D-EC01-408C-950F-B2B92866E824}"/>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6" name="TextBox 5">
            <a:extLst>
              <a:ext uri="{FF2B5EF4-FFF2-40B4-BE49-F238E27FC236}">
                <a16:creationId xmlns:a16="http://schemas.microsoft.com/office/drawing/2014/main" id="{9E5716CB-04AA-4552-AB6B-8BA239E187BE}"/>
              </a:ext>
            </a:extLst>
          </p:cNvPr>
          <p:cNvSpPr txBox="1"/>
          <p:nvPr/>
        </p:nvSpPr>
        <p:spPr>
          <a:xfrm>
            <a:off x="838200" y="1126153"/>
            <a:ext cx="10363200" cy="212365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endParaRPr lang="en-IN" sz="2400" dirty="0">
              <a:solidFill>
                <a:schemeClr val="accent5">
                  <a:lumMod val="50000"/>
                </a:schemeClr>
              </a:solidFill>
            </a:endParaRPr>
          </a:p>
          <a:p>
            <a:pPr marL="342900" indent="-342900">
              <a:lnSpc>
                <a:spcPct val="150000"/>
              </a:lnSpc>
              <a:buFont typeface="Wingdings" panose="05000000000000000000" pitchFamily="2" charset="2"/>
              <a:buChar char="Ø"/>
            </a:pPr>
            <a:endParaRPr lang="en-IN" sz="2400" dirty="0">
              <a:solidFill>
                <a:schemeClr val="accent5">
                  <a:lumMod val="50000"/>
                </a:schemeClr>
              </a:solidFill>
            </a:endParaRPr>
          </a:p>
          <a:p>
            <a:pPr>
              <a:lnSpc>
                <a:spcPct val="150000"/>
              </a:lnSpc>
            </a:pPr>
            <a:endParaRPr lang="en-IN" sz="2400" dirty="0">
              <a:solidFill>
                <a:schemeClr val="accent5">
                  <a:lumMod val="50000"/>
                </a:schemeClr>
              </a:solidFill>
            </a:endParaRPr>
          </a:p>
          <a:p>
            <a:pPr marL="342900" indent="-342900">
              <a:buFont typeface="Wingdings" panose="05000000000000000000" pitchFamily="2" charset="2"/>
              <a:buChar char="Ø"/>
            </a:pPr>
            <a:endParaRPr lang="en-IN" sz="2400" dirty="0">
              <a:solidFill>
                <a:schemeClr val="accent5">
                  <a:lumMod val="50000"/>
                </a:schemeClr>
              </a:solidFill>
            </a:endParaRPr>
          </a:p>
        </p:txBody>
      </p:sp>
      <p:pic>
        <p:nvPicPr>
          <p:cNvPr id="5" name="Picture 4">
            <a:extLst>
              <a:ext uri="{FF2B5EF4-FFF2-40B4-BE49-F238E27FC236}">
                <a16:creationId xmlns:a16="http://schemas.microsoft.com/office/drawing/2014/main" id="{82627537-594C-4260-894F-2071D88E4EC2}"/>
              </a:ext>
            </a:extLst>
          </p:cNvPr>
          <p:cNvPicPr>
            <a:picLocks noChangeAspect="1"/>
          </p:cNvPicPr>
          <p:nvPr/>
        </p:nvPicPr>
        <p:blipFill>
          <a:blip r:embed="rId2"/>
          <a:stretch>
            <a:fillRect/>
          </a:stretch>
        </p:blipFill>
        <p:spPr>
          <a:xfrm>
            <a:off x="523436" y="913248"/>
            <a:ext cx="11113416" cy="4797278"/>
          </a:xfrm>
          <a:prstGeom prst="rect">
            <a:avLst/>
          </a:prstGeom>
        </p:spPr>
      </p:pic>
    </p:spTree>
    <p:extLst>
      <p:ext uri="{BB962C8B-B14F-4D97-AF65-F5344CB8AC3E}">
        <p14:creationId xmlns:p14="http://schemas.microsoft.com/office/powerpoint/2010/main" val="698979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bg1"/>
                </a:solidFill>
                <a:latin typeface="Century Gothic" panose="020B0502020202020204" pitchFamily="34" charset="0"/>
              </a:rPr>
              <a:t>15. Unreconciled ITC</a:t>
            </a:r>
            <a:endParaRPr lang="en-US" sz="32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7" name="Date Placeholder 18">
            <a:extLst>
              <a:ext uri="{FF2B5EF4-FFF2-40B4-BE49-F238E27FC236}">
                <a16:creationId xmlns:a16="http://schemas.microsoft.com/office/drawing/2014/main" id="{C773F3AF-7063-4EEC-90D8-195C2610B366}"/>
              </a:ext>
            </a:extLst>
          </p:cNvPr>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8" name="Slide Number Placeholder 22">
            <a:extLst>
              <a:ext uri="{FF2B5EF4-FFF2-40B4-BE49-F238E27FC236}">
                <a16:creationId xmlns:a16="http://schemas.microsoft.com/office/drawing/2014/main" id="{98B3BA15-A2BE-4F72-9D1B-777C040E00F0}"/>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18</a:t>
            </a:fld>
            <a:endParaRPr lang="en-IN" dirty="0">
              <a:solidFill>
                <a:schemeClr val="accent6">
                  <a:lumMod val="50000"/>
                </a:schemeClr>
              </a:solidFill>
            </a:endParaRPr>
          </a:p>
        </p:txBody>
      </p:sp>
      <p:sp>
        <p:nvSpPr>
          <p:cNvPr id="9" name="Footer Placeholder 20">
            <a:extLst>
              <a:ext uri="{FF2B5EF4-FFF2-40B4-BE49-F238E27FC236}">
                <a16:creationId xmlns:a16="http://schemas.microsoft.com/office/drawing/2014/main" id="{1D5EAC6D-EC01-408C-950F-B2B92866E824}"/>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6" name="TextBox 5">
            <a:extLst>
              <a:ext uri="{FF2B5EF4-FFF2-40B4-BE49-F238E27FC236}">
                <a16:creationId xmlns:a16="http://schemas.microsoft.com/office/drawing/2014/main" id="{9E5716CB-04AA-4552-AB6B-8BA239E187BE}"/>
              </a:ext>
            </a:extLst>
          </p:cNvPr>
          <p:cNvSpPr txBox="1"/>
          <p:nvPr/>
        </p:nvSpPr>
        <p:spPr>
          <a:xfrm>
            <a:off x="529590" y="913248"/>
            <a:ext cx="10363200" cy="502105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IN" sz="2400" dirty="0">
                <a:solidFill>
                  <a:schemeClr val="accent5">
                    <a:lumMod val="50000"/>
                  </a:schemeClr>
                </a:solidFill>
              </a:rPr>
              <a:t>ITC booked but not availed</a:t>
            </a:r>
          </a:p>
          <a:p>
            <a:pPr marL="342900" indent="-342900">
              <a:lnSpc>
                <a:spcPct val="150000"/>
              </a:lnSpc>
              <a:buFont typeface="Wingdings" panose="05000000000000000000" pitchFamily="2" charset="2"/>
              <a:buChar char="Ø"/>
            </a:pPr>
            <a:r>
              <a:rPr lang="en-IN" sz="2400" dirty="0">
                <a:solidFill>
                  <a:schemeClr val="accent5">
                    <a:lumMod val="50000"/>
                  </a:schemeClr>
                </a:solidFill>
              </a:rPr>
              <a:t>ITC availed after the closure of books of accounts wherein no ITC was shown</a:t>
            </a:r>
          </a:p>
          <a:p>
            <a:pPr marL="342900" indent="-342900">
              <a:lnSpc>
                <a:spcPct val="150000"/>
              </a:lnSpc>
              <a:buFont typeface="Wingdings" panose="05000000000000000000" pitchFamily="2" charset="2"/>
              <a:buChar char="Ø"/>
            </a:pPr>
            <a:r>
              <a:rPr lang="en-IN" sz="2400" dirty="0">
                <a:solidFill>
                  <a:schemeClr val="accent5">
                    <a:lumMod val="50000"/>
                  </a:schemeClr>
                </a:solidFill>
              </a:rPr>
              <a:t>Not in possession of proper tax invoice (claimed in books/returns)</a:t>
            </a:r>
          </a:p>
          <a:p>
            <a:pPr marL="342900" indent="-342900">
              <a:lnSpc>
                <a:spcPct val="150000"/>
              </a:lnSpc>
              <a:buFont typeface="Wingdings" panose="05000000000000000000" pitchFamily="2" charset="2"/>
              <a:buChar char="Ø"/>
            </a:pPr>
            <a:r>
              <a:rPr lang="en-IN" sz="2400" dirty="0">
                <a:solidFill>
                  <a:schemeClr val="accent5">
                    <a:lumMod val="50000"/>
                  </a:schemeClr>
                </a:solidFill>
              </a:rPr>
              <a:t>Non-receipt of goods or services or both</a:t>
            </a:r>
          </a:p>
          <a:p>
            <a:pPr marL="342900" indent="-342900">
              <a:lnSpc>
                <a:spcPct val="150000"/>
              </a:lnSpc>
              <a:buFont typeface="Wingdings" panose="05000000000000000000" pitchFamily="2" charset="2"/>
              <a:buChar char="Ø"/>
            </a:pPr>
            <a:r>
              <a:rPr lang="en-IN" sz="2400" dirty="0">
                <a:solidFill>
                  <a:schemeClr val="accent5">
                    <a:lumMod val="50000"/>
                  </a:schemeClr>
                </a:solidFill>
              </a:rPr>
              <a:t>ITC claimed even though depreciation claimed on tax component</a:t>
            </a:r>
          </a:p>
          <a:p>
            <a:pPr marL="342900" indent="-342900">
              <a:lnSpc>
                <a:spcPct val="150000"/>
              </a:lnSpc>
              <a:buFont typeface="Wingdings" panose="05000000000000000000" pitchFamily="2" charset="2"/>
              <a:buChar char="Ø"/>
            </a:pPr>
            <a:r>
              <a:rPr lang="en-IN" sz="2400" dirty="0">
                <a:solidFill>
                  <a:schemeClr val="accent5">
                    <a:lumMod val="50000"/>
                  </a:schemeClr>
                </a:solidFill>
              </a:rPr>
              <a:t>Lower reversal of ITC made</a:t>
            </a:r>
          </a:p>
          <a:p>
            <a:pPr marL="342900" indent="-342900">
              <a:lnSpc>
                <a:spcPct val="150000"/>
              </a:lnSpc>
              <a:buFont typeface="Wingdings" panose="05000000000000000000" pitchFamily="2" charset="2"/>
              <a:buChar char="Ø"/>
            </a:pPr>
            <a:r>
              <a:rPr lang="en-IN" sz="2400" dirty="0">
                <a:solidFill>
                  <a:schemeClr val="accent5">
                    <a:lumMod val="50000"/>
                  </a:schemeClr>
                </a:solidFill>
              </a:rPr>
              <a:t>ITC availed even though payment not made to supplier within 180 days</a:t>
            </a:r>
          </a:p>
          <a:p>
            <a:pPr marL="342900" indent="-342900">
              <a:lnSpc>
                <a:spcPct val="150000"/>
              </a:lnSpc>
              <a:buFont typeface="Wingdings" panose="05000000000000000000" pitchFamily="2" charset="2"/>
              <a:buChar char="Ø"/>
            </a:pPr>
            <a:r>
              <a:rPr lang="en-IN" sz="2400" dirty="0">
                <a:solidFill>
                  <a:schemeClr val="accent5">
                    <a:lumMod val="50000"/>
                  </a:schemeClr>
                </a:solidFill>
              </a:rPr>
              <a:t>ITC blocked u/s 17(5) incorrectly claimed</a:t>
            </a:r>
          </a:p>
          <a:p>
            <a:pPr marL="342900" indent="-342900">
              <a:lnSpc>
                <a:spcPct val="150000"/>
              </a:lnSpc>
              <a:buFont typeface="Wingdings" panose="05000000000000000000" pitchFamily="2" charset="2"/>
              <a:buChar char="Ø"/>
            </a:pPr>
            <a:r>
              <a:rPr lang="en-IN" sz="2400" dirty="0">
                <a:solidFill>
                  <a:schemeClr val="accent5">
                    <a:lumMod val="50000"/>
                  </a:schemeClr>
                </a:solidFill>
              </a:rPr>
              <a:t>Excess credit received from ISD</a:t>
            </a:r>
          </a:p>
        </p:txBody>
      </p:sp>
    </p:spTree>
    <p:extLst>
      <p:ext uri="{BB962C8B-B14F-4D97-AF65-F5344CB8AC3E}">
        <p14:creationId xmlns:p14="http://schemas.microsoft.com/office/powerpoint/2010/main" val="155075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16. Tax payable on unreconciled difference in ITC</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7" name="Date Placeholder 18">
            <a:extLst>
              <a:ext uri="{FF2B5EF4-FFF2-40B4-BE49-F238E27FC236}">
                <a16:creationId xmlns:a16="http://schemas.microsoft.com/office/drawing/2014/main" id="{C773F3AF-7063-4EEC-90D8-195C2610B366}"/>
              </a:ext>
            </a:extLst>
          </p:cNvPr>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8" name="Slide Number Placeholder 22">
            <a:extLst>
              <a:ext uri="{FF2B5EF4-FFF2-40B4-BE49-F238E27FC236}">
                <a16:creationId xmlns:a16="http://schemas.microsoft.com/office/drawing/2014/main" id="{98B3BA15-A2BE-4F72-9D1B-777C040E00F0}"/>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19</a:t>
            </a:fld>
            <a:endParaRPr lang="en-IN" dirty="0">
              <a:solidFill>
                <a:schemeClr val="accent6">
                  <a:lumMod val="50000"/>
                </a:schemeClr>
              </a:solidFill>
            </a:endParaRPr>
          </a:p>
        </p:txBody>
      </p:sp>
      <p:sp>
        <p:nvSpPr>
          <p:cNvPr id="9" name="Footer Placeholder 20">
            <a:extLst>
              <a:ext uri="{FF2B5EF4-FFF2-40B4-BE49-F238E27FC236}">
                <a16:creationId xmlns:a16="http://schemas.microsoft.com/office/drawing/2014/main" id="{1D5EAC6D-EC01-408C-950F-B2B92866E824}"/>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6" name="TextBox 5">
            <a:extLst>
              <a:ext uri="{FF2B5EF4-FFF2-40B4-BE49-F238E27FC236}">
                <a16:creationId xmlns:a16="http://schemas.microsoft.com/office/drawing/2014/main" id="{9E5716CB-04AA-4552-AB6B-8BA239E187BE}"/>
              </a:ext>
            </a:extLst>
          </p:cNvPr>
          <p:cNvSpPr txBox="1"/>
          <p:nvPr/>
        </p:nvSpPr>
        <p:spPr>
          <a:xfrm>
            <a:off x="838200" y="1126153"/>
            <a:ext cx="10363200" cy="212365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endParaRPr lang="en-IN" sz="2400" dirty="0">
              <a:solidFill>
                <a:schemeClr val="accent5">
                  <a:lumMod val="50000"/>
                </a:schemeClr>
              </a:solidFill>
            </a:endParaRPr>
          </a:p>
          <a:p>
            <a:pPr marL="342900" indent="-342900">
              <a:lnSpc>
                <a:spcPct val="150000"/>
              </a:lnSpc>
              <a:buFont typeface="Wingdings" panose="05000000000000000000" pitchFamily="2" charset="2"/>
              <a:buChar char="Ø"/>
            </a:pPr>
            <a:endParaRPr lang="en-IN" sz="2400" dirty="0">
              <a:solidFill>
                <a:schemeClr val="accent5">
                  <a:lumMod val="50000"/>
                </a:schemeClr>
              </a:solidFill>
            </a:endParaRPr>
          </a:p>
          <a:p>
            <a:pPr>
              <a:lnSpc>
                <a:spcPct val="150000"/>
              </a:lnSpc>
            </a:pPr>
            <a:endParaRPr lang="en-IN" sz="2400" dirty="0">
              <a:solidFill>
                <a:schemeClr val="accent5">
                  <a:lumMod val="50000"/>
                </a:schemeClr>
              </a:solidFill>
            </a:endParaRPr>
          </a:p>
          <a:p>
            <a:pPr marL="342900" indent="-342900">
              <a:buFont typeface="Wingdings" panose="05000000000000000000" pitchFamily="2" charset="2"/>
              <a:buChar char="Ø"/>
            </a:pPr>
            <a:endParaRPr lang="en-IN" sz="2400" dirty="0">
              <a:solidFill>
                <a:schemeClr val="accent5">
                  <a:lumMod val="50000"/>
                </a:schemeClr>
              </a:solidFill>
            </a:endParaRPr>
          </a:p>
        </p:txBody>
      </p:sp>
      <p:pic>
        <p:nvPicPr>
          <p:cNvPr id="4" name="Picture 3">
            <a:extLst>
              <a:ext uri="{FF2B5EF4-FFF2-40B4-BE49-F238E27FC236}">
                <a16:creationId xmlns:a16="http://schemas.microsoft.com/office/drawing/2014/main" id="{352D4E50-F8AB-43C1-BF79-29799422F125}"/>
              </a:ext>
            </a:extLst>
          </p:cNvPr>
          <p:cNvPicPr>
            <a:picLocks noChangeAspect="1"/>
          </p:cNvPicPr>
          <p:nvPr/>
        </p:nvPicPr>
        <p:blipFill>
          <a:blip r:embed="rId2"/>
          <a:stretch>
            <a:fillRect/>
          </a:stretch>
        </p:blipFill>
        <p:spPr>
          <a:xfrm>
            <a:off x="614362" y="1140232"/>
            <a:ext cx="10581281" cy="4570294"/>
          </a:xfrm>
          <a:prstGeom prst="rect">
            <a:avLst/>
          </a:prstGeom>
        </p:spPr>
      </p:pic>
    </p:spTree>
    <p:extLst>
      <p:ext uri="{BB962C8B-B14F-4D97-AF65-F5344CB8AC3E}">
        <p14:creationId xmlns:p14="http://schemas.microsoft.com/office/powerpoint/2010/main" val="158645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8"/>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15" name="Footer Placeholder 20"/>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16" name="Slide Number Placeholder 22"/>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a:t>
            </a:fld>
            <a:endParaRPr lang="en-IN" dirty="0">
              <a:solidFill>
                <a:schemeClr val="accent6">
                  <a:lumMod val="50000"/>
                </a:schemeClr>
              </a:solidFill>
            </a:endParaRPr>
          </a:p>
        </p:txBody>
      </p:sp>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Definition of audit as per Section 2(13)</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739726" y="913248"/>
            <a:ext cx="11119338" cy="5043817"/>
          </a:xfrm>
          <a:prstGeom prst="rect">
            <a:avLst/>
          </a:prstGeom>
        </p:spPr>
        <p:txBody>
          <a:bodyPr wrap="square">
            <a:spAutoFit/>
          </a:bodyPr>
          <a:lstStyle/>
          <a:p>
            <a:pPr algn="just"/>
            <a:r>
              <a:rPr lang="en-US" sz="3200" dirty="0">
                <a:solidFill>
                  <a:schemeClr val="accent5">
                    <a:lumMod val="50000"/>
                  </a:schemeClr>
                </a:solidFill>
              </a:rPr>
              <a:t>“audit” means –</a:t>
            </a:r>
          </a:p>
          <a:p>
            <a:pPr marL="457200" indent="-457200" algn="just">
              <a:lnSpc>
                <a:spcPct val="114000"/>
              </a:lnSpc>
              <a:buFont typeface="Wingdings" panose="05000000000000000000" pitchFamily="2" charset="2"/>
              <a:buChar char="Ø"/>
            </a:pPr>
            <a:r>
              <a:rPr lang="en-US" sz="3200" dirty="0">
                <a:solidFill>
                  <a:schemeClr val="accent5">
                    <a:lumMod val="50000"/>
                  </a:schemeClr>
                </a:solidFill>
              </a:rPr>
              <a:t>the examination of records, returns and other documents</a:t>
            </a:r>
          </a:p>
          <a:p>
            <a:pPr marL="457200" indent="-457200" algn="just">
              <a:lnSpc>
                <a:spcPct val="114000"/>
              </a:lnSpc>
              <a:buFont typeface="Wingdings" panose="05000000000000000000" pitchFamily="2" charset="2"/>
              <a:buChar char="Ø"/>
            </a:pPr>
            <a:r>
              <a:rPr lang="en-US" sz="3200" dirty="0">
                <a:solidFill>
                  <a:schemeClr val="accent5">
                    <a:lumMod val="50000"/>
                  </a:schemeClr>
                </a:solidFill>
              </a:rPr>
              <a:t>maintained or furnished by the registered person </a:t>
            </a:r>
          </a:p>
          <a:p>
            <a:pPr marL="457200" indent="-457200" algn="just">
              <a:lnSpc>
                <a:spcPct val="114000"/>
              </a:lnSpc>
              <a:buFont typeface="Wingdings" panose="05000000000000000000" pitchFamily="2" charset="2"/>
              <a:buChar char="Ø"/>
            </a:pPr>
            <a:r>
              <a:rPr lang="en-US" sz="3200" dirty="0">
                <a:solidFill>
                  <a:schemeClr val="accent5">
                    <a:lumMod val="50000"/>
                  </a:schemeClr>
                </a:solidFill>
              </a:rPr>
              <a:t>under this Act or the rules made thereunder or under any other law for the time being in force </a:t>
            </a:r>
          </a:p>
          <a:p>
            <a:pPr marL="457200" indent="-457200" algn="just">
              <a:lnSpc>
                <a:spcPct val="114000"/>
              </a:lnSpc>
              <a:buFont typeface="Wingdings" panose="05000000000000000000" pitchFamily="2" charset="2"/>
              <a:buChar char="Ø"/>
            </a:pPr>
            <a:r>
              <a:rPr lang="en-US" sz="3200" dirty="0">
                <a:solidFill>
                  <a:schemeClr val="accent5">
                    <a:lumMod val="50000"/>
                  </a:schemeClr>
                </a:solidFill>
              </a:rPr>
              <a:t>to verify the </a:t>
            </a:r>
            <a:r>
              <a:rPr lang="en-US" sz="3200" b="1" dirty="0">
                <a:solidFill>
                  <a:schemeClr val="accent5">
                    <a:lumMod val="50000"/>
                  </a:schemeClr>
                </a:solidFill>
              </a:rPr>
              <a:t>correctness of turnover declared</a:t>
            </a:r>
            <a:r>
              <a:rPr lang="en-US" sz="3200" dirty="0">
                <a:solidFill>
                  <a:schemeClr val="accent5">
                    <a:lumMod val="50000"/>
                  </a:schemeClr>
                </a:solidFill>
              </a:rPr>
              <a:t>, </a:t>
            </a:r>
            <a:r>
              <a:rPr lang="en-US" sz="3200" b="1" dirty="0">
                <a:solidFill>
                  <a:schemeClr val="accent5">
                    <a:lumMod val="50000"/>
                  </a:schemeClr>
                </a:solidFill>
              </a:rPr>
              <a:t>taxes paid</a:t>
            </a:r>
            <a:r>
              <a:rPr lang="en-US" sz="3200" dirty="0">
                <a:solidFill>
                  <a:schemeClr val="accent5">
                    <a:lumMod val="50000"/>
                  </a:schemeClr>
                </a:solidFill>
              </a:rPr>
              <a:t>, </a:t>
            </a:r>
            <a:r>
              <a:rPr lang="en-US" sz="3200" b="1" dirty="0">
                <a:solidFill>
                  <a:schemeClr val="accent5">
                    <a:lumMod val="50000"/>
                  </a:schemeClr>
                </a:solidFill>
              </a:rPr>
              <a:t>refund claimed </a:t>
            </a:r>
            <a:r>
              <a:rPr lang="en-US" sz="3200" dirty="0">
                <a:solidFill>
                  <a:schemeClr val="accent5">
                    <a:lumMod val="50000"/>
                  </a:schemeClr>
                </a:solidFill>
              </a:rPr>
              <a:t>and </a:t>
            </a:r>
            <a:r>
              <a:rPr lang="en-US" sz="3200" b="1" dirty="0">
                <a:solidFill>
                  <a:schemeClr val="accent5">
                    <a:lumMod val="50000"/>
                  </a:schemeClr>
                </a:solidFill>
              </a:rPr>
              <a:t>input tax credit availed</a:t>
            </a:r>
            <a:r>
              <a:rPr lang="en-US" sz="3200" dirty="0">
                <a:solidFill>
                  <a:schemeClr val="accent5">
                    <a:lumMod val="50000"/>
                  </a:schemeClr>
                </a:solidFill>
              </a:rPr>
              <a:t>, </a:t>
            </a:r>
          </a:p>
          <a:p>
            <a:pPr marL="457200" indent="-457200" algn="just">
              <a:lnSpc>
                <a:spcPct val="114000"/>
              </a:lnSpc>
              <a:buFont typeface="Wingdings" panose="05000000000000000000" pitchFamily="2" charset="2"/>
              <a:buChar char="Ø"/>
            </a:pPr>
            <a:r>
              <a:rPr lang="en-US" sz="3200" dirty="0">
                <a:solidFill>
                  <a:schemeClr val="accent5">
                    <a:lumMod val="50000"/>
                  </a:schemeClr>
                </a:solidFill>
              </a:rPr>
              <a:t>and to </a:t>
            </a:r>
            <a:r>
              <a:rPr lang="en-US" sz="3200" b="1" dirty="0">
                <a:solidFill>
                  <a:schemeClr val="accent5">
                    <a:lumMod val="50000"/>
                  </a:schemeClr>
                </a:solidFill>
              </a:rPr>
              <a:t>assess his compliance </a:t>
            </a:r>
            <a:r>
              <a:rPr lang="en-US" sz="3200" dirty="0">
                <a:solidFill>
                  <a:schemeClr val="accent5">
                    <a:lumMod val="50000"/>
                  </a:schemeClr>
                </a:solidFill>
              </a:rPr>
              <a:t>with the provisions of this Act or the rules made thereunder; </a:t>
            </a:r>
            <a:endParaRPr lang="en-IN" sz="3200" dirty="0">
              <a:solidFill>
                <a:schemeClr val="accent5">
                  <a:lumMod val="50000"/>
                </a:schemeClr>
              </a:solidFill>
            </a:endParaRPr>
          </a:p>
        </p:txBody>
      </p:sp>
    </p:spTree>
    <p:extLst>
      <p:ext uri="{BB962C8B-B14F-4D97-AF65-F5344CB8AC3E}">
        <p14:creationId xmlns:p14="http://schemas.microsoft.com/office/powerpoint/2010/main" val="214407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bg1"/>
                </a:solidFill>
                <a:latin typeface="Century Gothic" panose="020B0502020202020204" pitchFamily="34" charset="0"/>
              </a:rPr>
              <a:t>Part V. Auditor’s recommendation on </a:t>
            </a:r>
            <a:r>
              <a:rPr lang="en-IN" sz="2800" dirty="0" err="1">
                <a:solidFill>
                  <a:schemeClr val="bg1"/>
                </a:solidFill>
                <a:latin typeface="Century Gothic" panose="020B0502020202020204" pitchFamily="34" charset="0"/>
              </a:rPr>
              <a:t>addl</a:t>
            </a:r>
            <a:r>
              <a:rPr lang="en-IN" sz="2800" dirty="0">
                <a:solidFill>
                  <a:schemeClr val="bg1"/>
                </a:solidFill>
                <a:latin typeface="Century Gothic" panose="020B0502020202020204" pitchFamily="34" charset="0"/>
              </a:rPr>
              <a:t> </a:t>
            </a:r>
            <a:r>
              <a:rPr lang="en-IN" sz="2800" dirty="0" err="1">
                <a:solidFill>
                  <a:schemeClr val="bg1"/>
                </a:solidFill>
                <a:latin typeface="Century Gothic" panose="020B0502020202020204" pitchFamily="34" charset="0"/>
              </a:rPr>
              <a:t>liab</a:t>
            </a:r>
            <a:r>
              <a:rPr lang="en-IN" sz="2800" dirty="0">
                <a:solidFill>
                  <a:schemeClr val="bg1"/>
                </a:solidFill>
                <a:latin typeface="Century Gothic" panose="020B0502020202020204" pitchFamily="34" charset="0"/>
              </a:rPr>
              <a:t> due to non-recon</a:t>
            </a:r>
            <a:endParaRPr lang="en-US" sz="28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7" name="Date Placeholder 18">
            <a:extLst>
              <a:ext uri="{FF2B5EF4-FFF2-40B4-BE49-F238E27FC236}">
                <a16:creationId xmlns:a16="http://schemas.microsoft.com/office/drawing/2014/main" id="{C773F3AF-7063-4EEC-90D8-195C2610B366}"/>
              </a:ext>
            </a:extLst>
          </p:cNvPr>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8" name="Slide Number Placeholder 22">
            <a:extLst>
              <a:ext uri="{FF2B5EF4-FFF2-40B4-BE49-F238E27FC236}">
                <a16:creationId xmlns:a16="http://schemas.microsoft.com/office/drawing/2014/main" id="{98B3BA15-A2BE-4F72-9D1B-777C040E00F0}"/>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20</a:t>
            </a:fld>
            <a:endParaRPr lang="en-IN" dirty="0">
              <a:solidFill>
                <a:schemeClr val="accent6">
                  <a:lumMod val="50000"/>
                </a:schemeClr>
              </a:solidFill>
            </a:endParaRPr>
          </a:p>
        </p:txBody>
      </p:sp>
      <p:sp>
        <p:nvSpPr>
          <p:cNvPr id="9" name="Footer Placeholder 20">
            <a:extLst>
              <a:ext uri="{FF2B5EF4-FFF2-40B4-BE49-F238E27FC236}">
                <a16:creationId xmlns:a16="http://schemas.microsoft.com/office/drawing/2014/main" id="{1D5EAC6D-EC01-408C-950F-B2B92866E824}"/>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6" name="TextBox 5">
            <a:extLst>
              <a:ext uri="{FF2B5EF4-FFF2-40B4-BE49-F238E27FC236}">
                <a16:creationId xmlns:a16="http://schemas.microsoft.com/office/drawing/2014/main" id="{9E5716CB-04AA-4552-AB6B-8BA239E187BE}"/>
              </a:ext>
            </a:extLst>
          </p:cNvPr>
          <p:cNvSpPr txBox="1"/>
          <p:nvPr/>
        </p:nvSpPr>
        <p:spPr>
          <a:xfrm>
            <a:off x="838200" y="1126153"/>
            <a:ext cx="10363200" cy="212365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endParaRPr lang="en-IN" sz="2400" dirty="0">
              <a:solidFill>
                <a:schemeClr val="accent5">
                  <a:lumMod val="50000"/>
                </a:schemeClr>
              </a:solidFill>
            </a:endParaRPr>
          </a:p>
          <a:p>
            <a:pPr marL="342900" indent="-342900">
              <a:lnSpc>
                <a:spcPct val="150000"/>
              </a:lnSpc>
              <a:buFont typeface="Wingdings" panose="05000000000000000000" pitchFamily="2" charset="2"/>
              <a:buChar char="Ø"/>
            </a:pPr>
            <a:endParaRPr lang="en-IN" sz="2400" dirty="0">
              <a:solidFill>
                <a:schemeClr val="accent5">
                  <a:lumMod val="50000"/>
                </a:schemeClr>
              </a:solidFill>
            </a:endParaRPr>
          </a:p>
          <a:p>
            <a:pPr>
              <a:lnSpc>
                <a:spcPct val="150000"/>
              </a:lnSpc>
            </a:pPr>
            <a:endParaRPr lang="en-IN" sz="2400" dirty="0">
              <a:solidFill>
                <a:schemeClr val="accent5">
                  <a:lumMod val="50000"/>
                </a:schemeClr>
              </a:solidFill>
            </a:endParaRPr>
          </a:p>
          <a:p>
            <a:pPr marL="342900" indent="-342900">
              <a:buFont typeface="Wingdings" panose="05000000000000000000" pitchFamily="2" charset="2"/>
              <a:buChar char="Ø"/>
            </a:pPr>
            <a:endParaRPr lang="en-IN" sz="2400" dirty="0">
              <a:solidFill>
                <a:schemeClr val="accent5">
                  <a:lumMod val="50000"/>
                </a:schemeClr>
              </a:solidFill>
            </a:endParaRPr>
          </a:p>
        </p:txBody>
      </p:sp>
      <p:pic>
        <p:nvPicPr>
          <p:cNvPr id="5" name="Picture 4">
            <a:extLst>
              <a:ext uri="{FF2B5EF4-FFF2-40B4-BE49-F238E27FC236}">
                <a16:creationId xmlns:a16="http://schemas.microsoft.com/office/drawing/2014/main" id="{319250A5-60B5-4E4C-A760-AEFB835BC882}"/>
              </a:ext>
            </a:extLst>
          </p:cNvPr>
          <p:cNvPicPr>
            <a:picLocks noChangeAspect="1"/>
          </p:cNvPicPr>
          <p:nvPr/>
        </p:nvPicPr>
        <p:blipFill>
          <a:blip r:embed="rId2"/>
          <a:stretch>
            <a:fillRect/>
          </a:stretch>
        </p:blipFill>
        <p:spPr>
          <a:xfrm>
            <a:off x="161925" y="913248"/>
            <a:ext cx="11786235" cy="5790044"/>
          </a:xfrm>
          <a:prstGeom prst="rect">
            <a:avLst/>
          </a:prstGeom>
        </p:spPr>
      </p:pic>
    </p:spTree>
    <p:extLst>
      <p:ext uri="{BB962C8B-B14F-4D97-AF65-F5344CB8AC3E}">
        <p14:creationId xmlns:p14="http://schemas.microsoft.com/office/powerpoint/2010/main" val="16252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bg1"/>
                </a:solidFill>
                <a:latin typeface="Century Gothic" panose="020B0502020202020204" pitchFamily="34" charset="0"/>
              </a:rPr>
              <a:t>Part V. Auditor’s recommendation on </a:t>
            </a:r>
            <a:r>
              <a:rPr lang="en-IN" sz="2800" dirty="0" err="1">
                <a:solidFill>
                  <a:schemeClr val="bg1"/>
                </a:solidFill>
                <a:latin typeface="Century Gothic" panose="020B0502020202020204" pitchFamily="34" charset="0"/>
              </a:rPr>
              <a:t>addl</a:t>
            </a:r>
            <a:r>
              <a:rPr lang="en-IN" sz="2800" dirty="0">
                <a:solidFill>
                  <a:schemeClr val="bg1"/>
                </a:solidFill>
                <a:latin typeface="Century Gothic" panose="020B0502020202020204" pitchFamily="34" charset="0"/>
              </a:rPr>
              <a:t> </a:t>
            </a:r>
            <a:r>
              <a:rPr lang="en-IN" sz="2800" dirty="0" err="1">
                <a:solidFill>
                  <a:schemeClr val="bg1"/>
                </a:solidFill>
                <a:latin typeface="Century Gothic" panose="020B0502020202020204" pitchFamily="34" charset="0"/>
              </a:rPr>
              <a:t>liab</a:t>
            </a:r>
            <a:r>
              <a:rPr lang="en-IN" sz="2800" dirty="0">
                <a:solidFill>
                  <a:schemeClr val="bg1"/>
                </a:solidFill>
                <a:latin typeface="Century Gothic" panose="020B0502020202020204" pitchFamily="34" charset="0"/>
              </a:rPr>
              <a:t> due to non-recon</a:t>
            </a:r>
            <a:endParaRPr lang="en-US" sz="28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7" name="Date Placeholder 18">
            <a:extLst>
              <a:ext uri="{FF2B5EF4-FFF2-40B4-BE49-F238E27FC236}">
                <a16:creationId xmlns:a16="http://schemas.microsoft.com/office/drawing/2014/main" id="{C773F3AF-7063-4EEC-90D8-195C2610B366}"/>
              </a:ext>
            </a:extLst>
          </p:cNvPr>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8" name="Slide Number Placeholder 22">
            <a:extLst>
              <a:ext uri="{FF2B5EF4-FFF2-40B4-BE49-F238E27FC236}">
                <a16:creationId xmlns:a16="http://schemas.microsoft.com/office/drawing/2014/main" id="{98B3BA15-A2BE-4F72-9D1B-777C040E00F0}"/>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21</a:t>
            </a:fld>
            <a:endParaRPr lang="en-IN" dirty="0">
              <a:solidFill>
                <a:schemeClr val="accent6">
                  <a:lumMod val="50000"/>
                </a:schemeClr>
              </a:solidFill>
            </a:endParaRPr>
          </a:p>
        </p:txBody>
      </p:sp>
      <p:sp>
        <p:nvSpPr>
          <p:cNvPr id="9" name="Footer Placeholder 20">
            <a:extLst>
              <a:ext uri="{FF2B5EF4-FFF2-40B4-BE49-F238E27FC236}">
                <a16:creationId xmlns:a16="http://schemas.microsoft.com/office/drawing/2014/main" id="{1D5EAC6D-EC01-408C-950F-B2B92866E824}"/>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6" name="TextBox 5">
            <a:extLst>
              <a:ext uri="{FF2B5EF4-FFF2-40B4-BE49-F238E27FC236}">
                <a16:creationId xmlns:a16="http://schemas.microsoft.com/office/drawing/2014/main" id="{9E5716CB-04AA-4552-AB6B-8BA239E187BE}"/>
              </a:ext>
            </a:extLst>
          </p:cNvPr>
          <p:cNvSpPr txBox="1"/>
          <p:nvPr/>
        </p:nvSpPr>
        <p:spPr>
          <a:xfrm>
            <a:off x="838200" y="1126153"/>
            <a:ext cx="10363200" cy="212365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endParaRPr lang="en-IN" sz="2400" dirty="0">
              <a:solidFill>
                <a:schemeClr val="accent5">
                  <a:lumMod val="50000"/>
                </a:schemeClr>
              </a:solidFill>
            </a:endParaRPr>
          </a:p>
          <a:p>
            <a:pPr marL="342900" indent="-342900">
              <a:lnSpc>
                <a:spcPct val="150000"/>
              </a:lnSpc>
              <a:buFont typeface="Wingdings" panose="05000000000000000000" pitchFamily="2" charset="2"/>
              <a:buChar char="Ø"/>
            </a:pPr>
            <a:endParaRPr lang="en-IN" sz="2400" dirty="0">
              <a:solidFill>
                <a:schemeClr val="accent5">
                  <a:lumMod val="50000"/>
                </a:schemeClr>
              </a:solidFill>
            </a:endParaRPr>
          </a:p>
          <a:p>
            <a:pPr>
              <a:lnSpc>
                <a:spcPct val="150000"/>
              </a:lnSpc>
            </a:pPr>
            <a:endParaRPr lang="en-IN" sz="2400" dirty="0">
              <a:solidFill>
                <a:schemeClr val="accent5">
                  <a:lumMod val="50000"/>
                </a:schemeClr>
              </a:solidFill>
            </a:endParaRPr>
          </a:p>
          <a:p>
            <a:pPr marL="342900" indent="-342900">
              <a:buFont typeface="Wingdings" panose="05000000000000000000" pitchFamily="2" charset="2"/>
              <a:buChar char="Ø"/>
            </a:pPr>
            <a:endParaRPr lang="en-IN" sz="2400" dirty="0">
              <a:solidFill>
                <a:schemeClr val="accent5">
                  <a:lumMod val="50000"/>
                </a:schemeClr>
              </a:solidFill>
            </a:endParaRPr>
          </a:p>
        </p:txBody>
      </p:sp>
      <p:pic>
        <p:nvPicPr>
          <p:cNvPr id="4" name="Picture 3">
            <a:extLst>
              <a:ext uri="{FF2B5EF4-FFF2-40B4-BE49-F238E27FC236}">
                <a16:creationId xmlns:a16="http://schemas.microsoft.com/office/drawing/2014/main" id="{929BF63D-FF17-4D2E-B072-BD05261E1377}"/>
              </a:ext>
            </a:extLst>
          </p:cNvPr>
          <p:cNvPicPr>
            <a:picLocks noChangeAspect="1"/>
          </p:cNvPicPr>
          <p:nvPr/>
        </p:nvPicPr>
        <p:blipFill>
          <a:blip r:embed="rId2"/>
          <a:stretch>
            <a:fillRect/>
          </a:stretch>
        </p:blipFill>
        <p:spPr>
          <a:xfrm>
            <a:off x="523436" y="1147474"/>
            <a:ext cx="11277227" cy="3457088"/>
          </a:xfrm>
          <a:prstGeom prst="rect">
            <a:avLst/>
          </a:prstGeom>
        </p:spPr>
      </p:pic>
    </p:spTree>
    <p:extLst>
      <p:ext uri="{BB962C8B-B14F-4D97-AF65-F5344CB8AC3E}">
        <p14:creationId xmlns:p14="http://schemas.microsoft.com/office/powerpoint/2010/main" val="32034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B – Certification –recon &amp; audit by same person</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7" name="Date Placeholder 18">
            <a:extLst>
              <a:ext uri="{FF2B5EF4-FFF2-40B4-BE49-F238E27FC236}">
                <a16:creationId xmlns:a16="http://schemas.microsoft.com/office/drawing/2014/main" id="{C773F3AF-7063-4EEC-90D8-195C2610B366}"/>
              </a:ext>
            </a:extLst>
          </p:cNvPr>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8" name="Slide Number Placeholder 22">
            <a:extLst>
              <a:ext uri="{FF2B5EF4-FFF2-40B4-BE49-F238E27FC236}">
                <a16:creationId xmlns:a16="http://schemas.microsoft.com/office/drawing/2014/main" id="{98B3BA15-A2BE-4F72-9D1B-777C040E00F0}"/>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22</a:t>
            </a:fld>
            <a:endParaRPr lang="en-IN" dirty="0">
              <a:solidFill>
                <a:schemeClr val="accent6">
                  <a:lumMod val="50000"/>
                </a:schemeClr>
              </a:solidFill>
            </a:endParaRPr>
          </a:p>
        </p:txBody>
      </p:sp>
      <p:sp>
        <p:nvSpPr>
          <p:cNvPr id="9" name="Footer Placeholder 20">
            <a:extLst>
              <a:ext uri="{FF2B5EF4-FFF2-40B4-BE49-F238E27FC236}">
                <a16:creationId xmlns:a16="http://schemas.microsoft.com/office/drawing/2014/main" id="{1D5EAC6D-EC01-408C-950F-B2B92866E824}"/>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6" name="TextBox 5">
            <a:extLst>
              <a:ext uri="{FF2B5EF4-FFF2-40B4-BE49-F238E27FC236}">
                <a16:creationId xmlns:a16="http://schemas.microsoft.com/office/drawing/2014/main" id="{9E5716CB-04AA-4552-AB6B-8BA239E187BE}"/>
              </a:ext>
            </a:extLst>
          </p:cNvPr>
          <p:cNvSpPr txBox="1"/>
          <p:nvPr/>
        </p:nvSpPr>
        <p:spPr>
          <a:xfrm>
            <a:off x="624840" y="913248"/>
            <a:ext cx="10363200" cy="5021055"/>
          </a:xfrm>
          <a:prstGeom prst="rect">
            <a:avLst/>
          </a:prstGeom>
          <a:noFill/>
        </p:spPr>
        <p:txBody>
          <a:bodyPr wrap="square" rtlCol="0">
            <a:spAutoFit/>
          </a:bodyPr>
          <a:lstStyle/>
          <a:p>
            <a:pPr>
              <a:lnSpc>
                <a:spcPct val="150000"/>
              </a:lnSpc>
            </a:pPr>
            <a:r>
              <a:rPr lang="en-US" sz="2400" dirty="0">
                <a:solidFill>
                  <a:schemeClr val="accent5">
                    <a:lumMod val="50000"/>
                  </a:schemeClr>
                </a:solidFill>
              </a:rPr>
              <a:t>Certification in cases where the reconciliation statement (FORM GSTR-9C) is drawn up by the person who had conducted the audit:</a:t>
            </a:r>
          </a:p>
          <a:p>
            <a:pPr>
              <a:lnSpc>
                <a:spcPct val="150000"/>
              </a:lnSpc>
            </a:pPr>
            <a:r>
              <a:rPr lang="en-US" sz="2400" dirty="0">
                <a:solidFill>
                  <a:schemeClr val="accent5">
                    <a:lumMod val="50000"/>
                  </a:schemeClr>
                </a:solidFill>
              </a:rPr>
              <a:t>1. * I/we have examined the— </a:t>
            </a:r>
          </a:p>
          <a:p>
            <a:pPr marL="457200" indent="-457200">
              <a:lnSpc>
                <a:spcPct val="150000"/>
              </a:lnSpc>
              <a:buAutoNum type="alphaLcParenBoth"/>
            </a:pPr>
            <a:r>
              <a:rPr lang="en-US" sz="2400" dirty="0">
                <a:solidFill>
                  <a:schemeClr val="accent5">
                    <a:lumMod val="50000"/>
                  </a:schemeClr>
                </a:solidFill>
              </a:rPr>
              <a:t>balance sheet as on ……… </a:t>
            </a:r>
          </a:p>
          <a:p>
            <a:pPr marL="457200" indent="-457200">
              <a:lnSpc>
                <a:spcPct val="150000"/>
              </a:lnSpc>
              <a:buAutoNum type="alphaLcParenBoth"/>
            </a:pPr>
            <a:r>
              <a:rPr lang="en-US" sz="2400" dirty="0">
                <a:solidFill>
                  <a:schemeClr val="accent5">
                    <a:lumMod val="50000"/>
                  </a:schemeClr>
                </a:solidFill>
              </a:rPr>
              <a:t>the *profit and loss account/income and expenditure account for the period beginning from ………..…to ending on ……., and</a:t>
            </a:r>
          </a:p>
          <a:p>
            <a:pPr marL="457200" indent="-457200">
              <a:lnSpc>
                <a:spcPct val="150000"/>
              </a:lnSpc>
              <a:buAutoNum type="alphaLcParenBoth"/>
            </a:pPr>
            <a:r>
              <a:rPr lang="en-US" sz="2400" dirty="0">
                <a:solidFill>
                  <a:schemeClr val="accent5">
                    <a:lumMod val="50000"/>
                  </a:schemeClr>
                </a:solidFill>
              </a:rPr>
              <a:t>the cash flow statement for the period beginning from ……..…to ending on ………, — attached herewith, of M/s …………… (Name), …………………….………… (Address), ..…………………(GSTIN). </a:t>
            </a:r>
            <a:endParaRPr lang="en-IN" sz="2400" dirty="0">
              <a:solidFill>
                <a:schemeClr val="accent5">
                  <a:lumMod val="50000"/>
                </a:schemeClr>
              </a:solidFill>
            </a:endParaRPr>
          </a:p>
        </p:txBody>
      </p:sp>
    </p:spTree>
    <p:extLst>
      <p:ext uri="{BB962C8B-B14F-4D97-AF65-F5344CB8AC3E}">
        <p14:creationId xmlns:p14="http://schemas.microsoft.com/office/powerpoint/2010/main" val="260191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B – Certification –recon &amp; audit by same person</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7" name="Date Placeholder 18">
            <a:extLst>
              <a:ext uri="{FF2B5EF4-FFF2-40B4-BE49-F238E27FC236}">
                <a16:creationId xmlns:a16="http://schemas.microsoft.com/office/drawing/2014/main" id="{C773F3AF-7063-4EEC-90D8-195C2610B366}"/>
              </a:ext>
            </a:extLst>
          </p:cNvPr>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8" name="Slide Number Placeholder 22">
            <a:extLst>
              <a:ext uri="{FF2B5EF4-FFF2-40B4-BE49-F238E27FC236}">
                <a16:creationId xmlns:a16="http://schemas.microsoft.com/office/drawing/2014/main" id="{98B3BA15-A2BE-4F72-9D1B-777C040E00F0}"/>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23</a:t>
            </a:fld>
            <a:endParaRPr lang="en-IN" dirty="0">
              <a:solidFill>
                <a:schemeClr val="accent6">
                  <a:lumMod val="50000"/>
                </a:schemeClr>
              </a:solidFill>
            </a:endParaRPr>
          </a:p>
        </p:txBody>
      </p:sp>
      <p:sp>
        <p:nvSpPr>
          <p:cNvPr id="9" name="Footer Placeholder 20">
            <a:extLst>
              <a:ext uri="{FF2B5EF4-FFF2-40B4-BE49-F238E27FC236}">
                <a16:creationId xmlns:a16="http://schemas.microsoft.com/office/drawing/2014/main" id="{1D5EAC6D-EC01-408C-950F-B2B92866E824}"/>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6" name="TextBox 5">
            <a:extLst>
              <a:ext uri="{FF2B5EF4-FFF2-40B4-BE49-F238E27FC236}">
                <a16:creationId xmlns:a16="http://schemas.microsoft.com/office/drawing/2014/main" id="{9E5716CB-04AA-4552-AB6B-8BA239E187BE}"/>
              </a:ext>
            </a:extLst>
          </p:cNvPr>
          <p:cNvSpPr txBox="1"/>
          <p:nvPr/>
        </p:nvSpPr>
        <p:spPr>
          <a:xfrm>
            <a:off x="441960" y="670911"/>
            <a:ext cx="11567160" cy="5575052"/>
          </a:xfrm>
          <a:prstGeom prst="rect">
            <a:avLst/>
          </a:prstGeom>
          <a:noFill/>
        </p:spPr>
        <p:txBody>
          <a:bodyPr wrap="square" rtlCol="0">
            <a:spAutoFit/>
          </a:bodyPr>
          <a:lstStyle/>
          <a:p>
            <a:pPr>
              <a:lnSpc>
                <a:spcPct val="150000"/>
              </a:lnSpc>
            </a:pPr>
            <a:r>
              <a:rPr lang="en-US" sz="2400" dirty="0">
                <a:solidFill>
                  <a:schemeClr val="accent5">
                    <a:lumMod val="50000"/>
                  </a:schemeClr>
                </a:solidFill>
              </a:rPr>
              <a:t>2. Based on our audit I/we report that the said registered person—</a:t>
            </a:r>
          </a:p>
          <a:p>
            <a:pPr>
              <a:lnSpc>
                <a:spcPct val="150000"/>
              </a:lnSpc>
            </a:pPr>
            <a:r>
              <a:rPr lang="en-US" sz="2400" dirty="0">
                <a:solidFill>
                  <a:schemeClr val="accent5">
                    <a:lumMod val="50000"/>
                  </a:schemeClr>
                </a:solidFill>
              </a:rPr>
              <a:t>*has maintained the books of accounts, records and documents as required by the IGST/CGST/&lt;&lt;&gt;&gt;GST Act, 2017 and the rules/notifications made/issued thereunder </a:t>
            </a:r>
          </a:p>
          <a:p>
            <a:pPr>
              <a:lnSpc>
                <a:spcPct val="150000"/>
              </a:lnSpc>
            </a:pPr>
            <a:r>
              <a:rPr lang="en-US" sz="2400" dirty="0">
                <a:solidFill>
                  <a:schemeClr val="accent5">
                    <a:lumMod val="50000"/>
                  </a:schemeClr>
                </a:solidFill>
              </a:rPr>
              <a:t>*has not maintained the following accounts/records/documents as required by the IGST/CGST/&lt;&lt;&gt;&gt;GST Act, 2017 and the rules/notifications made/issued thereunder:</a:t>
            </a:r>
          </a:p>
          <a:p>
            <a:pPr>
              <a:lnSpc>
                <a:spcPct val="150000"/>
              </a:lnSpc>
            </a:pPr>
            <a:r>
              <a:rPr lang="en-US" sz="2400" dirty="0">
                <a:solidFill>
                  <a:schemeClr val="accent5">
                    <a:lumMod val="50000"/>
                  </a:schemeClr>
                </a:solidFill>
              </a:rPr>
              <a:t>1.</a:t>
            </a:r>
          </a:p>
          <a:p>
            <a:pPr>
              <a:lnSpc>
                <a:spcPct val="150000"/>
              </a:lnSpc>
            </a:pPr>
            <a:r>
              <a:rPr lang="en-US" sz="2400" dirty="0">
                <a:solidFill>
                  <a:schemeClr val="accent5">
                    <a:lumMod val="50000"/>
                  </a:schemeClr>
                </a:solidFill>
              </a:rPr>
              <a:t>2.</a:t>
            </a:r>
          </a:p>
          <a:p>
            <a:pPr>
              <a:lnSpc>
                <a:spcPct val="150000"/>
              </a:lnSpc>
            </a:pPr>
            <a:r>
              <a:rPr lang="en-US" sz="2400" dirty="0">
                <a:solidFill>
                  <a:schemeClr val="accent5">
                    <a:lumMod val="50000"/>
                  </a:schemeClr>
                </a:solidFill>
              </a:rPr>
              <a:t>3.</a:t>
            </a:r>
          </a:p>
          <a:p>
            <a:pPr>
              <a:lnSpc>
                <a:spcPct val="150000"/>
              </a:lnSpc>
            </a:pPr>
            <a:r>
              <a:rPr lang="en-US" sz="2400" dirty="0">
                <a:solidFill>
                  <a:schemeClr val="accent5">
                    <a:lumMod val="50000"/>
                  </a:schemeClr>
                </a:solidFill>
              </a:rPr>
              <a:t>3. (a) *I/we report the following observations/ comments / discrepancies / inconsistencies; if any:</a:t>
            </a:r>
            <a:endParaRPr lang="en-IN" sz="2400" dirty="0">
              <a:solidFill>
                <a:schemeClr val="accent5">
                  <a:lumMod val="50000"/>
                </a:schemeClr>
              </a:solidFill>
            </a:endParaRPr>
          </a:p>
        </p:txBody>
      </p:sp>
    </p:spTree>
    <p:extLst>
      <p:ext uri="{BB962C8B-B14F-4D97-AF65-F5344CB8AC3E}">
        <p14:creationId xmlns:p14="http://schemas.microsoft.com/office/powerpoint/2010/main" val="226893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B – Certification –recon &amp; audit by same person</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6" name="TextBox 5">
            <a:extLst>
              <a:ext uri="{FF2B5EF4-FFF2-40B4-BE49-F238E27FC236}">
                <a16:creationId xmlns:a16="http://schemas.microsoft.com/office/drawing/2014/main" id="{9E5716CB-04AA-4552-AB6B-8BA239E187BE}"/>
              </a:ext>
            </a:extLst>
          </p:cNvPr>
          <p:cNvSpPr txBox="1"/>
          <p:nvPr/>
        </p:nvSpPr>
        <p:spPr>
          <a:xfrm>
            <a:off x="312420" y="728950"/>
            <a:ext cx="11567160" cy="6129050"/>
          </a:xfrm>
          <a:prstGeom prst="rect">
            <a:avLst/>
          </a:prstGeom>
          <a:noFill/>
        </p:spPr>
        <p:txBody>
          <a:bodyPr wrap="square" rtlCol="0">
            <a:spAutoFit/>
          </a:bodyPr>
          <a:lstStyle/>
          <a:p>
            <a:pPr>
              <a:lnSpc>
                <a:spcPct val="150000"/>
              </a:lnSpc>
            </a:pPr>
            <a:r>
              <a:rPr lang="en-US" sz="2400" dirty="0">
                <a:solidFill>
                  <a:schemeClr val="accent5">
                    <a:lumMod val="50000"/>
                  </a:schemeClr>
                </a:solidFill>
              </a:rPr>
              <a:t>3. (b) *I/we further report that, - </a:t>
            </a:r>
          </a:p>
          <a:p>
            <a:pPr marL="457200" indent="-457200">
              <a:lnSpc>
                <a:spcPct val="150000"/>
              </a:lnSpc>
              <a:buAutoNum type="alphaUcParenBoth"/>
            </a:pPr>
            <a:r>
              <a:rPr lang="en-US" sz="2400" dirty="0">
                <a:solidFill>
                  <a:schemeClr val="accent5">
                    <a:lumMod val="50000"/>
                  </a:schemeClr>
                </a:solidFill>
              </a:rPr>
              <a:t>*I/we have obtained all the information and explanations which, to the best of *my/our knowledge and belief, were necessary for the purpose of the audit/ information and explanations which, to the best of *my/our knowledge and belief, were necessary for the purpose of the audit were not provided/partially provided to us. </a:t>
            </a:r>
          </a:p>
          <a:p>
            <a:pPr marL="457200" indent="-457200">
              <a:lnSpc>
                <a:spcPct val="150000"/>
              </a:lnSpc>
              <a:buAutoNum type="alphaUcParenBoth"/>
            </a:pPr>
            <a:r>
              <a:rPr lang="en-US" sz="2400" dirty="0">
                <a:solidFill>
                  <a:schemeClr val="accent5">
                    <a:lumMod val="50000"/>
                  </a:schemeClr>
                </a:solidFill>
              </a:rPr>
              <a:t>In *my/our opinion, proper books of account *have/have not been kept by the registered person so far as appears from*my/ our examination of the books. </a:t>
            </a:r>
          </a:p>
          <a:p>
            <a:pPr marL="457200" indent="-457200">
              <a:lnSpc>
                <a:spcPct val="150000"/>
              </a:lnSpc>
              <a:buAutoNum type="alphaUcParenBoth"/>
            </a:pPr>
            <a:r>
              <a:rPr lang="en-US" sz="2400" dirty="0">
                <a:solidFill>
                  <a:schemeClr val="accent5">
                    <a:lumMod val="50000"/>
                  </a:schemeClr>
                </a:solidFill>
              </a:rPr>
              <a:t>I/we certify that the balance sheet, the *profit and loss/income and expenditure account and the cash flow Statement are *in agreement/not in agreement with the books of account maintained at the Principal place of business at ……………………and ** ……………………additional place of business within the State. </a:t>
            </a:r>
            <a:endParaRPr lang="en-IN" sz="2400" dirty="0">
              <a:solidFill>
                <a:schemeClr val="accent5">
                  <a:lumMod val="50000"/>
                </a:schemeClr>
              </a:solidFill>
            </a:endParaRPr>
          </a:p>
        </p:txBody>
      </p:sp>
    </p:spTree>
    <p:extLst>
      <p:ext uri="{BB962C8B-B14F-4D97-AF65-F5344CB8AC3E}">
        <p14:creationId xmlns:p14="http://schemas.microsoft.com/office/powerpoint/2010/main" val="275400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B – Certification –recon &amp; audit by same person</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6" name="TextBox 5">
            <a:extLst>
              <a:ext uri="{FF2B5EF4-FFF2-40B4-BE49-F238E27FC236}">
                <a16:creationId xmlns:a16="http://schemas.microsoft.com/office/drawing/2014/main" id="{9E5716CB-04AA-4552-AB6B-8BA239E187BE}"/>
              </a:ext>
            </a:extLst>
          </p:cNvPr>
          <p:cNvSpPr txBox="1"/>
          <p:nvPr/>
        </p:nvSpPr>
        <p:spPr>
          <a:xfrm>
            <a:off x="312420" y="728950"/>
            <a:ext cx="11567160" cy="5021055"/>
          </a:xfrm>
          <a:prstGeom prst="rect">
            <a:avLst/>
          </a:prstGeom>
          <a:noFill/>
        </p:spPr>
        <p:txBody>
          <a:bodyPr wrap="square" rtlCol="0">
            <a:spAutoFit/>
          </a:bodyPr>
          <a:lstStyle/>
          <a:p>
            <a:pPr>
              <a:lnSpc>
                <a:spcPct val="150000"/>
              </a:lnSpc>
            </a:pPr>
            <a:r>
              <a:rPr lang="en-US" sz="2400" dirty="0">
                <a:solidFill>
                  <a:schemeClr val="accent5">
                    <a:lumMod val="50000"/>
                  </a:schemeClr>
                </a:solidFill>
              </a:rPr>
              <a:t>4. The documents required to be furnished under section 35 (5) of the CGST Act and Reconciliation Statement required to be furnished under section 44(2) of the CGST Act is annexed herewith in Form No. GSTR-9C. </a:t>
            </a:r>
          </a:p>
          <a:p>
            <a:pPr>
              <a:lnSpc>
                <a:spcPct val="150000"/>
              </a:lnSpc>
            </a:pPr>
            <a:r>
              <a:rPr lang="en-US" sz="2400" dirty="0">
                <a:solidFill>
                  <a:schemeClr val="accent5">
                    <a:lumMod val="50000"/>
                  </a:schemeClr>
                </a:solidFill>
              </a:rPr>
              <a:t>5. In *my/our opinion and to the best of *my/our information and according to explanations given to *me/us, the particulars given in the said Form No.GSTR-9C are true and correct subject to following observations/qualifications, if any: </a:t>
            </a:r>
          </a:p>
          <a:p>
            <a:pPr marL="457200" indent="-457200">
              <a:lnSpc>
                <a:spcPct val="150000"/>
              </a:lnSpc>
              <a:buAutoNum type="alphaLcParenBoth"/>
            </a:pPr>
            <a:r>
              <a:rPr lang="en-US" sz="2400" dirty="0">
                <a:solidFill>
                  <a:schemeClr val="accent5">
                    <a:lumMod val="50000"/>
                  </a:schemeClr>
                </a:solidFill>
              </a:rPr>
              <a:t>…………………………………………………………………………………… </a:t>
            </a:r>
          </a:p>
          <a:p>
            <a:pPr marL="457200" indent="-457200">
              <a:lnSpc>
                <a:spcPct val="150000"/>
              </a:lnSpc>
              <a:buAutoNum type="alphaLcParenBoth"/>
            </a:pPr>
            <a:r>
              <a:rPr lang="en-US" sz="2400" dirty="0">
                <a:solidFill>
                  <a:schemeClr val="accent5">
                    <a:lumMod val="50000"/>
                  </a:schemeClr>
                </a:solidFill>
              </a:rPr>
              <a:t>…………………………………………………………………………………… </a:t>
            </a:r>
          </a:p>
          <a:p>
            <a:pPr marL="457200" indent="-457200">
              <a:lnSpc>
                <a:spcPct val="150000"/>
              </a:lnSpc>
              <a:buAutoNum type="alphaLcParenBoth"/>
            </a:pPr>
            <a:r>
              <a:rPr lang="en-US" sz="2400" dirty="0">
                <a:solidFill>
                  <a:schemeClr val="accent5">
                    <a:lumMod val="50000"/>
                  </a:schemeClr>
                </a:solidFill>
              </a:rPr>
              <a:t>…………………………………………………………………………………… ………………………………………</a:t>
            </a:r>
            <a:endParaRPr lang="en-IN" sz="2400" dirty="0">
              <a:solidFill>
                <a:schemeClr val="accent5">
                  <a:lumMod val="50000"/>
                </a:schemeClr>
              </a:solidFill>
            </a:endParaRPr>
          </a:p>
        </p:txBody>
      </p:sp>
    </p:spTree>
    <p:extLst>
      <p:ext uri="{BB962C8B-B14F-4D97-AF65-F5344CB8AC3E}">
        <p14:creationId xmlns:p14="http://schemas.microsoft.com/office/powerpoint/2010/main" val="3798588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B – Certification –recon &amp; audit by diff person</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6" name="TextBox 5">
            <a:extLst>
              <a:ext uri="{FF2B5EF4-FFF2-40B4-BE49-F238E27FC236}">
                <a16:creationId xmlns:a16="http://schemas.microsoft.com/office/drawing/2014/main" id="{9E5716CB-04AA-4552-AB6B-8BA239E187BE}"/>
              </a:ext>
            </a:extLst>
          </p:cNvPr>
          <p:cNvSpPr txBox="1"/>
          <p:nvPr/>
        </p:nvSpPr>
        <p:spPr>
          <a:xfrm>
            <a:off x="312420" y="1205635"/>
            <a:ext cx="11567160" cy="3913059"/>
          </a:xfrm>
          <a:prstGeom prst="rect">
            <a:avLst/>
          </a:prstGeom>
          <a:noFill/>
        </p:spPr>
        <p:txBody>
          <a:bodyPr wrap="square" rtlCol="0">
            <a:spAutoFit/>
          </a:bodyPr>
          <a:lstStyle/>
          <a:p>
            <a:pPr>
              <a:lnSpc>
                <a:spcPct val="150000"/>
              </a:lnSpc>
            </a:pPr>
            <a:r>
              <a:rPr lang="en-US" sz="2400" dirty="0">
                <a:solidFill>
                  <a:schemeClr val="accent5">
                    <a:lumMod val="50000"/>
                  </a:schemeClr>
                </a:solidFill>
              </a:rPr>
              <a:t>I/we have examined the— </a:t>
            </a:r>
          </a:p>
          <a:p>
            <a:pPr>
              <a:lnSpc>
                <a:spcPct val="150000"/>
              </a:lnSpc>
            </a:pPr>
            <a:r>
              <a:rPr lang="en-US" sz="2400" dirty="0">
                <a:solidFill>
                  <a:schemeClr val="accent5">
                    <a:lumMod val="50000"/>
                  </a:schemeClr>
                </a:solidFill>
              </a:rPr>
              <a:t>(a) balance sheet as on ……… </a:t>
            </a:r>
          </a:p>
          <a:p>
            <a:pPr>
              <a:lnSpc>
                <a:spcPct val="150000"/>
              </a:lnSpc>
            </a:pPr>
            <a:r>
              <a:rPr lang="en-US" sz="2400" dirty="0">
                <a:solidFill>
                  <a:schemeClr val="accent5">
                    <a:lumMod val="50000"/>
                  </a:schemeClr>
                </a:solidFill>
              </a:rPr>
              <a:t>(b) the *profit and loss account/income and expenditure account for the period beginning from ………..…to ending on ……., and </a:t>
            </a:r>
          </a:p>
          <a:p>
            <a:pPr>
              <a:lnSpc>
                <a:spcPct val="150000"/>
              </a:lnSpc>
            </a:pPr>
            <a:r>
              <a:rPr lang="en-US" sz="2400" dirty="0">
                <a:solidFill>
                  <a:schemeClr val="accent5">
                    <a:lumMod val="50000"/>
                  </a:schemeClr>
                </a:solidFill>
              </a:rPr>
              <a:t>(c) the cash flow statement for the period beginning from ……..…to ending on ………, — attached herewith, of M/s …………… (Name), …………………….………… (Address), ..…………………(GSTIN). </a:t>
            </a:r>
            <a:endParaRPr lang="en-IN" sz="2400" dirty="0">
              <a:solidFill>
                <a:schemeClr val="accent5">
                  <a:lumMod val="50000"/>
                </a:schemeClr>
              </a:solidFill>
            </a:endParaRPr>
          </a:p>
        </p:txBody>
      </p:sp>
    </p:spTree>
    <p:extLst>
      <p:ext uri="{BB962C8B-B14F-4D97-AF65-F5344CB8AC3E}">
        <p14:creationId xmlns:p14="http://schemas.microsoft.com/office/powerpoint/2010/main" val="2649613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B – Certification –recon &amp; audit by diff person</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6" name="TextBox 5">
            <a:extLst>
              <a:ext uri="{FF2B5EF4-FFF2-40B4-BE49-F238E27FC236}">
                <a16:creationId xmlns:a16="http://schemas.microsoft.com/office/drawing/2014/main" id="{9E5716CB-04AA-4552-AB6B-8BA239E187BE}"/>
              </a:ext>
            </a:extLst>
          </p:cNvPr>
          <p:cNvSpPr txBox="1"/>
          <p:nvPr/>
        </p:nvSpPr>
        <p:spPr>
          <a:xfrm>
            <a:off x="312420" y="1057537"/>
            <a:ext cx="11567160" cy="4467057"/>
          </a:xfrm>
          <a:prstGeom prst="rect">
            <a:avLst/>
          </a:prstGeom>
          <a:noFill/>
        </p:spPr>
        <p:txBody>
          <a:bodyPr wrap="square" rtlCol="0">
            <a:spAutoFit/>
          </a:bodyPr>
          <a:lstStyle/>
          <a:p>
            <a:pPr>
              <a:lnSpc>
                <a:spcPct val="150000"/>
              </a:lnSpc>
            </a:pPr>
            <a:r>
              <a:rPr lang="en-US" sz="2400" dirty="0">
                <a:solidFill>
                  <a:schemeClr val="accent5">
                    <a:lumMod val="50000"/>
                  </a:schemeClr>
                </a:solidFill>
              </a:rPr>
              <a:t>2. Based on our audit I/we report that the said registered person— </a:t>
            </a:r>
          </a:p>
          <a:p>
            <a:pPr>
              <a:lnSpc>
                <a:spcPct val="150000"/>
              </a:lnSpc>
            </a:pPr>
            <a:r>
              <a:rPr lang="en-US" sz="2400" dirty="0">
                <a:solidFill>
                  <a:schemeClr val="accent5">
                    <a:lumMod val="50000"/>
                  </a:schemeClr>
                </a:solidFill>
              </a:rPr>
              <a:t>*has maintained the books of accounts, records and documents as required by the IGST/CGST/&lt;&lt;&gt;&gt;GST Act, 2017 and the rules/notifications made/issued thereunder </a:t>
            </a:r>
          </a:p>
          <a:p>
            <a:pPr>
              <a:lnSpc>
                <a:spcPct val="150000"/>
              </a:lnSpc>
            </a:pPr>
            <a:r>
              <a:rPr lang="en-US" sz="2400" dirty="0">
                <a:solidFill>
                  <a:schemeClr val="accent5">
                    <a:lumMod val="50000"/>
                  </a:schemeClr>
                </a:solidFill>
              </a:rPr>
              <a:t>*has not maintained the following accounts/records/documents as required by the IGST/CGST/&lt;&lt;&gt;&gt;GST Act, 2017 and the rules/notifications made/issued thereunder: </a:t>
            </a:r>
          </a:p>
          <a:p>
            <a:pPr lvl="1">
              <a:lnSpc>
                <a:spcPct val="150000"/>
              </a:lnSpc>
            </a:pPr>
            <a:r>
              <a:rPr lang="en-US" sz="2400" dirty="0">
                <a:solidFill>
                  <a:schemeClr val="accent5">
                    <a:lumMod val="50000"/>
                  </a:schemeClr>
                </a:solidFill>
              </a:rPr>
              <a:t>1. </a:t>
            </a:r>
          </a:p>
          <a:p>
            <a:pPr lvl="1">
              <a:lnSpc>
                <a:spcPct val="150000"/>
              </a:lnSpc>
            </a:pPr>
            <a:r>
              <a:rPr lang="en-US" sz="2400" dirty="0">
                <a:solidFill>
                  <a:schemeClr val="accent5">
                    <a:lumMod val="50000"/>
                  </a:schemeClr>
                </a:solidFill>
              </a:rPr>
              <a:t>2. </a:t>
            </a:r>
          </a:p>
          <a:p>
            <a:pPr lvl="1">
              <a:lnSpc>
                <a:spcPct val="150000"/>
              </a:lnSpc>
            </a:pPr>
            <a:r>
              <a:rPr lang="en-US" sz="2400" dirty="0">
                <a:solidFill>
                  <a:schemeClr val="accent5">
                    <a:lumMod val="50000"/>
                  </a:schemeClr>
                </a:solidFill>
              </a:rPr>
              <a:t>3</a:t>
            </a:r>
            <a:endParaRPr lang="en-IN" sz="2400" dirty="0">
              <a:solidFill>
                <a:schemeClr val="accent5">
                  <a:lumMod val="50000"/>
                </a:schemeClr>
              </a:solidFill>
            </a:endParaRPr>
          </a:p>
        </p:txBody>
      </p:sp>
    </p:spTree>
    <p:extLst>
      <p:ext uri="{BB962C8B-B14F-4D97-AF65-F5344CB8AC3E}">
        <p14:creationId xmlns:p14="http://schemas.microsoft.com/office/powerpoint/2010/main" val="2018220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B – Certification –recon &amp; audit by diff person</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6" name="TextBox 5">
            <a:extLst>
              <a:ext uri="{FF2B5EF4-FFF2-40B4-BE49-F238E27FC236}">
                <a16:creationId xmlns:a16="http://schemas.microsoft.com/office/drawing/2014/main" id="{9E5716CB-04AA-4552-AB6B-8BA239E187BE}"/>
              </a:ext>
            </a:extLst>
          </p:cNvPr>
          <p:cNvSpPr txBox="1"/>
          <p:nvPr/>
        </p:nvSpPr>
        <p:spPr>
          <a:xfrm>
            <a:off x="312420" y="728950"/>
            <a:ext cx="11567160" cy="6129050"/>
          </a:xfrm>
          <a:prstGeom prst="rect">
            <a:avLst/>
          </a:prstGeom>
          <a:noFill/>
        </p:spPr>
        <p:txBody>
          <a:bodyPr wrap="square" rtlCol="0">
            <a:spAutoFit/>
          </a:bodyPr>
          <a:lstStyle/>
          <a:p>
            <a:pPr>
              <a:lnSpc>
                <a:spcPct val="150000"/>
              </a:lnSpc>
            </a:pPr>
            <a:r>
              <a:rPr lang="en-US" sz="2400" dirty="0">
                <a:solidFill>
                  <a:schemeClr val="accent5">
                    <a:lumMod val="50000"/>
                  </a:schemeClr>
                </a:solidFill>
              </a:rPr>
              <a:t>3. The documents required to be furnished under section 35 (5) of the CGST Act and Reconciliation Statement required to be furnished under section 44(2) of the CGST Act is annexed herewith in Form No.GSTR-9C. </a:t>
            </a:r>
          </a:p>
          <a:p>
            <a:pPr>
              <a:lnSpc>
                <a:spcPct val="150000"/>
              </a:lnSpc>
            </a:pPr>
            <a:r>
              <a:rPr lang="en-US" sz="2400" dirty="0">
                <a:solidFill>
                  <a:schemeClr val="accent5">
                    <a:lumMod val="50000"/>
                  </a:schemeClr>
                </a:solidFill>
              </a:rPr>
              <a:t>4. In *my/our opinion and to the best of *my/our information and according to examination of books of account including other relevant documents and explanations given to *me/us, the particulars given in the said Form No.9C are true and correct subject to the following observations/qualifications, if any: </a:t>
            </a:r>
          </a:p>
          <a:p>
            <a:pPr marL="457200" indent="-457200">
              <a:lnSpc>
                <a:spcPct val="150000"/>
              </a:lnSpc>
              <a:buAutoNum type="alphaLcParenBoth"/>
            </a:pPr>
            <a:r>
              <a:rPr lang="en-IN" sz="2400" dirty="0">
                <a:solidFill>
                  <a:schemeClr val="accent5">
                    <a:lumMod val="50000"/>
                  </a:schemeClr>
                </a:solidFill>
              </a:rPr>
              <a:t>…………………………….…………………………….………………………</a:t>
            </a:r>
          </a:p>
          <a:p>
            <a:pPr marL="457200" indent="-457200">
              <a:lnSpc>
                <a:spcPct val="150000"/>
              </a:lnSpc>
              <a:buAutoNum type="alphaLcParenBoth"/>
            </a:pPr>
            <a:r>
              <a:rPr lang="en-IN" sz="2400" dirty="0">
                <a:solidFill>
                  <a:schemeClr val="accent5">
                    <a:lumMod val="50000"/>
                  </a:schemeClr>
                </a:solidFill>
              </a:rPr>
              <a:t>…………………………….…………………………….………………………</a:t>
            </a:r>
          </a:p>
          <a:p>
            <a:pPr marL="457200" indent="-457200">
              <a:lnSpc>
                <a:spcPct val="150000"/>
              </a:lnSpc>
              <a:buAutoNum type="alphaLcParenBoth"/>
            </a:pPr>
            <a:r>
              <a:rPr lang="en-IN" sz="2400" dirty="0">
                <a:solidFill>
                  <a:schemeClr val="accent5">
                    <a:lumMod val="50000"/>
                  </a:schemeClr>
                </a:solidFill>
              </a:rPr>
              <a:t>…………………………….…………………………….……………………… </a:t>
            </a:r>
            <a:endParaRPr lang="en-US" sz="2400" dirty="0">
              <a:solidFill>
                <a:schemeClr val="accent5">
                  <a:lumMod val="50000"/>
                </a:schemeClr>
              </a:solidFill>
            </a:endParaRPr>
          </a:p>
          <a:p>
            <a:pPr>
              <a:lnSpc>
                <a:spcPct val="150000"/>
              </a:lnSpc>
            </a:pPr>
            <a:endParaRPr lang="en-US" sz="2400" dirty="0">
              <a:solidFill>
                <a:schemeClr val="accent5">
                  <a:lumMod val="50000"/>
                </a:schemeClr>
              </a:solidFill>
            </a:endParaRPr>
          </a:p>
        </p:txBody>
      </p:sp>
    </p:spTree>
    <p:extLst>
      <p:ext uri="{BB962C8B-B14F-4D97-AF65-F5344CB8AC3E}">
        <p14:creationId xmlns:p14="http://schemas.microsoft.com/office/powerpoint/2010/main" val="2400468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pediaa.com/wp-content/uploads/2016/05/Thank-You-Letter-to-Your-Teacher.jpg"/>
          <p:cNvPicPr>
            <a:picLocks noChangeAspect="1" noChangeArrowheads="1"/>
          </p:cNvPicPr>
          <p:nvPr/>
        </p:nvPicPr>
        <p:blipFill rotWithShape="1">
          <a:blip r:embed="rId2">
            <a:extLst>
              <a:ext uri="{28A0092B-C50C-407E-A947-70E740481C1C}">
                <a14:useLocalDpi xmlns:a14="http://schemas.microsoft.com/office/drawing/2010/main" val="0"/>
              </a:ext>
            </a:extLst>
          </a:blip>
          <a:srcRect l="4560" t="20259" r="26521" b="9328"/>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9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8"/>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15" name="Footer Placeholder 20"/>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16" name="Slide Number Placeholder 22"/>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3</a:t>
            </a:fld>
            <a:endParaRPr lang="en-IN" dirty="0">
              <a:solidFill>
                <a:schemeClr val="accent6">
                  <a:lumMod val="50000"/>
                </a:schemeClr>
              </a:solidFill>
            </a:endParaRPr>
          </a:p>
        </p:txBody>
      </p:sp>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Audit under GST as per Sec 35(5)</a:t>
            </a:r>
            <a:endParaRPr lang="en-US" sz="3600" dirty="0">
              <a:solidFill>
                <a:schemeClr val="bg1"/>
              </a:solidFill>
              <a:latin typeface="Century Gothic" panose="020B0502020202020204" pitchFamily="34" charset="0"/>
            </a:endParaRPr>
          </a:p>
        </p:txBody>
      </p:sp>
      <p:graphicFrame>
        <p:nvGraphicFramePr>
          <p:cNvPr id="2" name="Diagram 1"/>
          <p:cNvGraphicFramePr/>
          <p:nvPr/>
        </p:nvGraphicFramePr>
        <p:xfrm>
          <a:off x="838200" y="937683"/>
          <a:ext cx="1088018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80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8"/>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15" name="Footer Placeholder 20"/>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
        <p:nvSpPr>
          <p:cNvPr id="16" name="Slide Number Placeholder 22"/>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a:t>
            </a:fld>
            <a:endParaRPr lang="en-IN" dirty="0">
              <a:solidFill>
                <a:schemeClr val="accent6">
                  <a:lumMod val="50000"/>
                </a:schemeClr>
              </a:solidFill>
            </a:endParaRPr>
          </a:p>
        </p:txBody>
      </p:sp>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Audit under GST as per Rule 80(3)</a:t>
            </a:r>
            <a:endParaRPr lang="en-US" sz="3600" dirty="0">
              <a:solidFill>
                <a:schemeClr val="bg1"/>
              </a:solidFill>
              <a:latin typeface="Century Gothic" panose="020B0502020202020204" pitchFamily="34" charset="0"/>
            </a:endParaRPr>
          </a:p>
        </p:txBody>
      </p:sp>
      <p:graphicFrame>
        <p:nvGraphicFramePr>
          <p:cNvPr id="2" name="Diagram 1"/>
          <p:cNvGraphicFramePr/>
          <p:nvPr/>
        </p:nvGraphicFramePr>
        <p:xfrm>
          <a:off x="838200" y="937683"/>
          <a:ext cx="1088018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69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8"/>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16" name="Slide Number Placeholder 22"/>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5</a:t>
            </a:fld>
            <a:endParaRPr lang="en-IN" dirty="0">
              <a:solidFill>
                <a:schemeClr val="accent6">
                  <a:lumMod val="50000"/>
                </a:schemeClr>
              </a:solidFill>
            </a:endParaRPr>
          </a:p>
        </p:txBody>
      </p:sp>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Serial No. 1 to 4</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7397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66468" y="934956"/>
            <a:ext cx="11859064" cy="5632311"/>
          </a:xfrm>
          <a:prstGeom prst="rect">
            <a:avLst/>
          </a:prstGeom>
          <a:noFill/>
        </p:spPr>
        <p:txBody>
          <a:bodyPr wrap="square" rtlCol="0">
            <a:spAutoFit/>
          </a:bodyPr>
          <a:lstStyle/>
          <a:p>
            <a:pPr marL="914400" lvl="1" indent="-457200">
              <a:buAutoNum type="arabicPeriod"/>
            </a:pPr>
            <a:r>
              <a:rPr lang="en-IN" sz="2400" b="1" u="sng" dirty="0">
                <a:solidFill>
                  <a:schemeClr val="accent5">
                    <a:lumMod val="50000"/>
                  </a:schemeClr>
                </a:solidFill>
              </a:rPr>
              <a:t>Financial Year</a:t>
            </a:r>
          </a:p>
          <a:p>
            <a:pPr marL="800100" lvl="1" indent="-342900">
              <a:buFont typeface="Wingdings" panose="05000000000000000000" pitchFamily="2" charset="2"/>
              <a:buChar char="Ø"/>
            </a:pPr>
            <a:r>
              <a:rPr lang="en-IN" sz="2400" dirty="0">
                <a:solidFill>
                  <a:schemeClr val="accent5">
                    <a:lumMod val="50000"/>
                  </a:schemeClr>
                </a:solidFill>
              </a:rPr>
              <a:t>1</a:t>
            </a:r>
            <a:r>
              <a:rPr lang="en-IN" sz="2400" baseline="30000" dirty="0">
                <a:solidFill>
                  <a:schemeClr val="accent5">
                    <a:lumMod val="50000"/>
                  </a:schemeClr>
                </a:solidFill>
              </a:rPr>
              <a:t>st</a:t>
            </a:r>
            <a:r>
              <a:rPr lang="en-IN" sz="2400" dirty="0">
                <a:solidFill>
                  <a:schemeClr val="accent5">
                    <a:lumMod val="50000"/>
                  </a:schemeClr>
                </a:solidFill>
              </a:rPr>
              <a:t> July 2017 to 31</a:t>
            </a:r>
            <a:r>
              <a:rPr lang="en-IN" sz="2400" baseline="30000" dirty="0">
                <a:solidFill>
                  <a:schemeClr val="accent5">
                    <a:lumMod val="50000"/>
                  </a:schemeClr>
                </a:solidFill>
              </a:rPr>
              <a:t>st</a:t>
            </a:r>
            <a:r>
              <a:rPr lang="en-IN" sz="2400" dirty="0">
                <a:solidFill>
                  <a:schemeClr val="accent5">
                    <a:lumMod val="50000"/>
                  </a:schemeClr>
                </a:solidFill>
              </a:rPr>
              <a:t> March 2018</a:t>
            </a:r>
          </a:p>
          <a:p>
            <a:pPr marL="800100" lvl="1" indent="-342900">
              <a:buFont typeface="Wingdings" panose="05000000000000000000" pitchFamily="2" charset="2"/>
              <a:buChar char="Ø"/>
            </a:pPr>
            <a:endParaRPr lang="en-IN" sz="2400" dirty="0">
              <a:solidFill>
                <a:schemeClr val="accent5">
                  <a:lumMod val="50000"/>
                </a:schemeClr>
              </a:solidFill>
            </a:endParaRPr>
          </a:p>
          <a:p>
            <a:pPr marL="914400" lvl="1" indent="-457200">
              <a:buAutoNum type="arabicPeriod" startAt="2"/>
            </a:pPr>
            <a:r>
              <a:rPr lang="en-IN" sz="2400" b="1" u="sng" dirty="0">
                <a:solidFill>
                  <a:schemeClr val="accent5">
                    <a:lumMod val="50000"/>
                  </a:schemeClr>
                </a:solidFill>
              </a:rPr>
              <a:t>GSTIN</a:t>
            </a:r>
          </a:p>
          <a:p>
            <a:pPr marL="914400" lvl="1" indent="-457200">
              <a:buAutoNum type="arabicPeriod" startAt="2"/>
            </a:pPr>
            <a:endParaRPr lang="en-IN" sz="2400" b="1" u="sng" dirty="0">
              <a:solidFill>
                <a:schemeClr val="accent5">
                  <a:lumMod val="50000"/>
                </a:schemeClr>
              </a:solidFill>
            </a:endParaRPr>
          </a:p>
          <a:p>
            <a:pPr lvl="1"/>
            <a:r>
              <a:rPr lang="en-IN" sz="2400" b="1" dirty="0">
                <a:solidFill>
                  <a:schemeClr val="accent5">
                    <a:lumMod val="50000"/>
                  </a:schemeClr>
                </a:solidFill>
              </a:rPr>
              <a:t>3A. </a:t>
            </a:r>
            <a:r>
              <a:rPr lang="en-IN" sz="2400" b="1" u="sng" dirty="0">
                <a:solidFill>
                  <a:schemeClr val="accent5">
                    <a:lumMod val="50000"/>
                  </a:schemeClr>
                </a:solidFill>
              </a:rPr>
              <a:t>Legal Name (to be auto-populated)</a:t>
            </a:r>
          </a:p>
          <a:p>
            <a:pPr marL="800100" lvl="1" indent="-342900">
              <a:buFont typeface="Wingdings" panose="05000000000000000000" pitchFamily="2" charset="2"/>
              <a:buChar char="Ø"/>
            </a:pPr>
            <a:r>
              <a:rPr lang="en-IN" sz="2400" dirty="0">
                <a:solidFill>
                  <a:schemeClr val="accent5">
                    <a:lumMod val="50000"/>
                  </a:schemeClr>
                </a:solidFill>
              </a:rPr>
              <a:t>Reference to the PAN as given in the Registration certificate</a:t>
            </a:r>
          </a:p>
          <a:p>
            <a:pPr marL="800100" lvl="1" indent="-342900">
              <a:buFont typeface="Wingdings" panose="05000000000000000000" pitchFamily="2" charset="2"/>
              <a:buChar char="Ø"/>
            </a:pPr>
            <a:endParaRPr lang="en-IN" sz="2400" dirty="0">
              <a:solidFill>
                <a:schemeClr val="accent5">
                  <a:lumMod val="50000"/>
                </a:schemeClr>
              </a:solidFill>
            </a:endParaRPr>
          </a:p>
          <a:p>
            <a:pPr lvl="1"/>
            <a:r>
              <a:rPr lang="en-IN" sz="2400" b="1" dirty="0">
                <a:solidFill>
                  <a:schemeClr val="accent5">
                    <a:lumMod val="50000"/>
                  </a:schemeClr>
                </a:solidFill>
              </a:rPr>
              <a:t>3B. </a:t>
            </a:r>
            <a:r>
              <a:rPr lang="en-IN" sz="2400" b="1" u="sng" dirty="0">
                <a:solidFill>
                  <a:schemeClr val="accent5">
                    <a:lumMod val="50000"/>
                  </a:schemeClr>
                </a:solidFill>
              </a:rPr>
              <a:t>Trade Name (to be auto-populated)</a:t>
            </a:r>
          </a:p>
          <a:p>
            <a:pPr marL="800100" lvl="1" indent="-342900">
              <a:buFont typeface="Wingdings" panose="05000000000000000000" pitchFamily="2" charset="2"/>
              <a:buChar char="Ø"/>
            </a:pPr>
            <a:r>
              <a:rPr lang="en-IN" sz="2400" dirty="0">
                <a:solidFill>
                  <a:schemeClr val="accent5">
                    <a:lumMod val="50000"/>
                  </a:schemeClr>
                </a:solidFill>
              </a:rPr>
              <a:t>Name used by trade and industry for identification of their business</a:t>
            </a:r>
          </a:p>
          <a:p>
            <a:pPr marL="800100" lvl="1" indent="-342900">
              <a:buFont typeface="Wingdings" panose="05000000000000000000" pitchFamily="2" charset="2"/>
              <a:buChar char="Ø"/>
            </a:pPr>
            <a:r>
              <a:rPr lang="en-IN" sz="2400" dirty="0">
                <a:solidFill>
                  <a:schemeClr val="accent5">
                    <a:lumMod val="50000"/>
                  </a:schemeClr>
                </a:solidFill>
              </a:rPr>
              <a:t>Given in the registration certificate</a:t>
            </a:r>
          </a:p>
          <a:p>
            <a:pPr marL="800100" lvl="1" indent="-342900">
              <a:buFont typeface="Wingdings" panose="05000000000000000000" pitchFamily="2" charset="2"/>
              <a:buChar char="Ø"/>
            </a:pPr>
            <a:endParaRPr lang="en-IN" sz="2400" dirty="0">
              <a:solidFill>
                <a:schemeClr val="accent5">
                  <a:lumMod val="50000"/>
                </a:schemeClr>
              </a:solidFill>
            </a:endParaRPr>
          </a:p>
          <a:p>
            <a:pPr lvl="1"/>
            <a:r>
              <a:rPr lang="en-IN" sz="2400" b="1" dirty="0">
                <a:solidFill>
                  <a:schemeClr val="accent5">
                    <a:lumMod val="50000"/>
                  </a:schemeClr>
                </a:solidFill>
              </a:rPr>
              <a:t>4.	</a:t>
            </a:r>
            <a:r>
              <a:rPr lang="en-IN" sz="2400" b="1" u="sng" dirty="0">
                <a:solidFill>
                  <a:schemeClr val="accent5">
                    <a:lumMod val="50000"/>
                  </a:schemeClr>
                </a:solidFill>
              </a:rPr>
              <a:t>Are you liable to audit under any Act? (To be specified)</a:t>
            </a:r>
          </a:p>
          <a:p>
            <a:pPr marL="800100" lvl="1" indent="-342900">
              <a:buFont typeface="Wingdings" panose="05000000000000000000" pitchFamily="2" charset="2"/>
              <a:buChar char="Ø"/>
            </a:pPr>
            <a:r>
              <a:rPr lang="en-IN" sz="2400" dirty="0">
                <a:solidFill>
                  <a:schemeClr val="accent5">
                    <a:lumMod val="50000"/>
                  </a:schemeClr>
                </a:solidFill>
              </a:rPr>
              <a:t>Possible that an entity is liable for audit under several statutes (Co Act/Income Tax etc.)</a:t>
            </a:r>
          </a:p>
          <a:p>
            <a:pPr lvl="1"/>
            <a:endParaRPr lang="en-IN" sz="2400" b="1" dirty="0">
              <a:solidFill>
                <a:schemeClr val="accent5">
                  <a:lumMod val="50000"/>
                </a:schemeClr>
              </a:solidFill>
            </a:endParaRPr>
          </a:p>
        </p:txBody>
      </p:sp>
      <p:sp>
        <p:nvSpPr>
          <p:cNvPr id="8" name="Footer Placeholder 20">
            <a:extLst>
              <a:ext uri="{FF2B5EF4-FFF2-40B4-BE49-F238E27FC236}">
                <a16:creationId xmlns:a16="http://schemas.microsoft.com/office/drawing/2014/main" id="{A67A5EF8-D88D-4FCA-A04B-EBEF3799285A}"/>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Tree>
    <p:extLst>
      <p:ext uri="{BB962C8B-B14F-4D97-AF65-F5344CB8AC3E}">
        <p14:creationId xmlns:p14="http://schemas.microsoft.com/office/powerpoint/2010/main" val="417855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8"/>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16" name="Slide Number Placeholder 22"/>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6</a:t>
            </a:fld>
            <a:endParaRPr lang="en-IN" dirty="0">
              <a:solidFill>
                <a:schemeClr val="accent6">
                  <a:lumMod val="50000"/>
                </a:schemeClr>
              </a:solidFill>
            </a:endParaRPr>
          </a:p>
        </p:txBody>
      </p:sp>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Part II. Recon of turnover between financials &amp; AR</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pic>
        <p:nvPicPr>
          <p:cNvPr id="4" name="Picture 3">
            <a:extLst>
              <a:ext uri="{FF2B5EF4-FFF2-40B4-BE49-F238E27FC236}">
                <a16:creationId xmlns:a16="http://schemas.microsoft.com/office/drawing/2014/main" id="{0A14B665-4094-49B9-BE33-4C9FED1E1C1C}"/>
              </a:ext>
            </a:extLst>
          </p:cNvPr>
          <p:cNvPicPr>
            <a:picLocks noChangeAspect="1"/>
          </p:cNvPicPr>
          <p:nvPr/>
        </p:nvPicPr>
        <p:blipFill>
          <a:blip r:embed="rId2"/>
          <a:stretch>
            <a:fillRect/>
          </a:stretch>
        </p:blipFill>
        <p:spPr>
          <a:xfrm>
            <a:off x="1764982" y="952357"/>
            <a:ext cx="9957435" cy="1991487"/>
          </a:xfrm>
          <a:prstGeom prst="rect">
            <a:avLst/>
          </a:prstGeom>
        </p:spPr>
      </p:pic>
      <p:pic>
        <p:nvPicPr>
          <p:cNvPr id="5" name="Picture 4">
            <a:extLst>
              <a:ext uri="{FF2B5EF4-FFF2-40B4-BE49-F238E27FC236}">
                <a16:creationId xmlns:a16="http://schemas.microsoft.com/office/drawing/2014/main" id="{2BE6F790-CC59-48B9-833F-D80827F87D0B}"/>
              </a:ext>
            </a:extLst>
          </p:cNvPr>
          <p:cNvPicPr>
            <a:picLocks noChangeAspect="1"/>
          </p:cNvPicPr>
          <p:nvPr/>
        </p:nvPicPr>
        <p:blipFill>
          <a:blip r:embed="rId3"/>
          <a:stretch>
            <a:fillRect/>
          </a:stretch>
        </p:blipFill>
        <p:spPr>
          <a:xfrm>
            <a:off x="1764982" y="3353030"/>
            <a:ext cx="9957434" cy="496336"/>
          </a:xfrm>
          <a:prstGeom prst="rect">
            <a:avLst/>
          </a:prstGeom>
        </p:spPr>
      </p:pic>
      <p:sp>
        <p:nvSpPr>
          <p:cNvPr id="6" name="Arrow: Curved Right 5">
            <a:extLst>
              <a:ext uri="{FF2B5EF4-FFF2-40B4-BE49-F238E27FC236}">
                <a16:creationId xmlns:a16="http://schemas.microsoft.com/office/drawing/2014/main" id="{5EB38878-B855-4A79-AF9E-BF913303BB25}"/>
              </a:ext>
            </a:extLst>
          </p:cNvPr>
          <p:cNvSpPr/>
          <p:nvPr/>
        </p:nvSpPr>
        <p:spPr>
          <a:xfrm>
            <a:off x="1557154" y="2668252"/>
            <a:ext cx="377556" cy="8915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a:extLst>
              <a:ext uri="{FF2B5EF4-FFF2-40B4-BE49-F238E27FC236}">
                <a16:creationId xmlns:a16="http://schemas.microsoft.com/office/drawing/2014/main" id="{80FAD264-990C-430C-A292-9E8542FFBAB8}"/>
              </a:ext>
            </a:extLst>
          </p:cNvPr>
          <p:cNvPicPr>
            <a:picLocks noChangeAspect="1"/>
          </p:cNvPicPr>
          <p:nvPr/>
        </p:nvPicPr>
        <p:blipFill>
          <a:blip r:embed="rId4"/>
          <a:stretch>
            <a:fillRect/>
          </a:stretch>
        </p:blipFill>
        <p:spPr>
          <a:xfrm>
            <a:off x="1780222" y="4178935"/>
            <a:ext cx="9957434" cy="2200275"/>
          </a:xfrm>
          <a:prstGeom prst="rect">
            <a:avLst/>
          </a:prstGeom>
        </p:spPr>
      </p:pic>
      <p:sp>
        <p:nvSpPr>
          <p:cNvPr id="8" name="TextBox 7">
            <a:extLst>
              <a:ext uri="{FF2B5EF4-FFF2-40B4-BE49-F238E27FC236}">
                <a16:creationId xmlns:a16="http://schemas.microsoft.com/office/drawing/2014/main" id="{CC3A2963-2461-4E48-9A80-1CA248E89851}"/>
              </a:ext>
            </a:extLst>
          </p:cNvPr>
          <p:cNvSpPr txBox="1"/>
          <p:nvPr/>
        </p:nvSpPr>
        <p:spPr>
          <a:xfrm>
            <a:off x="-48962" y="2795606"/>
            <a:ext cx="1774324" cy="830997"/>
          </a:xfrm>
          <a:prstGeom prst="rect">
            <a:avLst/>
          </a:prstGeom>
          <a:noFill/>
        </p:spPr>
        <p:txBody>
          <a:bodyPr wrap="square" rtlCol="0">
            <a:spAutoFit/>
          </a:bodyPr>
          <a:lstStyle/>
          <a:p>
            <a:pPr algn="ctr"/>
            <a:r>
              <a:rPr lang="en-IN" sz="2400" dirty="0">
                <a:solidFill>
                  <a:schemeClr val="accent5">
                    <a:lumMod val="50000"/>
                  </a:schemeClr>
                </a:solidFill>
              </a:rPr>
              <a:t>Recon Adjustments</a:t>
            </a:r>
          </a:p>
        </p:txBody>
      </p:sp>
      <p:sp>
        <p:nvSpPr>
          <p:cNvPr id="9" name="Arrow: Up-Down 8">
            <a:extLst>
              <a:ext uri="{FF2B5EF4-FFF2-40B4-BE49-F238E27FC236}">
                <a16:creationId xmlns:a16="http://schemas.microsoft.com/office/drawing/2014/main" id="{D4FB60D2-A7FC-49F5-B3A0-887AC9B66AEB}"/>
              </a:ext>
            </a:extLst>
          </p:cNvPr>
          <p:cNvSpPr/>
          <p:nvPr/>
        </p:nvSpPr>
        <p:spPr>
          <a:xfrm>
            <a:off x="1780222" y="3626603"/>
            <a:ext cx="468630" cy="7700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1DEA9B4F-B529-4792-AB3C-9C9D9600754F}"/>
              </a:ext>
            </a:extLst>
          </p:cNvPr>
          <p:cNvSpPr txBox="1"/>
          <p:nvPr/>
        </p:nvSpPr>
        <p:spPr>
          <a:xfrm>
            <a:off x="312218" y="3822204"/>
            <a:ext cx="1622492" cy="461665"/>
          </a:xfrm>
          <a:prstGeom prst="rect">
            <a:avLst/>
          </a:prstGeom>
          <a:noFill/>
        </p:spPr>
        <p:txBody>
          <a:bodyPr wrap="square" rtlCol="0">
            <a:spAutoFit/>
          </a:bodyPr>
          <a:lstStyle/>
          <a:p>
            <a:pPr algn="ctr"/>
            <a:r>
              <a:rPr lang="en-IN" sz="2400" dirty="0">
                <a:solidFill>
                  <a:schemeClr val="accent5">
                    <a:lumMod val="50000"/>
                  </a:schemeClr>
                </a:solidFill>
              </a:rPr>
              <a:t>To match</a:t>
            </a:r>
          </a:p>
        </p:txBody>
      </p:sp>
      <p:sp>
        <p:nvSpPr>
          <p:cNvPr id="18" name="Footer Placeholder 20">
            <a:extLst>
              <a:ext uri="{FF2B5EF4-FFF2-40B4-BE49-F238E27FC236}">
                <a16:creationId xmlns:a16="http://schemas.microsoft.com/office/drawing/2014/main" id="{EED1D526-906F-4C01-AB29-2CF55CCF944F}"/>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spTree>
    <p:extLst>
      <p:ext uri="{BB962C8B-B14F-4D97-AF65-F5344CB8AC3E}">
        <p14:creationId xmlns:p14="http://schemas.microsoft.com/office/powerpoint/2010/main" val="253335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8"/>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16" name="Slide Number Placeholder 22"/>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7</a:t>
            </a:fld>
            <a:endParaRPr lang="en-IN" dirty="0">
              <a:solidFill>
                <a:schemeClr val="accent6">
                  <a:lumMod val="50000"/>
                </a:schemeClr>
              </a:solidFill>
            </a:endParaRPr>
          </a:p>
        </p:txBody>
      </p:sp>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Recon Adjustments</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18" name="Footer Placeholder 20">
            <a:extLst>
              <a:ext uri="{FF2B5EF4-FFF2-40B4-BE49-F238E27FC236}">
                <a16:creationId xmlns:a16="http://schemas.microsoft.com/office/drawing/2014/main" id="{EED1D526-906F-4C01-AB29-2CF55CCF944F}"/>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pic>
        <p:nvPicPr>
          <p:cNvPr id="12" name="Picture 11">
            <a:extLst>
              <a:ext uri="{FF2B5EF4-FFF2-40B4-BE49-F238E27FC236}">
                <a16:creationId xmlns:a16="http://schemas.microsoft.com/office/drawing/2014/main" id="{66620EC4-FDD7-4057-9106-F365FB801267}"/>
              </a:ext>
            </a:extLst>
          </p:cNvPr>
          <p:cNvPicPr>
            <a:picLocks noChangeAspect="1"/>
          </p:cNvPicPr>
          <p:nvPr/>
        </p:nvPicPr>
        <p:blipFill>
          <a:blip r:embed="rId2"/>
          <a:stretch>
            <a:fillRect/>
          </a:stretch>
        </p:blipFill>
        <p:spPr>
          <a:xfrm>
            <a:off x="323850" y="913248"/>
            <a:ext cx="11529610" cy="5306577"/>
          </a:xfrm>
          <a:prstGeom prst="rect">
            <a:avLst/>
          </a:prstGeom>
        </p:spPr>
      </p:pic>
    </p:spTree>
    <p:extLst>
      <p:ext uri="{BB962C8B-B14F-4D97-AF65-F5344CB8AC3E}">
        <p14:creationId xmlns:p14="http://schemas.microsoft.com/office/powerpoint/2010/main" val="393547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8"/>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16" name="Slide Number Placeholder 22"/>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8</a:t>
            </a:fld>
            <a:endParaRPr lang="en-IN" dirty="0">
              <a:solidFill>
                <a:schemeClr val="accent6">
                  <a:lumMod val="50000"/>
                </a:schemeClr>
              </a:solidFill>
            </a:endParaRPr>
          </a:p>
        </p:txBody>
      </p:sp>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Recon Adjustments</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18" name="Footer Placeholder 20">
            <a:extLst>
              <a:ext uri="{FF2B5EF4-FFF2-40B4-BE49-F238E27FC236}">
                <a16:creationId xmlns:a16="http://schemas.microsoft.com/office/drawing/2014/main" id="{EED1D526-906F-4C01-AB29-2CF55CCF944F}"/>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pic>
        <p:nvPicPr>
          <p:cNvPr id="4" name="Picture 3">
            <a:extLst>
              <a:ext uri="{FF2B5EF4-FFF2-40B4-BE49-F238E27FC236}">
                <a16:creationId xmlns:a16="http://schemas.microsoft.com/office/drawing/2014/main" id="{56A6B598-8222-48E8-8632-372198A4A699}"/>
              </a:ext>
            </a:extLst>
          </p:cNvPr>
          <p:cNvPicPr>
            <a:picLocks noChangeAspect="1"/>
          </p:cNvPicPr>
          <p:nvPr/>
        </p:nvPicPr>
        <p:blipFill>
          <a:blip r:embed="rId2"/>
          <a:stretch>
            <a:fillRect/>
          </a:stretch>
        </p:blipFill>
        <p:spPr>
          <a:xfrm>
            <a:off x="481012" y="1004301"/>
            <a:ext cx="10952772" cy="1767474"/>
          </a:xfrm>
          <a:prstGeom prst="rect">
            <a:avLst/>
          </a:prstGeom>
        </p:spPr>
      </p:pic>
      <p:pic>
        <p:nvPicPr>
          <p:cNvPr id="5" name="Picture 4">
            <a:extLst>
              <a:ext uri="{FF2B5EF4-FFF2-40B4-BE49-F238E27FC236}">
                <a16:creationId xmlns:a16="http://schemas.microsoft.com/office/drawing/2014/main" id="{3BF05770-C6E6-4E3E-B92A-CDCFFBC8CF42}"/>
              </a:ext>
            </a:extLst>
          </p:cNvPr>
          <p:cNvPicPr>
            <a:picLocks noChangeAspect="1"/>
          </p:cNvPicPr>
          <p:nvPr/>
        </p:nvPicPr>
        <p:blipFill>
          <a:blip r:embed="rId3"/>
          <a:stretch>
            <a:fillRect/>
          </a:stretch>
        </p:blipFill>
        <p:spPr>
          <a:xfrm>
            <a:off x="533399" y="2743200"/>
            <a:ext cx="10804574" cy="2467842"/>
          </a:xfrm>
          <a:prstGeom prst="rect">
            <a:avLst/>
          </a:prstGeom>
        </p:spPr>
      </p:pic>
    </p:spTree>
    <p:extLst>
      <p:ext uri="{BB962C8B-B14F-4D97-AF65-F5344CB8AC3E}">
        <p14:creationId xmlns:p14="http://schemas.microsoft.com/office/powerpoint/2010/main" val="87409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8"/>
          <p:cNvSpPr>
            <a:spLocks noGrp="1"/>
          </p:cNvSpPr>
          <p:nvPr>
            <p:ph type="dt" sz="half" idx="10"/>
          </p:nvPr>
        </p:nvSpPr>
        <p:spPr>
          <a:xfrm>
            <a:off x="838200" y="6356350"/>
            <a:ext cx="2743200" cy="365125"/>
          </a:xfrm>
        </p:spPr>
        <p:txBody>
          <a:bodyPr/>
          <a:lstStyle/>
          <a:p>
            <a:fld id="{9160E634-3844-4374-862B-6C2A0C10B3E4}" type="datetime1">
              <a:rPr lang="en-IN" smtClean="0">
                <a:solidFill>
                  <a:schemeClr val="accent6">
                    <a:lumMod val="50000"/>
                  </a:schemeClr>
                </a:solidFill>
              </a:rPr>
              <a:t>11-08-2019</a:t>
            </a:fld>
            <a:endParaRPr lang="en-IN" dirty="0">
              <a:solidFill>
                <a:schemeClr val="accent6">
                  <a:lumMod val="50000"/>
                </a:schemeClr>
              </a:solidFill>
            </a:endParaRPr>
          </a:p>
        </p:txBody>
      </p:sp>
      <p:sp>
        <p:nvSpPr>
          <p:cNvPr id="16" name="Slide Number Placeholder 22"/>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9</a:t>
            </a:fld>
            <a:endParaRPr lang="en-IN" dirty="0">
              <a:solidFill>
                <a:schemeClr val="accent6">
                  <a:lumMod val="50000"/>
                </a:schemeClr>
              </a:solidFill>
            </a:endParaRPr>
          </a:p>
        </p:txBody>
      </p:sp>
      <p:sp>
        <p:nvSpPr>
          <p:cNvPr id="17" name="Rectangle 16"/>
          <p:cNvSpPr/>
          <p:nvPr/>
        </p:nvSpPr>
        <p:spPr>
          <a:xfrm>
            <a:off x="0" y="0"/>
            <a:ext cx="12192000" cy="6568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bg1"/>
                </a:solidFill>
                <a:latin typeface="Century Gothic" panose="020B0502020202020204" pitchFamily="34" charset="0"/>
              </a:rPr>
              <a:t>7. Recon of Taxable turnover</a:t>
            </a:r>
            <a:endParaRPr lang="en-US" sz="36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B9807E20-D556-484E-A80B-D2297DF7D1F6}"/>
              </a:ext>
            </a:extLst>
          </p:cNvPr>
          <p:cNvSpPr/>
          <p:nvPr/>
        </p:nvSpPr>
        <p:spPr>
          <a:xfrm>
            <a:off x="1387426" y="913248"/>
            <a:ext cx="11119338" cy="584775"/>
          </a:xfrm>
          <a:prstGeom prst="rect">
            <a:avLst/>
          </a:prstGeom>
        </p:spPr>
        <p:txBody>
          <a:bodyPr wrap="square">
            <a:spAutoFit/>
          </a:bodyPr>
          <a:lstStyle/>
          <a:p>
            <a:pPr algn="just"/>
            <a:endParaRPr lang="en-IN" sz="3200" dirty="0">
              <a:solidFill>
                <a:schemeClr val="accent5">
                  <a:lumMod val="50000"/>
                </a:schemeClr>
              </a:solidFill>
            </a:endParaRPr>
          </a:p>
        </p:txBody>
      </p:sp>
      <p:sp>
        <p:nvSpPr>
          <p:cNvPr id="2" name="TextBox 1">
            <a:extLst>
              <a:ext uri="{FF2B5EF4-FFF2-40B4-BE49-F238E27FC236}">
                <a16:creationId xmlns:a16="http://schemas.microsoft.com/office/drawing/2014/main" id="{074429FF-70F3-4DE6-8BF1-CE6E1E6BC1A9}"/>
              </a:ext>
            </a:extLst>
          </p:cNvPr>
          <p:cNvSpPr txBox="1"/>
          <p:nvPr/>
        </p:nvSpPr>
        <p:spPr>
          <a:xfrm>
            <a:off x="1387426" y="1147474"/>
            <a:ext cx="10804574" cy="461665"/>
          </a:xfrm>
          <a:prstGeom prst="rect">
            <a:avLst/>
          </a:prstGeom>
          <a:noFill/>
        </p:spPr>
        <p:txBody>
          <a:bodyPr wrap="square" rtlCol="0">
            <a:spAutoFit/>
          </a:bodyPr>
          <a:lstStyle/>
          <a:p>
            <a:pPr lvl="1"/>
            <a:endParaRPr lang="en-IN" sz="2400" dirty="0">
              <a:solidFill>
                <a:schemeClr val="accent5">
                  <a:lumMod val="50000"/>
                </a:schemeClr>
              </a:solidFill>
            </a:endParaRPr>
          </a:p>
        </p:txBody>
      </p:sp>
      <p:sp>
        <p:nvSpPr>
          <p:cNvPr id="8" name="TextBox 7">
            <a:extLst>
              <a:ext uri="{FF2B5EF4-FFF2-40B4-BE49-F238E27FC236}">
                <a16:creationId xmlns:a16="http://schemas.microsoft.com/office/drawing/2014/main" id="{CC3A2963-2461-4E48-9A80-1CA248E89851}"/>
              </a:ext>
            </a:extLst>
          </p:cNvPr>
          <p:cNvSpPr txBox="1"/>
          <p:nvPr/>
        </p:nvSpPr>
        <p:spPr>
          <a:xfrm>
            <a:off x="52790" y="2216504"/>
            <a:ext cx="1774324" cy="461665"/>
          </a:xfrm>
          <a:prstGeom prst="rect">
            <a:avLst/>
          </a:prstGeom>
          <a:noFill/>
        </p:spPr>
        <p:txBody>
          <a:bodyPr wrap="square" rtlCol="0">
            <a:spAutoFit/>
          </a:bodyPr>
          <a:lstStyle/>
          <a:p>
            <a:pPr algn="ctr"/>
            <a:r>
              <a:rPr lang="en-IN" sz="2400" dirty="0">
                <a:solidFill>
                  <a:schemeClr val="accent5">
                    <a:lumMod val="50000"/>
                  </a:schemeClr>
                </a:solidFill>
              </a:rPr>
              <a:t>Adjustments</a:t>
            </a:r>
          </a:p>
        </p:txBody>
      </p:sp>
      <p:sp>
        <p:nvSpPr>
          <p:cNvPr id="18" name="Footer Placeholder 20">
            <a:extLst>
              <a:ext uri="{FF2B5EF4-FFF2-40B4-BE49-F238E27FC236}">
                <a16:creationId xmlns:a16="http://schemas.microsoft.com/office/drawing/2014/main" id="{EED1D526-906F-4C01-AB29-2CF55CCF944F}"/>
              </a:ext>
            </a:extLst>
          </p:cNvPr>
          <p:cNvSpPr>
            <a:spLocks noGrp="1"/>
          </p:cNvSpPr>
          <p:nvPr>
            <p:ph type="ftr" sz="quarter" idx="11"/>
          </p:nvPr>
        </p:nvSpPr>
        <p:spPr>
          <a:xfrm>
            <a:off x="4038600" y="6356350"/>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(Hons),ACA,ACS,CFA(USA),DISA(ICAI)]</a:t>
            </a:r>
          </a:p>
        </p:txBody>
      </p:sp>
      <p:pic>
        <p:nvPicPr>
          <p:cNvPr id="11" name="Picture 10">
            <a:extLst>
              <a:ext uri="{FF2B5EF4-FFF2-40B4-BE49-F238E27FC236}">
                <a16:creationId xmlns:a16="http://schemas.microsoft.com/office/drawing/2014/main" id="{7FEA1F52-D8DD-4FF8-B41A-447DBB841872}"/>
              </a:ext>
            </a:extLst>
          </p:cNvPr>
          <p:cNvPicPr>
            <a:picLocks noChangeAspect="1"/>
          </p:cNvPicPr>
          <p:nvPr/>
        </p:nvPicPr>
        <p:blipFill>
          <a:blip r:embed="rId2"/>
          <a:stretch>
            <a:fillRect/>
          </a:stretch>
        </p:blipFill>
        <p:spPr>
          <a:xfrm>
            <a:off x="2303712" y="863720"/>
            <a:ext cx="8580120" cy="3505683"/>
          </a:xfrm>
          <a:prstGeom prst="rect">
            <a:avLst/>
          </a:prstGeom>
        </p:spPr>
      </p:pic>
      <p:sp>
        <p:nvSpPr>
          <p:cNvPr id="9" name="Arrow: Up-Down 8">
            <a:extLst>
              <a:ext uri="{FF2B5EF4-FFF2-40B4-BE49-F238E27FC236}">
                <a16:creationId xmlns:a16="http://schemas.microsoft.com/office/drawing/2014/main" id="{D4FB60D2-A7FC-49F5-B3A0-887AC9B66AEB}"/>
              </a:ext>
            </a:extLst>
          </p:cNvPr>
          <p:cNvSpPr/>
          <p:nvPr/>
        </p:nvSpPr>
        <p:spPr>
          <a:xfrm>
            <a:off x="8424001" y="3348795"/>
            <a:ext cx="468630" cy="7700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1DEA9B4F-B529-4792-AB3C-9C9D9600754F}"/>
              </a:ext>
            </a:extLst>
          </p:cNvPr>
          <p:cNvSpPr txBox="1"/>
          <p:nvPr/>
        </p:nvSpPr>
        <p:spPr>
          <a:xfrm>
            <a:off x="8658316" y="3596086"/>
            <a:ext cx="1622492" cy="461665"/>
          </a:xfrm>
          <a:prstGeom prst="rect">
            <a:avLst/>
          </a:prstGeom>
          <a:noFill/>
        </p:spPr>
        <p:txBody>
          <a:bodyPr wrap="square" rtlCol="0">
            <a:spAutoFit/>
          </a:bodyPr>
          <a:lstStyle/>
          <a:p>
            <a:pPr algn="ctr"/>
            <a:r>
              <a:rPr lang="en-IN" sz="2400" dirty="0">
                <a:solidFill>
                  <a:schemeClr val="accent5">
                    <a:lumMod val="50000"/>
                  </a:schemeClr>
                </a:solidFill>
              </a:rPr>
              <a:t>To match</a:t>
            </a:r>
          </a:p>
        </p:txBody>
      </p:sp>
      <p:sp>
        <p:nvSpPr>
          <p:cNvPr id="6" name="Arrow: Curved Right 5">
            <a:extLst>
              <a:ext uri="{FF2B5EF4-FFF2-40B4-BE49-F238E27FC236}">
                <a16:creationId xmlns:a16="http://schemas.microsoft.com/office/drawing/2014/main" id="{5EB38878-B855-4A79-AF9E-BF913303BB25}"/>
              </a:ext>
            </a:extLst>
          </p:cNvPr>
          <p:cNvSpPr/>
          <p:nvPr/>
        </p:nvSpPr>
        <p:spPr>
          <a:xfrm>
            <a:off x="1732002" y="1154606"/>
            <a:ext cx="1250558" cy="24264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12" name="Picture 11">
            <a:extLst>
              <a:ext uri="{FF2B5EF4-FFF2-40B4-BE49-F238E27FC236}">
                <a16:creationId xmlns:a16="http://schemas.microsoft.com/office/drawing/2014/main" id="{1761EBAD-1585-4FEE-A1C7-0638DBC22F70}"/>
              </a:ext>
            </a:extLst>
          </p:cNvPr>
          <p:cNvPicPr>
            <a:picLocks noChangeAspect="1"/>
          </p:cNvPicPr>
          <p:nvPr/>
        </p:nvPicPr>
        <p:blipFill>
          <a:blip r:embed="rId3"/>
          <a:stretch>
            <a:fillRect/>
          </a:stretch>
        </p:blipFill>
        <p:spPr>
          <a:xfrm>
            <a:off x="2303712" y="4511529"/>
            <a:ext cx="8580120" cy="482029"/>
          </a:xfrm>
          <a:prstGeom prst="rect">
            <a:avLst/>
          </a:prstGeom>
        </p:spPr>
      </p:pic>
      <p:pic>
        <p:nvPicPr>
          <p:cNvPr id="13" name="Picture 12">
            <a:extLst>
              <a:ext uri="{FF2B5EF4-FFF2-40B4-BE49-F238E27FC236}">
                <a16:creationId xmlns:a16="http://schemas.microsoft.com/office/drawing/2014/main" id="{E15421BD-C9F3-4528-A030-9565087F7F99}"/>
              </a:ext>
            </a:extLst>
          </p:cNvPr>
          <p:cNvPicPr>
            <a:picLocks noChangeAspect="1"/>
          </p:cNvPicPr>
          <p:nvPr/>
        </p:nvPicPr>
        <p:blipFill>
          <a:blip r:embed="rId4"/>
          <a:stretch>
            <a:fillRect/>
          </a:stretch>
        </p:blipFill>
        <p:spPr>
          <a:xfrm>
            <a:off x="2288472" y="4907560"/>
            <a:ext cx="8580120" cy="1683949"/>
          </a:xfrm>
          <a:prstGeom prst="rect">
            <a:avLst/>
          </a:prstGeom>
        </p:spPr>
      </p:pic>
      <p:sp>
        <p:nvSpPr>
          <p:cNvPr id="15" name="TextBox 14">
            <a:extLst>
              <a:ext uri="{FF2B5EF4-FFF2-40B4-BE49-F238E27FC236}">
                <a16:creationId xmlns:a16="http://schemas.microsoft.com/office/drawing/2014/main" id="{0FC275B3-4EA7-4658-8A54-3CBF58168E9D}"/>
              </a:ext>
            </a:extLst>
          </p:cNvPr>
          <p:cNvSpPr txBox="1"/>
          <p:nvPr/>
        </p:nvSpPr>
        <p:spPr>
          <a:xfrm>
            <a:off x="2453640" y="3719385"/>
            <a:ext cx="694426" cy="461665"/>
          </a:xfrm>
          <a:prstGeom prst="rect">
            <a:avLst/>
          </a:prstGeom>
          <a:noFill/>
        </p:spPr>
        <p:txBody>
          <a:bodyPr wrap="square" rtlCol="0">
            <a:spAutoFit/>
          </a:bodyPr>
          <a:lstStyle/>
          <a:p>
            <a:pPr algn="ctr"/>
            <a:r>
              <a:rPr lang="en-IN" sz="2400" dirty="0"/>
              <a:t>F</a:t>
            </a:r>
          </a:p>
        </p:txBody>
      </p:sp>
      <p:sp>
        <p:nvSpPr>
          <p:cNvPr id="19" name="TextBox 18">
            <a:extLst>
              <a:ext uri="{FF2B5EF4-FFF2-40B4-BE49-F238E27FC236}">
                <a16:creationId xmlns:a16="http://schemas.microsoft.com/office/drawing/2014/main" id="{B34C389F-86DA-4500-9F20-02098DEE5744}"/>
              </a:ext>
            </a:extLst>
          </p:cNvPr>
          <p:cNvSpPr txBox="1"/>
          <p:nvPr/>
        </p:nvSpPr>
        <p:spPr>
          <a:xfrm>
            <a:off x="2846573" y="3226875"/>
            <a:ext cx="331635" cy="461665"/>
          </a:xfrm>
          <a:prstGeom prst="rect">
            <a:avLst/>
          </a:prstGeom>
          <a:noFill/>
        </p:spPr>
        <p:txBody>
          <a:bodyPr wrap="square" rtlCol="0">
            <a:spAutoFit/>
          </a:bodyPr>
          <a:lstStyle/>
          <a:p>
            <a:r>
              <a:rPr lang="en-IN" sz="2400" dirty="0"/>
              <a:t>E</a:t>
            </a:r>
          </a:p>
        </p:txBody>
      </p:sp>
    </p:spTree>
    <p:extLst>
      <p:ext uri="{BB962C8B-B14F-4D97-AF65-F5344CB8AC3E}">
        <p14:creationId xmlns:p14="http://schemas.microsoft.com/office/powerpoint/2010/main" val="2579042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11349</TotalTime>
  <Words>1855</Words>
  <Application>Microsoft Office PowerPoint</Application>
  <PresentationFormat>Widescreen</PresentationFormat>
  <Paragraphs>193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Century Gothic</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GOODS AND SERVICE TAX</dc:title>
  <dc:creator>Shubham Khaitan</dc:creator>
  <cp:lastModifiedBy>Shubham Khaitan</cp:lastModifiedBy>
  <cp:revision>2427</cp:revision>
  <dcterms:created xsi:type="dcterms:W3CDTF">2016-02-19T07:00:33Z</dcterms:created>
  <dcterms:modified xsi:type="dcterms:W3CDTF">2019-08-11T07:23:44Z</dcterms:modified>
</cp:coreProperties>
</file>