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527" r:id="rId3"/>
    <p:sldId id="557" r:id="rId4"/>
    <p:sldId id="550" r:id="rId5"/>
    <p:sldId id="551" r:id="rId6"/>
    <p:sldId id="552" r:id="rId7"/>
    <p:sldId id="553" r:id="rId8"/>
    <p:sldId id="558" r:id="rId9"/>
    <p:sldId id="554" r:id="rId10"/>
    <p:sldId id="556" r:id="rId11"/>
    <p:sldId id="559" r:id="rId12"/>
    <p:sldId id="555" r:id="rId13"/>
    <p:sldId id="560" r:id="rId14"/>
    <p:sldId id="547" r:id="rId15"/>
    <p:sldId id="4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87034" autoAdjust="0"/>
  </p:normalViewPr>
  <p:slideViewPr>
    <p:cSldViewPr>
      <p:cViewPr varScale="1">
        <p:scale>
          <a:sx n="64" d="100"/>
          <a:sy n="64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8785D-8275-40A5-9078-46D1F26AA435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C23D1-A6E8-46F9-AF05-183A221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14BE-531E-423C-A6DD-DE06CB7BB10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E07D0-9C08-4273-9FB5-3F3EF2ED3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Yesterday Focus on leveraging social, mobile, analytics, and cloud (SMAC) to transform your enterprise into a digital business.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the challenge has become: what will business leaders do with their digital advantage?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Mastering the shift from “me” to “we.”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Tapping into a broad array of other digital businesses, digital customers, and even digital devices at the edge of their networks.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“Big Is the Next Big Thing.”</a:t>
            </a:r>
          </a:p>
          <a:p>
            <a:pPr lvl="0"/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of Things (</a:t>
            </a:r>
            <a:r>
              <a:rPr lang="en-US" sz="15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5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5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E07D0-9C08-4273-9FB5-3F3EF2ED3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103C-6B8C-4731-BA19-18B05C01B457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A790-9EEC-4C4D-81DC-A0E64C19E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666B-C6A2-4F5C-A652-5967621792DC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EEA8-2A4F-45FD-ADA3-272ADB73E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EE10-0274-4C1A-A281-37EB1F00433D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2F78-3939-490A-95B5-4B1D32EE5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B371-8D45-4D5B-B850-9D4D876C99A3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4A63-63E2-46A5-A426-C0D77E9A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7A69-D197-4C1F-A075-D2273A9A80FD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735C-416C-46A0-AD5E-79B193C7B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F8D8-4859-4101-81E6-9D7E312E6C8F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6168-C67A-4864-9A2B-1668C2061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060E-8413-46CA-92E9-5E414C604F45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B77B-1E03-4D5F-8C3E-D6D02970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0B72-8075-42C7-BA71-A8B1A00C3764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00B6-6DC4-46CD-9AAF-5BD47FBC1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7040-8A61-4D92-851C-E7508BB76559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4245-7EF9-4E11-93B3-F5804F23B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842D-47F1-43AA-98CD-779F35BEAB2E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D798-624B-453E-96E4-20F938343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B076-588A-431C-B4EB-343025B60DD6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DA0F-B2E6-489F-A6E2-423B27CA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CB1C1F-4B26-4260-909D-AA1FC91386D5}" type="datetimeFigureOut">
              <a:rPr lang="en-US"/>
              <a:pPr>
                <a:defRPr/>
              </a:pPr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E2174E-CD41-4FB9-81AE-A79AFD7C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226247" y="5877580"/>
            <a:ext cx="6580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Kalyan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Kar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Co-Founder &amp; Managing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Director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Inthink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Knowledge Ventures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http://www.ey.com/Media/vwLUImages/The-future-of-global-carbon-markets/$FILE/The_future_of_global_carbon_marke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/>
          <a:stretch/>
        </p:blipFill>
        <p:spPr bwMode="auto">
          <a:xfrm>
            <a:off x="0" y="2590800"/>
            <a:ext cx="9144000" cy="22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9144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“M</a:t>
            </a:r>
            <a:r>
              <a:rPr lang="en-IN" sz="48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anaging</a:t>
            </a:r>
            <a:r>
              <a:rPr lang="en-IN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Cost &amp; </a:t>
            </a:r>
            <a:endParaRPr lang="en-IN" sz="48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/>
            <a:r>
              <a:rPr lang="en-IN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Business </a:t>
            </a:r>
            <a:r>
              <a:rPr lang="en-IN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Decisions</a:t>
            </a:r>
            <a:r>
              <a:rPr lang="en-US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”</a:t>
            </a:r>
            <a:endParaRPr lang="en-US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48678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37</a:t>
            </a:r>
            <a:r>
              <a:rPr lang="en-US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Cost Conference</a:t>
            </a:r>
          </a:p>
          <a:p>
            <a:pPr algn="ctr"/>
            <a:r>
              <a:rPr lang="en-I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Institute of Cost Accountants of India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June 11, 2016 – Science city, Kolkata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Remember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914400"/>
            <a:ext cx="8166100" cy="54864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Accept mistakes and move 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Remember “Receivable” is NOT an Asset BUT “Payable” is a Liability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KNOW your subject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Prioritize 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Cash 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onstraints</a:t>
            </a: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Timing of Expenses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Core Values – ROI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Remember Cash is KING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Projections NEVER match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Business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Evolves Every 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ay</a:t>
            </a: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Customer is the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KING</a:t>
            </a: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s://encrypted-tbn3.gstatic.com/images?q=tbn:ANd9GcSztn6YhCmQYWIuCbv-U6TYtBGUTGNalKXU3n5N3vgwaPXzNZgK2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712" r="5490" b="3333"/>
          <a:stretch/>
        </p:blipFill>
        <p:spPr bwMode="auto">
          <a:xfrm>
            <a:off x="6172200" y="3461479"/>
            <a:ext cx="2878111" cy="28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0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….AND Remember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394700" cy="4648200"/>
          </a:xfrm>
          <a:prstGeom prst="rect">
            <a:avLst/>
          </a:prstGeom>
        </p:spPr>
        <p:txBody>
          <a:bodyPr/>
          <a:lstStyle/>
          <a:p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Encourage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your CFO to </a:t>
            </a: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en-IN" sz="40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Question”</a:t>
            </a: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you – </a:t>
            </a:r>
            <a:r>
              <a:rPr lang="en-IN" sz="40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</a:t>
            </a: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is your </a:t>
            </a: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TRUE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Gate </a:t>
            </a: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Keeper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Wingdings"/>
              </a:rPr>
              <a:t></a:t>
            </a:r>
            <a:endParaRPr lang="en-IN" sz="4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endParaRPr lang="en-IN" sz="3200" dirty="0"/>
          </a:p>
        </p:txBody>
      </p:sp>
      <p:pic>
        <p:nvPicPr>
          <p:cNvPr id="10242" name="Picture 2" descr="https://encrypted-tbn3.gstatic.com/images?q=tbn:ANd9GcSdAEWeL2hyJnn9YwPPQQv_qnsoeQ2_0jqwnJmCkTVJCtBixF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949380"/>
            <a:ext cx="8166101" cy="29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Start-up DO’s &amp; Don’ts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46482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endParaRPr lang="en-IN" sz="2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0700" y="838200"/>
            <a:ext cx="8166100" cy="56388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Think Big Act Small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Bootstrap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Wingdings"/>
              </a:rPr>
              <a:t></a:t>
            </a:r>
            <a:endParaRPr lang="en-IN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Manage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cash EVERYDAY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 NOT have excess cash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Wingdings"/>
              </a:rPr>
              <a:t></a:t>
            </a:r>
            <a:endParaRPr lang="en-IN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 NOT spend in anticipation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Decide “Need </a:t>
            </a:r>
            <a:r>
              <a:rPr lang="en-IN" sz="2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vs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Good”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to have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Work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Smartly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use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Technology</a:t>
            </a:r>
            <a:endParaRPr lang="en-IN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MIS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Data – Analytics – Metrics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Cash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low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constraint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HELPS -</a:t>
            </a:r>
            <a:endParaRPr lang="en-IN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that will help you learn to manage cost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Make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Money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irst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Spend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oney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ext</a:t>
            </a:r>
            <a:endParaRPr lang="en-IN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Measure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EVERY Expense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</a:t>
            </a:r>
          </a:p>
          <a:p>
            <a:pPr lvl="0"/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NOT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Spend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if you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CANNOT Measure</a:t>
            </a:r>
            <a:endParaRPr lang="en-IN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s://encrypted-tbn2.gstatic.com/images?q=tbn:ANd9GcQ7YjWHSAdeYSYcpYFp7rOSJdHWEnPtN9uO-ylS1F1RJnkXPR8-v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02436" y="1087724"/>
            <a:ext cx="1912963" cy="22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2.gstatic.com/images?q=tbn:ANd9GcQ7YjWHSAdeYSYcpYFp7rOSJdHWEnPtN9uO-ylS1F1RJnkXPR8-v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02437" y="3962400"/>
            <a:ext cx="1912963" cy="22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5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ALL Start-up Dreamers -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54864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Be Passionate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Stretch Yourself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Create Wealth</a:t>
            </a: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ecx.images-amazon.com/images/I/61rp-cRmstL._SX355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901369"/>
            <a:ext cx="4416425" cy="42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Kalyan Kar\KK's Folders\IKVPL Files\Seminars &amp; Presentations\Talking Stock\20150714_085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857"/>
            <a:ext cx="6629400" cy="1574991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India, truly, is a country of 1.25 Billion Opportunities !!</a:t>
            </a:r>
            <a:endParaRPr lang="en-US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15000" y="2743200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0" y="3657600"/>
            <a:ext cx="9144000" cy="5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Kalyan.kar@ikvpl.com</a:t>
            </a:r>
            <a:endParaRPr lang="en-US" sz="3200" b="1" i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0" y="2514600"/>
            <a:ext cx="91440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Font typeface="Arial"/>
              <a:buNone/>
              <a:defRPr/>
            </a:pPr>
            <a:r>
              <a:rPr lang="en-US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396232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46482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endParaRPr lang="en-US" sz="4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quotesjunk.com/wp-content/uploads/2014/08/take-risks-in-your-life-if-you-win-you-can-lead-if-you-lose-you-can-guide-swami-vivekanand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"/>
          <a:stretch/>
        </p:blipFill>
        <p:spPr bwMode="auto">
          <a:xfrm>
            <a:off x="63501" y="1163325"/>
            <a:ext cx="9004300" cy="479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2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Start-up Founders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46482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 Openers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 Middle Orders</a:t>
            </a:r>
            <a:endParaRPr lang="en-IN" sz="4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 Tail Enders</a:t>
            </a:r>
            <a:endParaRPr lang="en-US" sz="4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davidventzelblog.files.wordpress.com/2016/04/giantpandasbabies_en-us12397956266_1366x768.jpg?w=1200&amp;h=0&amp;cro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6" y="3215390"/>
            <a:ext cx="5535684" cy="3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2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Openers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46482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4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Fearless – Dreamer – Enthusiastic – </a:t>
            </a:r>
            <a:r>
              <a:rPr lang="en-US" sz="4400" b="1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Unspoilt</a:t>
            </a:r>
            <a:r>
              <a:rPr lang="en-US" sz="44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!!!</a:t>
            </a:r>
            <a:endParaRPr lang="en-IN" sz="4400" b="1" i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Can’t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let go with growth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Managing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high end people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Managing scaling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Too hands on…at times </a:t>
            </a:r>
            <a:endParaRPr lang="en-IN" sz="4000" b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at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 cost of growth</a:t>
            </a:r>
          </a:p>
        </p:txBody>
      </p:sp>
      <p:pic>
        <p:nvPicPr>
          <p:cNvPr id="3076" name="Picture 4" descr="https://encrypted-tbn0.gstatic.com/images?q=tbn:ANd9GcRwVJndiHpmpVFB6qVUEQu-zXh1Z0bVtFCdKZ_17rm6qxvM57cDP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0"/>
          <a:stretch/>
        </p:blipFill>
        <p:spPr bwMode="auto">
          <a:xfrm>
            <a:off x="6858001" y="2777927"/>
            <a:ext cx="2133600" cy="35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8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Middle Orders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51054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4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en-US" sz="44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Rock Stars !!! </a:t>
            </a:r>
            <a:r>
              <a:rPr lang="en-US" sz="44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They think they KNOW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They think it is NOW</a:t>
            </a:r>
            <a:endParaRPr lang="en-IN" sz="4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They think they CAN</a:t>
            </a:r>
          </a:p>
          <a:p>
            <a:endParaRPr lang="en-US" sz="4000" b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endParaRPr lang="en-US" sz="2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endParaRPr lang="en-US" sz="2000" b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  <a:sym typeface="Wingdings" pitchFamily="2" charset="2"/>
            </a:endParaRPr>
          </a:p>
          <a:p>
            <a:r>
              <a:rPr lang="en-US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…Well, NONE of the above is True !!!</a:t>
            </a:r>
            <a:endParaRPr lang="en-IN" sz="40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archives.deccanchronicle.com/sites/default/files/mediaimages/gallery/2013/Jul/Dhawan%20and%20Rohit_Trinidad%20India%20Sri%20La_Kand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8"/>
          <a:stretch/>
        </p:blipFill>
        <p:spPr bwMode="auto">
          <a:xfrm>
            <a:off x="6500526" y="1371600"/>
            <a:ext cx="241487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91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Tail Enders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51816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44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 Successful Seniors !!!</a:t>
            </a:r>
            <a:endParaRPr lang="en-IN" sz="4400" b="1" i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Can’t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let go with halo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they said “Sir” to your CHAIR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and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NOT to YOU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Wingdings"/>
              </a:rPr>
              <a:t></a:t>
            </a:r>
            <a:endParaRPr lang="en-IN" sz="28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Can’t stoop down to build </a:t>
            </a:r>
            <a:endParaRPr lang="en-IN" sz="4000" b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a </a:t>
            </a: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Team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Can’t manage small scale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4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Too executive and less cost </a:t>
            </a:r>
            <a:r>
              <a:rPr lang="en-IN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conscious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…thereby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making </a:t>
            </a:r>
            <a:endParaRPr lang="en-IN" sz="2800" b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IN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 things </a:t>
            </a:r>
            <a:r>
              <a:rPr lang="en-IN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non-viable</a:t>
            </a:r>
          </a:p>
        </p:txBody>
      </p:sp>
      <p:pic>
        <p:nvPicPr>
          <p:cNvPr id="5122" name="Picture 2" descr="https://alexbritten.files.wordpress.com/2012/12/023973.jpg?w=4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85328"/>
            <a:ext cx="2139135" cy="32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36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Start-up Business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46482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Concept</a:t>
            </a: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Validation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Viability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Marketability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Subject Knowledge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Vision Document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Entry &amp; Exit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Plan – Execute – Review – Re plan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utoShape 2" descr="Image result for startup business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data:image/jpeg;base64,/9j/4AAQSkZJRgABAQAAAQABAAD/2wCEAAkGBxAQEBUQEBAVFRAQEBAVFxUQFRAQDxAVFRUWFhUVFRcYHSggGBolGxcVITEhJSkrLi4vFyAzODMtNyguLisBCgoKDg0OGxAQGy0lHyUtLS0tKy0tLS0tLS0tLS0tLS0tLS0tLS0tLS0tLS0tLS0tLS0tLS0tLS0tLS0tLS0tLf/AABEIAMUBAAMBEQACEQEDEQH/xAAcAAABBQEBAQAAAAAAAAAAAAAAAQIDBAUGBwj/xAA/EAACAgECAwYEAgkDAgcBAAABAgADEQQhBRIxBhMiQVFhMnGBkUKhBxQjM1JiscHRcuHwFZIWQ3OCorLxJP/EABsBAQACAwEBAAAAAAAAAAAAAAABAgMEBQYH/8QANxEAAgICAAUCBAUDBAAHAAAAAAECAwQRBRIhMUETUSIyYXEUI4GRsaHR8AYVQvEkM0NSYsHh/9oADAMBAAIRAxEAPwD3GAEAIAQAgBACQAgBAEkAJGyQjYEzI2A5o2NCc0E6DmgaDmgaDmgaDmgaF5oI0GY2BZOwEkCySAgBJAQAgBACAEAIAQAgBACAEAJACAJIJCRsCZkAQtIJ0MLwTopcU4tTpkNl9gRB5nqT6KBux9hMtVM7ZcsFsyV1Sseoo4jiP6UUBxp9Ozj+K1u7B+SjJ++J1quDSfzy0dKvhcn870Zi/pQ1Wd9PVj0BsB++f7TP/s9fiTM3+1Q/9zNnhf6TNO5C6itqSfxD9pUPngcw+01LuE2R6wezXt4ZZHrB7Oyo1iuodGDIwyGUgqR6gicuUXF6ZzZRcXpmJx7tbVpiUQd5cOoBwqf6j/YTcxsGVvxPojqYXCrMj4n0j/nY4/WdrtbYf3vIPSsBR9zk/nOpDBpj439z0FXB8WC6rf3Kq9odYNxqbPq2f6zJ+Fpf/FGd8NxX/wCmjY4b261NZAuC2r5nASz7jY/aa1vDq5fL0OfkcBpmt1vT/dHd8H4zTqk56m6dVOzofcf36TkXUTqepHmsrEsx5cti/szRDTCauh0nYCSQLJAQAkgIAQAgBACAEAIASAEASQAkEiEyANLSCdENmoUdWA+ZEbLqEn2Qw2jyMBpruZ3GuMJpaXvs+FB0GMsTsqj3Jmail2zUEZKanZNRR4lxni92rtNtzZO/KPw1r/Co9P6z1lFMKY8sT0tNMao8sSlM5mHVoWOFBJ9Bv5gb+nUfeRKaittlZSUVtkq6C5lLCp+VQSTykYAGT19t/lMbvgumzG7oLps0uy/HdRpy9dT/ALN0OQdwjHo6ejf1mpk49dsk2uxMcOGRYnJdv6kxOdz1PmdyZl1o7qSS0gkkiohPQE4x036nA/MiVcku5WU4x7slfS2KvMyMFBx4hjB+R3kKyLekzHHIqlLkUk2S8L4jZprVtrO69R5Ovmplbqo2wcZFcrGhkVuEv+meu6DWrdWtifC6gj138jPM2QcJOLPBXVOqbhLui4rShiHgwV0LJASSBZICSAgBACAEAIASAEASQSEjYGkypJzXaztfToRy/vLyMitTjA8i5/CPzMw23Rr+51eG8JtzHtdI+X/b3PLuL9rtbqSee4ohPwUk1qPmRufqZoTvnLye0xeDYuOukdv3fX/8MJxzHLbk+Z3J+pmLZ01CKWkkWNHrbaTmm10I/gZlH26GTGco9mYrcWm1anFP9C7xztFqdXSlVpB7ty3MBys+2BkdNsn7ztcL4jGqz8zz5OJZwSumTso/b+xV4GaG7xbELWMq91yixiD4ubCqDk4wdx+HqJ6q2yb5XB9DlXua1yvXuaFFlGeWnQWWODX+8DHDK3jUjc4PTHvg56ykvV7zsSX0MUvV7yml9i1WNbykV0V1DDdSosZSrHGFIB/feSjdk9BMUvR38UmzFL0d/FJsbqNFqC4ru1wU2c68tfMVCHLvzfCQvxgZGPDjIBEc9aW4Q7BSr7xh2MLgDZ5z5+D+hm1vbO7w/qpGzUpJAVeY52ABOfPGBEuxv2NKL29fU3rtUCQKtEQAScMoVcmzJzsRgcuN+mWmhyPvKZw1RJblZcv0e/H+fcUHVkhUrrq8TYO2RmwDGcnbnK+XkPISv5S7tsj/AMIuspuT8/t/Yq3aY8gNuoUJjZawMcoQMqquV6hEwCB+H3l4zin8EDJVfCL1TU9+7/xlDXV1q2Km5l5Rk/zDY+XQ4yPYzbqc2viR08adso7tWmd12GvP6qAfw2WAfInP9SZxOIL848pxuKWU2vKR1Fds0TkE6PAJA0EaHySAkkCyQEAJICAEAIASAJIJCVbA1jIJSMbtPxkaPTPecFlGEU/idtlH9/kDKWT5Itm9gYjyr41Lz3fsvJ4VqdQ9rtZYxZ3YszHqSf7e05MpOT2z6XVVCqChBaSIpUyiwQ3oUIxPKFJbOOUAls9cY65k6ZX1Ia3ta+4hGNjsR5HYgjyMgsmmtoZp9W2ntFiYzhhg83KQQQQeUg+frPU8Ju9el1T8HmuL4sef6SL9vH9Q4I5lQEk/s1C9S5xvnYF3x57+wndhi1931ObHFr89SnbqHf4nY/MnHl5fRfsPSbMaoR7IzxrhHsisyj0kyRLQvDNUK7sN8LgD6iak3yyMuHaoWafk6jTXmtg69RnrnBBBBBwQcYJk2QU48rOnfTG6twl2ZbfjFxzgquQw8KrsG6gZzsd/+4zCsStGpDhlC1vb+5Vu1Vj/ABux69Scb9dpmjVCPZG1DHqh8sUQ4lzMBIG56COwb0tsp6b9Jb6ZO5o06Nys/jsdsMSx3CqBtjA6+U0Z4Kvm5SZ894nl+rkykvt+xZ0v6X9Wp/aaahh/Ibaz+ZaS+EVvtJnO9ZnY9n/0q6HUEJfzaZz52kGkn/1BsP8A3ATSu4XbDrHqjJG1M9BqtBAIOQRkEbgj1E5rWuhl2Tq0ggfBASyIFkgIASQEAJAEkAJVkjWMglELtBY86/S1ee7oTyNrt9VXA/8AsZp5b6JHqf8AS8F6tkn7f/Z5vNA9kzWZ9FjPdn9zWwVWtObe7s50Zidhz930xtmbH5Rx9cQ3pPy1vS7bWn+2yZOK6WvenS+IOrKzsc4V8gZJJXKAA46kt5Yk+rXH5YlHg5tvS63pp7S+v20uhH/4ivGOQKoUYxjmzsASQdskc2+Pxn2kPIl4Lx4LTrU22ZV1rOzOxyzszE+pJyT95gbbezrV1xrgoR7IzOK6gIUz5kzr8Hny3M43GpqMY79yalwRkHae0rkmtnJg00TTMZCG+9UGWOP6yk5xiupjnOMVtnNcT4iWcFNuU7f7zh5eVt9Di5OY+Zcvg6PgXaMMoV/L/uX/ACJlx8va0zvYPFI2R1I6OnVI/wALA/1m/GyL7HYjZGXZkuZbaL7Ib9XWnxMP6mVc0jHO2EV1Zy3H+0HODVVtnr6/X/EptzZ5vivF1yuuswkXE2YR0eQbHiZkVDMkHd/o37dWaGxdPqHLaN2A8RJOmJ6Mv8mcZHl1Hvzc/BVsXOPzfyZYWa6M98qszPMvobJYUwB8lEBJIFkgJICQBJACQSITKhETtILFW14JOJ/STpDbpRYOtD8x/wBJHK32yD9Jr5MOaG/Y73+nslVZPK+0lo8xnNPfBACAEAQmCG9dTk+P6vvHAHQTq4cHBbPC8fzPUsUI+CpTqbE6E/QkTrV5UonFry5RJ/8AqVh82+8zfj5GZ58iF3dpr2ZMpGvPJlIZ3U1tmuRFSDkbEeY2MlPXUJtPaLVXErV8wfn1+4maN8kbtfELofUlPHLcdP8A5GX/ABcjO+K2exCNbbbkZwPbb850MPdqcpGjkZ9s+m9Gp2f4QL3ZSXylZflpQW32+JVK1oWUEgMWO/RTN2yXpJNI0PmfU2auzulrAbVa0JuVZE7o2qwflZdmbdQGzt15QpOeaU/E2PpCA5V5ZIrcHpRXPeW2B8FM82/KpOQeQNWCzgHAJNY9SJG8qT12Q+Et6Diqm4LpuFeAZCju174t8KBnI681mm8RJI36izErKppfHZ1JTXsYd3ZnUVaZr7eVRX3fhyrs6MUXvAyEry5sq89+8B+e1HKhKajHqV5XrZ7X+izizajhtRc5ekvSSepCHCZ9+Tl+089xGpQvevPU2K3uJ21bzRLk6mAOkkCySAkgIAkqSBkAjYyCyK9jSCSlfZAMHinEaFBWx1OQQV+IkHYggTDPIqj0k0blOLfJ80Iv7nkfEu7qtZFYtVnwsQykA9FbPmPXznOlyye4Poe8wcyUoJXLUhisD0Mro6akmLIBHdqEX4iP7yyi32MVl8ILbZhcV4vkcq9PTzPz9BNunH31Z5zifGFGPLExFyTk9TOklpaR4uc5Tk5S7lgLBUcFgC4gBiAMZJII2rgDDXAHaQ4Yj1na4XNacTBajrOC6Hh9mksbU28moV3CguoyoRWQhOrZIdNg25XpNy6d0bNQW19iqS0XF1HCNNZmpXvXcMrpZ40ZAjIrFkC48bZKE+JQCMGU5cma0+g+FCN2ooTTMmn03dXPzLstXKiHnJIdQGZssnUY/ZjYZIJYtjnuctoc610KOq7Ya6wlu9CkjHgUbZLMSpbJUksdwR0A2wJljh0rwRzsyLtZa4w9rsNtmZiu3TbOPMzYjCEeqRVtns/6HqinD+Y5/a32sM+gITb/ALDPPcUlu/7I2KlqJ6JS85hlLdbQCUGCBZIFliBJACVZI1jIJRDY0gsUdZqFRS7HCqMknylZzjCPNLsXrhKyXLHucLxfjtlxKoSlftszfM/2nn8niE7HqPRHqMPhldS3PrIxWWaOzqooa3QK43EzQtcexSUNmFfwRgfCSPzE3I5PugpWR7MzOJ6TUV1l18QXqMkHHr7zZotrnLlfQ1svKyK4OUVs5h9Y7e3y6zqxpijzN3E77PoMVJlOe229ssVpBBKBAFgCwAgCQBMQBCJIK1ykHI8pnx7nXPZSS2izTcGHvPS1XxsRruOiSZWyDQ4Xwa/Ub1rhP422T6ev0lVtmrkZlVHzPr7HQUdihj9pec/yKAPzzL8pyp8ae/hj+46zsUmPDe4P8yqf6YhxKx41LzFHpnZ7XUVV10L4FrRUUN0IAx1nncrAuUnPvv2OxjcXx7fhfR/U6zTvOYdVMu1NIJLKmQB8siAkkBIJAyARsZUsiva0EnDdruIF7O5U+FMFvdjv+Qx95wuJ5DlP012Xc9JwjGUYeq+77HPBSegz8t5y1FvsjsuSXdipWzdATgZOATgevylowlLsiJWRj3eiY6CwfEvKNviIH8WwGdz4X2/lMzxxrPK0YJZtS7PbH6jhRRCzsM74XODkOqnOfYt0/hMyzxXCDk2Ya89W2KMV08szmpBGCNjNNSaOg0n0Z5Vxvh/camysfCGyv+ltx/XH0nrMW31alI8RnU+jfKPgrok2DUJAIAsAWAPNTBQ5VgjEgMQQjEYyAehIyMj3EAYpycDc9MDc59IBqf8Ah3W95VU2msR9QcVi1TUGOMndsAYAJOegEAt8P7LtdelK6mhxZXdYG0zjUMe6+KtU8JNhzsDgHc52gFXtJwRtHYqlbgtiBl/WKjQ+ejLjJViNt1JHiEAxnWSQVLayNxM9V8oEOOzoexvCW1Vhaz9zURn1dvJfl5mdrDsld18I5HE8tY8NR+ZnpVaBQFUAADAA2AE6Z5GUnJ7Y6CAgCQDa4FxpqSEsJNR9dzX7j29pzM3AjauaHSX8nZ4bxSVL9Ox7j/B3dD53B2M82009M9entbRcQyCSUQQLJAQwIZUETmQXKdzQDzHWOWsdj1LufzM8jdJysk37s9xRFRril7It6K6zuwqJzBLCxyQA2wIXc7nwsfMzbx52cnLCO9M08mFSscpy1taX9yUvqt9lCrzIWPKQuF8QGT0wjHp6zOpZHhJfX7Gu4Ynltvvr7/8AYx9PYOYW3Y+PmAY+tmc9A29b7e49ZT0rHv1J+5k9avp6Vft4GfqlHK5FmWVXO5C5YB+UDrzZKjz6MOsq6KuWT5ttF1kX80VyaT14/wA8GbOedQ847ZsDqzj+FR9p6XhiapPJ8Ye7zHE6JyTpeG8C07aWrU2tqrGvtvrFOhoSyxTTyZ5nZvMOpA5fOQCLjXZ00W6xEs5k0H6qT3g5LmXUd2BlRkBkaxVbfr0kgvcP4BpFKtqL0xdotPqKVut/UqrGdmW1Gt5XxyFTttzZ8oBppwumgM1lStptPq+H6pQ1y6uh9HqC9F+GUcrAOqnPKDtv0EECtxfub711YqZuE8S01unRUpqbukvau6moDGRyd04G+CmYBBxHj9FVTrp7kIbV031rpE1NFx5Xy9movu5mW0rlfAT8WTkbQCpxvtety1qKnvFeo77PEhRfgcjp3ICKMoefJJOcopwCMwDD4rxdr0rpFaVUUGwpXV3hAazl52ZnZmYnlHntiAZhkgieAendlNIKtJWMbsCx+bHP/PlPVYVahSkeI4nc7ciT9uht6Wk2OqAgFjgZz1xnG3meg95mtsVcHJ+DUopds1BeSz/005x3ikZYeHmZyVRXIC/xYYbZzsfSazzVrfKzdXDpc3WS0SNo6FADXAuGOeUjBx1XAyQAVYZx+NT0mNZN0m+WPQyvDx4RXPPqR2W0BXVASCoHMU8SkMCr8zNtnBGABs3nje0Y3ualJ/pspOWOq3GC39dFNUYqWCkqOrAHlHzM3eeO9b6nO9KeubXQ7Lsdri9RrJ3qIx/pPT7YI+089xSjks512f8AJ6vguT6lThLvH+DqazOUdssKYIHSQEhga0glEFhkFileYB51xag13Ov8xI9w24/57Ty2XX6dskezwrVZTFkCal1RkU4VyM4yCcAjG3l4jmY4XShFxXkzTohOSlJdhbtbYwwznG+3Qb5z0/1N9z6y0siyS02VhiUxe1ErlvPz/OYur7mwkkJzCNAg12sWpC7Hp09z5S9dbnLSMdtiri2zy3Xak23M58zPV49fJBI8Vl2+pa5DBM5rHVdnuNVJobdJbrNRpidVXcraZXdrVNZSys8rqF6Ick+fQ4kAdq+1q94gSp7tOmibSONY5Oo1NbWGzmd6z4CrY5cE4C++0kFJ+1WpJU6cJTXp6rKlSlO8RaXYOUu7zmFniHNlh1JMApcU1OrdhbqGszfSnKW8C2UgkIFVcL3YIOABjIgFns92cs1iXGp1VqO6CIwwdRZYLWWqs9AxFTYz1OB5wC52d7O06vSXu2o7nVU30ootwunIsBCraSM1kurLzHYHAI84BDxnhHc6Kl2qNeop1Wp0uoVgQ5c4uoJ8v3ZYAjYhQRnrAMAwBpkghtMLuQ+x6xwSwNp6yP4QPttPXUPdaPBZcdXST9zX0+mJUOrgPzPygZ5uatRZ8XRTjcfKY7siMZckl08/qZcfGlKKsjLr4+6LFnB+XmFlqgJgkAMVK5IZgTgEjDYHnsPOYPxqfyQ+hs/7e1vnml5/uyNRp02Yc25zyt3gCqFZQCqgeIhlOOgI95LeRPqun9CEsWvpJ7/qTW8QrQ8taKwRjytgKpOQc8u5xlKz18m6Z2pDEtn8U5aZeedVX8NcdorX8Qd9tgOUrvlmwwAbLNuc4X/sX0mxXhwh18mrbn2WLl7I1OxrEXsPI1H8mGJqcXS9JP6m7wFv1pL6HdVGedPWlpDAJBBAQBjSCUV7TILFHUGAcz2g0XeDmUftFBx/MP4f8TSzcX1o7XdHR4fm+hPUvlZyivk8ozzZxy4PNn0x6zz0oOHzdD1cbYOPMn0NnRdnnfe1uQH8IwX+vkJoWZsY9I9TQu4gl0gtmrVwDTjqhY+rM3/5NWWZa/OjSlmXPyFnAdMf/Lx/pLD+8hZlq8kLLtXk4ztp2D1FqF9JdzED91ZgE+vI+wz8/vO1w7i1UZKNy19TBlXW2x7nk1lD1Ma7FKuhIZWGGUjyInsYTjOKlF7TOK009McJYgWALzEbjqNxncZHTMA9V4nx79X1leos4kU0j1afUV6Gil2L1WVLmtsKKgC3OMljIIOat4bfxDh+lfS0M7abUa2hkrHN3aOy6ikEnACqGdcn2kgWm9eH6Hub6a7NU3Ee87s3n9gKaU7uxjp3yfE5wOYbg+YgEfEe0emvS+xqit/ENKa9RXUuKP1iuxLKNQhZtlPL4l33z1ycgZ1/ajUWaH9RuC2IHqZLHBN9Qr5sIG/EuGYDOcBiBt0Aw4A0wCC6SDt+w3FQU7pjuNh8/wDcT0HDsjceVnleL4vLPnR2aXOoKqzBXxzAEgNjPX7mdGVcJNNrqjjxunCLin0ZHyyySXYo5N9xZJUIAQDpux2nI57T0OFX6bt/b7GcHi9qbjWj0/AsdqMrX56I6+kzinoS3WYJJRBAsgEbQWRXtkElG+AZWrEiUlFbYS2QaXh1at3pQd6RjmwMgek8LxTiLybGofKv6nTqUoR5Wy7OSXCAEAIBw36Tuyq6mg6qpcamhSTgb3Vjqp9SOo+WPOd/gnEZU2Kmb+F/0Zr5FXNHa7njCtPbnOHiAOgFvXcQsuWpbMEaelaUwMHu1LFQx8yOY/SCCuLG5SnMeRuqgkI3zHQwSMAA6D7QQEAIAkAaTAIypbYAk+g3MhtLqyspJdWWtDptRS4sCYHmCcZH+ZFebGuW0zTyJ02x5WzvuD8dVwFsOCPM/wB56bEz4Wx7nlsnDcHuJuKwO4M6KNBpoWCAgEug0xufkXoD4m8lH+faamVlwoj9fY6GFgTyJ/8Ax8s7vQ1KihVGFUYAnlpzc5OUu7PaV1xriox7I1KZjMhbrgkmEECmQCNpBZFe2CSleIBnWLvOFx7JdVKri+sv4NjHjt7Ys8WbwQSITGiBd84xv9vT/I+821g3v/iV54+4oU+2+OuPMZH5f0mxXwq6ettLZV3RQ0jIIPuDOfJOuevKMnc+cO0ehGn1l9I+FLn5fZScqPoDj6T6Tg3erjwm/Y5VseWbRRBm0YxwgCwQEAIAQBIAhMAk0ela5+VenmfQTFbaq47ZhvuVUds6XS6NKhhR8z+I/Mzk2Wym9s41l0rHtkjpmVTKJlG3SEHKnBmxVfKD2noyJ77klHEb6uhP5j8p16eMTj3ME8auZqcP43bY4QkKT0LDYn02850K+OKT0Y48NhN62dTw3hps3tsYjPwr4AfmesW8TsfynQp4PVF7l1Ot4fQqKFVQFHkNhOdKcpPbezrwhGC1FaNjTiULl+mQC2kEkwggWARtKlkQWQSU7hAM6zr9J47/AFDJ+vGP0N7G+UB9M5XZjyjG+T1Ht95z8Gqqabnpvp0b108syzbXYTw+WTnOOucZcAkYx5Kcdd5vOvAq1J9e+v38mPdsugI2DkDpnboD4id/XbA+kxx4lVVL8uHTr/P9izqbXVjRn1+e2cnCjJznfwL9pgnxS59tEqmKF5fXf5/8+c05ZNsu8mZEkvAswd2SfPPb64NxK8jpzD+k+icJTjiQTOXkP8xmGtg9R950jASAwBcwBcwBMwAzAEzAGM0A6bgtHJUD5v4j9egnIyZ882cTKs55svzXNYMQBpEnZIndeLlwebOOXB5s+mOuZO32LdewWUFTyspVhjIYFWHmMg7jyk7aY20zvOymq72kZ+NDyt7+YP1H951KLfUj9js41vqQ+p1emWZjYNOgSCS9UIBaSQSSiSQLIAxpBKILIJKdwgkz7hv855X/AFFS9xtX2NzFl0aGTzBtBiNkhBAQAgFLi+sFNTMeuMD5zNRW5zSDfKtnD8J4Fp2dr3pVrHYks45j+fSdu3MtjFQjLSRx5y3Js6JeH0kYNNZHoUQj+k0fXsT2pMoZHFuw+hvBIq7pz+Onw/dfhP2m5j8Xyamtva+oPNO0vZq/Qt4/FUxwti/CfZh+Ez1GFxCvKXTpL2GzE5pvknQcF7K36gB2/Z1HoW+Nh7L/AJkpHLyuK1U/DHqzp9N2K0ijx87n1Ziv5LiW0cezjORJ/DpE1nZDREfuiPcPZn8zGjGuLZK8mJxTsFsTp7c/yW439gw/uJDj0N+nje+lq/VDAjJ4HUqwA2M4lkGn1HMp/FFnRcA7O/rVfeC7A5rUKhfEjKqlCd91YuoJHTIlq6Odb2Z6sfnW9k9XA6aQlupsJVhUTXjuzhmRXOcksFWxWGNzytkDlIllTGPWTLKiMOsmOqu4dQSVBtYORuHYtWwVGGG/Z55TZ7Z5cEg7SpVQ7Dmph26kQ7TcuO7r2By3Nyjnf9kS+BnBytnmdriM7Sv4heEQ8lLsjM4xrEut50TkUV1pgksx5Bygknz5Qo6n4ZhtmpS2jBbYpy2jV7D24vZPJ6yfqpGPyJmxhy+No2sCWptHo2mWdI6xpUiQSXKxALKCQSSCSQLIAxpBKIbBBJVtEAz9Qs1srGjkVOuXkvXPklsrq2fnPn+TjTx7HCaOnGSktodNckIAQCLUXrWpZjgCWjFyekScbxLWNq7MDatT951qq1TH6nPyLt/CjT0lPKMTDOWzTLiiYWQKTGgZ3Fqa7a2qsUMjjBBmzjzlXNSj3RB5/wBnuyIS57LsMlbkVA7hgOjN8umPae9xrPVrU/c4fFOIOP5Vb6+WdnNg84EAIAQCnxPh6Xrg7MPhbzB/xMdtSsWmZqb5VS2jlRbbUWq52XDeJVZlBOOpx12xOPNSg3E7kbNx3F9C7wLue/HfheRlsHNYMqjcjFGIyAfFjYnG8rW1z/EWqcef4jVr1/Dmyz6cqpFq8iKGflZgytzZADeJ/lyKM465eeryjL6lL6tGdxfiC3lStSpyFscoRRykKQnKoAwrCzHswHlMNs1LsjDbYp9kZ8wmE6HsNUW1RPktTk/UqB/z2m3hr49/Q3cBbs39D0zTrOmdg0KRBJbrEgFhRAHyQEAa0qSiJxBJWtEApXLAM/UJ5jYzUysOrJjyzX6mSuyUH0Kp1jL8S591/wAGeYyOAXRe63tG5HJg+/QibjdQ9ftND/a8nfymT1Ie5Q1vadVHgUk+82IcHua5prSRWWRBGRcbtQc2HA9JMVCv5TStyJT6GlotDjZRv/j+glUp2y1FbZrGpp9G7dABuBufViu3rgq2flMkcC6XgaFCKBkknlWtiBhfC+MYbffceXr6TL+AhB/G29a3+v1GiHUjlZh5KzAeewOP95p3wjG1xj2IZjcRt8h57Taw6fUsjH3NfIs9Otz9iJFwMek93GKilFHiZycpOTFklQgC1qWIVRkkgDHqTgD7wXhXKb1FFhdBYRnAG4BDHlK+F2JIIzgcj/VTGzbXD7foN1GlKKrFgecnHLkrgBWzn3DqfrBjvxXTFNs5ftTpfhtA/lb+xmjmV7XMbGBZ3gYyGcxm8yQSpUWVICCD0HsNww1VGxhhriCPUIPh++5+onUxa+WO35O1hVckNvuzsqFm0bpeqWQC0ggkmEEDpICGBDIBGwkFiCxYBVtWAUrq4Bn31QDD1+jxuBt/SUYMpNPmxQf4hNTOeseT+gZvJTieLc9mMnqyp5hnbIyCVxkEdR0+szY1kq5c6W0gWRqLc+AEENzjlG4IXlyM9fP5nM3fxGVY/gjryBncPgJzeAMFGSSuT0wPXBB+sPEvl8M5/CCOzTqMhnwQG80AyNwTufJl2HvMn4KpdJy6r+SGc3q2y6/P+0z8Hj+ev1OXxV6x2WNLWHsRGPKruqk7bAnGd5608xRBWWKL7MsV6RSf2itTkJ4XsrDqCWD2HmUEhcDw4ycnBg6EcSpv4tx+m1+4qXacY/Zg4KHo7EgCp9+Y4696h26Y+cF1PEg0kh2o4jgNXWPC2QLMKpswSvNgDB25cYwfCPUiRomzN5elce/n3GLdqHPhHKWIYBVKA81nxKzZwOazrkfHjocSSink2dlor6qt1cizPP1PNnJyBvv7AfaDQyFZGbVj6mR2iH/8znHwgHbrsQZivjuDRbD/APOS9zktPaGGxnFlHR2ZxaLAmMxjh6eZ6Abk/IechJt9Aot9jquznZlmIt1Awo3FZ6t6F/Qe33m9RjP5pnRxsN75pnf6eubx1DRpWAXK1gFhBBJIIIFlkAgBKsDGEglETiCSvYsAq2pAKd1cAoX0yAZd+lAIYDcHMwZNXqVSj7pkFxRPAyTT0Yyau3ClOXIc75JAxjAxjzByd/ab2NmRpqcHHe31JFOpfOQQDknOMkE8pOCfdenuZeXFLN/ChshJOOXO2VPuSq8q/YTXlmWSi4t+dkbK1qzEpNvbIZhcR2YN6MPz2nZ4XZy3RNDiFfPRJIeZ7I8eWeH1o1n7TdFSxmyWXOF8O67/ABFYN3DjG2z83tolNenTYsH8Weccxyoatl8AwN0ZwQfxL9xs+ni193v6/r7fYmr4hUrrhT3atkggAE8qfAF6HnrVgcD4mGADBl/G0KWorp9v88lP9dsKKhx4U5S2CzMMAYJbO3hGw9B6Ro05cQsa0tEVtrMcscnGOgAA9ABsBBqW2yslzSfUqcQ3Qj1xKy7G7wuHNkx+nUyP+kVvuyDPqMqfuJryri+6PWSqhLuixR2eqPkx9ud/8zH+Hr9jF+Fq9jpuD8Erp8SoA3r1YfU7zJGEY9kZoVRj2R0OnpljKaFNcAu1JALKCATKIA+SAkgIASAIRIBGwkFiJ1gFexIBWtrgFO6qQCjfTBBWTbY/T/E8nxjBdc/Vh2f9GVaJJxCoQBpgEVgl0yDnu0LhUI/E3SdTArlOxcpVx5uhDw/Uc6DPxAYP+Z7iD2jxubjOi1x8eCyRLGoLACAEAIBJTpefc9PL/MxzZ6fg+K4Qdku7/gt08NX0ModrRo6fSAdBBOjQppkEl2qqAXK0gFmtYBOiwSSCCBZZAJICCAkEhKgaRIJGMIJIXWAQOkArWVyCCpbVAKN9EicVOLjLsCqxZeoyPb4v955vM4I9uVP7FdDBq6/4gPnsfznEni3QepRZAj6yofjH0OZWNFkuyZBn6vio6Vrk+p2E6eLwi6zrLoidGHZS1jZbdjPT42NCiOok60ObSNWQy+n0+U24vRp5mJHIjp9/DLNV4Ox2b0P9vWZk9nkcjFsolqaJZJrhBAhOIJW32J9JpjZv+D82+Xt7yspex2uH8LlN89i6e3ubNWn9piPTpJLRbqogkt1UyCS1XVALVdcAsIkAmRYJJQIIHSQEkAJJAskCSCQlQBkAaRIJGMsEkTrAIHSCCvZXAKtlMAqWUQCjqNAG8sGVcUwUX4WfaRykDBwv1ltAlTRBegkoA+kBGCJJGihfw31GR/z7SUzHOuM1qS2QfqRHRmHzww/PeW52cyzhNEuq6Dl0bn8f2UZk85iXBal/yZc0nCcnLZPu39h0kOTZu0cPoq6pdfqbVWnx5SpvlmumQC1XVBJYSuAWESATIkAmVYJJQIIHQAlkAkgWSQEASQAkEhIAhkAaZBI1hBJEywQQusAgdIBA6CAQPWIBE1YgEZrEEDTUJIG90IAndiANOmU+QgjQ5NOo8hJGidaxAJkrEgE6IIJJ0WATosAlVYBKogkkAgDhBAskBLAWCAk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6" descr="data:image/jpeg;base64,/9j/4AAQSkZJRgABAQAAAQABAAD/2wCEAAkGBxAQEBUQEBAVFRAQEBAVFxUQFRAQDxAVFRUWFhUVFRcYHSggGBolGxcVITEhJSkrLi4vFyAzODMtNyguLisBCgoKDg0OGxAQGy0lHyUtLS0tKy0tLS0tLS0tLS0tLS0tLS0tLS0tLS0tLS0tLS0tLS0tLS0tLS0tLS0tLS0tLf/AABEIAMUBAAMBEQACEQEDEQH/xAAcAAABBQEBAQAAAAAAAAAAAAAAAQIDBAUGBwj/xAA/EAACAgECAwYEAgkDAgcBAAABAgADEQQhBRIxBhMiQVFhMnGBkUKhBxQjM1JiscHRcuHwFZIWQ3OCorLxJP/EABsBAQACAwEBAAAAAAAAAAAAAAABAgMEBQYH/8QANxEAAgICAAUCBAUDBAAHAAAAAAECAwQRBRIhMUETUSIyYXEUI4GRsaHR8AYVQvEkM0NSYsHh/9oADAMBAAIRAxEAPwD3GAEAIAQAgBACQAgBAEkAJGyQjYEzI2A5o2NCc0E6DmgaDmgaDmgaDmgaF5oI0GY2BZOwEkCySAgBJAQAgBACAEAIAQAgBACAEAJACAJIJCRsCZkAQtIJ0MLwTopcU4tTpkNl9gRB5nqT6KBux9hMtVM7ZcsFsyV1Sseoo4jiP6UUBxp9Ozj+K1u7B+SjJ++J1quDSfzy0dKvhcn870Zi/pQ1Wd9PVj0BsB++f7TP/s9fiTM3+1Q/9zNnhf6TNO5C6itqSfxD9pUPngcw+01LuE2R6wezXt4ZZHrB7Oyo1iuodGDIwyGUgqR6gicuUXF6ZzZRcXpmJx7tbVpiUQd5cOoBwqf6j/YTcxsGVvxPojqYXCrMj4n0j/nY4/WdrtbYf3vIPSsBR9zk/nOpDBpj439z0FXB8WC6rf3Kq9odYNxqbPq2f6zJ+Fpf/FGd8NxX/wCmjY4b261NZAuC2r5nASz7jY/aa1vDq5fL0OfkcBpmt1vT/dHd8H4zTqk56m6dVOzofcf36TkXUTqepHmsrEsx5cti/szRDTCauh0nYCSQLJAQAkgIAQAgBACAEAIASAEASQAkEiEyANLSCdENmoUdWA+ZEbLqEn2Qw2jyMBpruZ3GuMJpaXvs+FB0GMsTsqj3Jmail2zUEZKanZNRR4lxni92rtNtzZO/KPw1r/Co9P6z1lFMKY8sT0tNMao8sSlM5mHVoWOFBJ9Bv5gb+nUfeRKaittlZSUVtkq6C5lLCp+VQSTykYAGT19t/lMbvgumzG7oLps0uy/HdRpy9dT/ALN0OQdwjHo6ejf1mpk49dsk2uxMcOGRYnJdv6kxOdz1PmdyZl1o7qSS0gkkiohPQE4x036nA/MiVcku5WU4x7slfS2KvMyMFBx4hjB+R3kKyLekzHHIqlLkUk2S8L4jZprVtrO69R5Ovmplbqo2wcZFcrGhkVuEv+meu6DWrdWtifC6gj138jPM2QcJOLPBXVOqbhLui4rShiHgwV0LJASSBZICSAgBACAEAIASAEASQSEjYGkypJzXaztfToRy/vLyMitTjA8i5/CPzMw23Rr+51eG8JtzHtdI+X/b3PLuL9rtbqSee4ohPwUk1qPmRufqZoTvnLye0xeDYuOukdv3fX/8MJxzHLbk+Z3J+pmLZ01CKWkkWNHrbaTmm10I/gZlH26GTGco9mYrcWm1anFP9C7xztFqdXSlVpB7ty3MBys+2BkdNsn7ztcL4jGqz8zz5OJZwSumTso/b+xV4GaG7xbELWMq91yixiD4ubCqDk4wdx+HqJ6q2yb5XB9DlXua1yvXuaFFlGeWnQWWODX+8DHDK3jUjc4PTHvg56ykvV7zsSX0MUvV7yml9i1WNbykV0V1DDdSosZSrHGFIB/feSjdk9BMUvR38UmzFL0d/FJsbqNFqC4ru1wU2c68tfMVCHLvzfCQvxgZGPDjIBEc9aW4Q7BSr7xh2MLgDZ5z5+D+hm1vbO7w/qpGzUpJAVeY52ABOfPGBEuxv2NKL29fU3rtUCQKtEQAScMoVcmzJzsRgcuN+mWmhyPvKZw1RJblZcv0e/H+fcUHVkhUrrq8TYO2RmwDGcnbnK+XkPISv5S7tsj/AMIuspuT8/t/Yq3aY8gNuoUJjZawMcoQMqquV6hEwCB+H3l4zin8EDJVfCL1TU9+7/xlDXV1q2Km5l5Rk/zDY+XQ4yPYzbqc2viR08adso7tWmd12GvP6qAfw2WAfInP9SZxOIL848pxuKWU2vKR1Fds0TkE6PAJA0EaHySAkkCyQEAJICAEAIASAJIJCVbA1jIJSMbtPxkaPTPecFlGEU/idtlH9/kDKWT5Itm9gYjyr41Lz3fsvJ4VqdQ9rtZYxZ3YszHqSf7e05MpOT2z6XVVCqChBaSIpUyiwQ3oUIxPKFJbOOUAls9cY65k6ZX1Ia3ta+4hGNjsR5HYgjyMgsmmtoZp9W2ntFiYzhhg83KQQQQeUg+frPU8Ju9el1T8HmuL4sef6SL9vH9Q4I5lQEk/s1C9S5xvnYF3x57+wndhi1931ObHFr89SnbqHf4nY/MnHl5fRfsPSbMaoR7IzxrhHsisyj0kyRLQvDNUK7sN8LgD6iak3yyMuHaoWafk6jTXmtg69RnrnBBBBBwQcYJk2QU48rOnfTG6twl2ZbfjFxzgquQw8KrsG6gZzsd/+4zCsStGpDhlC1vb+5Vu1Vj/ABux69Scb9dpmjVCPZG1DHqh8sUQ4lzMBIG56COwb0tsp6b9Jb6ZO5o06Nys/jsdsMSx3CqBtjA6+U0Z4Kvm5SZ894nl+rkykvt+xZ0v6X9Wp/aaahh/Ibaz+ZaS+EVvtJnO9ZnY9n/0q6HUEJfzaZz52kGkn/1BsP8A3ATSu4XbDrHqjJG1M9BqtBAIOQRkEbgj1E5rWuhl2Tq0ggfBASyIFkgIASQEAJAEkAJVkjWMglELtBY86/S1ee7oTyNrt9VXA/8AsZp5b6JHqf8AS8F6tkn7f/Z5vNA9kzWZ9FjPdn9zWwVWtObe7s50Zidhz930xtmbH5Rx9cQ3pPy1vS7bWn+2yZOK6WvenS+IOrKzsc4V8gZJJXKAA46kt5Yk+rXH5YlHg5tvS63pp7S+v20uhH/4ivGOQKoUYxjmzsASQdskc2+Pxn2kPIl4Lx4LTrU22ZV1rOzOxyzszE+pJyT95gbbezrV1xrgoR7IzOK6gIUz5kzr8Hny3M43GpqMY79yalwRkHae0rkmtnJg00TTMZCG+9UGWOP6yk5xiupjnOMVtnNcT4iWcFNuU7f7zh5eVt9Di5OY+Zcvg6PgXaMMoV/L/uX/ACJlx8va0zvYPFI2R1I6OnVI/wALA/1m/GyL7HYjZGXZkuZbaL7Ib9XWnxMP6mVc0jHO2EV1Zy3H+0HODVVtnr6/X/EptzZ5vivF1yuuswkXE2YR0eQbHiZkVDMkHd/o37dWaGxdPqHLaN2A8RJOmJ6Mv8mcZHl1Hvzc/BVsXOPzfyZYWa6M98qszPMvobJYUwB8lEBJIFkgJICQBJACQSITKhETtILFW14JOJ/STpDbpRYOtD8x/wBJHK32yD9Jr5MOaG/Y73+nslVZPK+0lo8xnNPfBACAEAQmCG9dTk+P6vvHAHQTq4cHBbPC8fzPUsUI+CpTqbE6E/QkTrV5UonFry5RJ/8AqVh82+8zfj5GZ58iF3dpr2ZMpGvPJlIZ3U1tmuRFSDkbEeY2MlPXUJtPaLVXErV8wfn1+4maN8kbtfELofUlPHLcdP8A5GX/ABcjO+K2exCNbbbkZwPbb850MPdqcpGjkZ9s+m9Gp2f4QL3ZSXylZflpQW32+JVK1oWUEgMWO/RTN2yXpJNI0PmfU2auzulrAbVa0JuVZE7o2qwflZdmbdQGzt15QpOeaU/E2PpCA5V5ZIrcHpRXPeW2B8FM82/KpOQeQNWCzgHAJNY9SJG8qT12Q+Et6Diqm4LpuFeAZCju174t8KBnI681mm8RJI36izErKppfHZ1JTXsYd3ZnUVaZr7eVRX3fhyrs6MUXvAyEry5sq89+8B+e1HKhKajHqV5XrZ7X+izizajhtRc5ekvSSepCHCZ9+Tl+089xGpQvevPU2K3uJ21bzRLk6mAOkkCySAkgIAkqSBkAjYyCyK9jSCSlfZAMHinEaFBWx1OQQV+IkHYggTDPIqj0k0blOLfJ80Iv7nkfEu7qtZFYtVnwsQykA9FbPmPXznOlyye4Poe8wcyUoJXLUhisD0Mro6akmLIBHdqEX4iP7yyi32MVl8ILbZhcV4vkcq9PTzPz9BNunH31Z5zifGFGPLExFyTk9TOklpaR4uc5Tk5S7lgLBUcFgC4gBiAMZJII2rgDDXAHaQ4Yj1na4XNacTBajrOC6Hh9mksbU28moV3CguoyoRWQhOrZIdNg25XpNy6d0bNQW19iqS0XF1HCNNZmpXvXcMrpZ40ZAjIrFkC48bZKE+JQCMGU5cma0+g+FCN2ooTTMmn03dXPzLstXKiHnJIdQGZssnUY/ZjYZIJYtjnuctoc610KOq7Ya6wlu9CkjHgUbZLMSpbJUksdwR0A2wJljh0rwRzsyLtZa4w9rsNtmZiu3TbOPMzYjCEeqRVtns/6HqinD+Y5/a32sM+gITb/ALDPPcUlu/7I2KlqJ6JS85hlLdbQCUGCBZIFliBJACVZI1jIJRDY0gsUdZqFRS7HCqMknylZzjCPNLsXrhKyXLHucLxfjtlxKoSlftszfM/2nn8niE7HqPRHqMPhldS3PrIxWWaOzqooa3QK43EzQtcexSUNmFfwRgfCSPzE3I5PugpWR7MzOJ6TUV1l18QXqMkHHr7zZotrnLlfQ1svKyK4OUVs5h9Y7e3y6zqxpijzN3E77PoMVJlOe229ssVpBBKBAFgCwAgCQBMQBCJIK1ykHI8pnx7nXPZSS2izTcGHvPS1XxsRruOiSZWyDQ4Xwa/Ub1rhP422T6ev0lVtmrkZlVHzPr7HQUdihj9pec/yKAPzzL8pyp8ae/hj+46zsUmPDe4P8yqf6YhxKx41LzFHpnZ7XUVV10L4FrRUUN0IAx1nncrAuUnPvv2OxjcXx7fhfR/U6zTvOYdVMu1NIJLKmQB8siAkkBIJAyARsZUsiva0EnDdruIF7O5U+FMFvdjv+Qx95wuJ5DlP012Xc9JwjGUYeq+77HPBSegz8t5y1FvsjsuSXdipWzdATgZOATgevylowlLsiJWRj3eiY6CwfEvKNviIH8WwGdz4X2/lMzxxrPK0YJZtS7PbH6jhRRCzsM74XODkOqnOfYt0/hMyzxXCDk2Ya89W2KMV08szmpBGCNjNNSaOg0n0Z5Vxvh/camysfCGyv+ltx/XH0nrMW31alI8RnU+jfKPgrok2DUJAIAsAWAPNTBQ5VgjEgMQQjEYyAehIyMj3EAYpycDc9MDc59IBqf8Ah3W95VU2msR9QcVi1TUGOMndsAYAJOegEAt8P7LtdelK6mhxZXdYG0zjUMe6+KtU8JNhzsDgHc52gFXtJwRtHYqlbgtiBl/WKjQ+ejLjJViNt1JHiEAxnWSQVLayNxM9V8oEOOzoexvCW1Vhaz9zURn1dvJfl5mdrDsld18I5HE8tY8NR+ZnpVaBQFUAADAA2AE6Z5GUnJ7Y6CAgCQDa4FxpqSEsJNR9dzX7j29pzM3AjauaHSX8nZ4bxSVL9Ox7j/B3dD53B2M82009M9entbRcQyCSUQQLJAQwIZUETmQXKdzQDzHWOWsdj1LufzM8jdJysk37s9xRFRril7It6K6zuwqJzBLCxyQA2wIXc7nwsfMzbx52cnLCO9M08mFSscpy1taX9yUvqt9lCrzIWPKQuF8QGT0wjHp6zOpZHhJfX7Gu4Ynltvvr7/8AYx9PYOYW3Y+PmAY+tmc9A29b7e49ZT0rHv1J+5k9avp6Vft4GfqlHK5FmWVXO5C5YB+UDrzZKjz6MOsq6KuWT5ttF1kX80VyaT14/wA8GbOedQ847ZsDqzj+FR9p6XhiapPJ8Ye7zHE6JyTpeG8C07aWrU2tqrGvtvrFOhoSyxTTyZ5nZvMOpA5fOQCLjXZ00W6xEs5k0H6qT3g5LmXUd2BlRkBkaxVbfr0kgvcP4BpFKtqL0xdotPqKVut/UqrGdmW1Gt5XxyFTttzZ8oBppwumgM1lStptPq+H6pQ1y6uh9HqC9F+GUcrAOqnPKDtv0EECtxfub711YqZuE8S01unRUpqbukvau6moDGRyd04G+CmYBBxHj9FVTrp7kIbV031rpE1NFx5Xy9movu5mW0rlfAT8WTkbQCpxvtety1qKnvFeo77PEhRfgcjp3ICKMoefJJOcopwCMwDD4rxdr0rpFaVUUGwpXV3hAazl52ZnZmYnlHntiAZhkgieAendlNIKtJWMbsCx+bHP/PlPVYVahSkeI4nc7ciT9uht6Wk2OqAgFjgZz1xnG3meg95mtsVcHJ+DUopds1BeSz/005x3ikZYeHmZyVRXIC/xYYbZzsfSazzVrfKzdXDpc3WS0SNo6FADXAuGOeUjBx1XAyQAVYZx+NT0mNZN0m+WPQyvDx4RXPPqR2W0BXVASCoHMU8SkMCr8zNtnBGABs3nje0Y3ualJ/pspOWOq3GC39dFNUYqWCkqOrAHlHzM3eeO9b6nO9KeubXQ7Lsdri9RrJ3qIx/pPT7YI+089xSjks512f8AJ6vguT6lThLvH+DqazOUdssKYIHSQEhga0glEFhkFileYB51xag13Ov8xI9w24/57Ty2XX6dskezwrVZTFkCal1RkU4VyM4yCcAjG3l4jmY4XShFxXkzTohOSlJdhbtbYwwznG+3Qb5z0/1N9z6y0siyS02VhiUxe1ErlvPz/OYur7mwkkJzCNAg12sWpC7Hp09z5S9dbnLSMdtiri2zy3Xak23M58zPV49fJBI8Vl2+pa5DBM5rHVdnuNVJobdJbrNRpidVXcraZXdrVNZSys8rqF6Ick+fQ4kAdq+1q94gSp7tOmibSONY5Oo1NbWGzmd6z4CrY5cE4C++0kFJ+1WpJU6cJTXp6rKlSlO8RaXYOUu7zmFniHNlh1JMApcU1OrdhbqGszfSnKW8C2UgkIFVcL3YIOABjIgFns92cs1iXGp1VqO6CIwwdRZYLWWqs9AxFTYz1OB5wC52d7O06vSXu2o7nVU30ootwunIsBCraSM1kurLzHYHAI84BDxnhHc6Kl2qNeop1Wp0uoVgQ5c4uoJ8v3ZYAjYhQRnrAMAwBpkghtMLuQ+x6xwSwNp6yP4QPttPXUPdaPBZcdXST9zX0+mJUOrgPzPygZ5uatRZ8XRTjcfKY7siMZckl08/qZcfGlKKsjLr4+6LFnB+XmFlqgJgkAMVK5IZgTgEjDYHnsPOYPxqfyQ+hs/7e1vnml5/uyNRp02Yc25zyt3gCqFZQCqgeIhlOOgI95LeRPqun9CEsWvpJ7/qTW8QrQ8taKwRjytgKpOQc8u5xlKz18m6Z2pDEtn8U5aZeedVX8NcdorX8Qd9tgOUrvlmwwAbLNuc4X/sX0mxXhwh18mrbn2WLl7I1OxrEXsPI1H8mGJqcXS9JP6m7wFv1pL6HdVGedPWlpDAJBBAQBjSCUV7TILFHUGAcz2g0XeDmUftFBx/MP4f8TSzcX1o7XdHR4fm+hPUvlZyivk8ozzZxy4PNn0x6zz0oOHzdD1cbYOPMn0NnRdnnfe1uQH8IwX+vkJoWZsY9I9TQu4gl0gtmrVwDTjqhY+rM3/5NWWZa/OjSlmXPyFnAdMf/Lx/pLD+8hZlq8kLLtXk4ztp2D1FqF9JdzED91ZgE+vI+wz8/vO1w7i1UZKNy19TBlXW2x7nk1lD1Ma7FKuhIZWGGUjyInsYTjOKlF7TOK009McJYgWALzEbjqNxncZHTMA9V4nx79X1leos4kU0j1afUV6Gil2L1WVLmtsKKgC3OMljIIOat4bfxDh+lfS0M7abUa2hkrHN3aOy6ikEnACqGdcn2kgWm9eH6Hub6a7NU3Ee87s3n9gKaU7uxjp3yfE5wOYbg+YgEfEe0emvS+xqit/ENKa9RXUuKP1iuxLKNQhZtlPL4l33z1ycgZ1/ajUWaH9RuC2IHqZLHBN9Qr5sIG/EuGYDOcBiBt0Aw4A0wCC6SDt+w3FQU7pjuNh8/wDcT0HDsjceVnleL4vLPnR2aXOoKqzBXxzAEgNjPX7mdGVcJNNrqjjxunCLin0ZHyyySXYo5N9xZJUIAQDpux2nI57T0OFX6bt/b7GcHi9qbjWj0/AsdqMrX56I6+kzinoS3WYJJRBAsgEbQWRXtkElG+AZWrEiUlFbYS2QaXh1at3pQd6RjmwMgek8LxTiLybGofKv6nTqUoR5Wy7OSXCAEAIBw36Tuyq6mg6qpcamhSTgb3Vjqp9SOo+WPOd/gnEZU2Kmb+F/0Zr5FXNHa7njCtPbnOHiAOgFvXcQsuWpbMEaelaUwMHu1LFQx8yOY/SCCuLG5SnMeRuqgkI3zHQwSMAA6D7QQEAIAkAaTAIypbYAk+g3MhtLqyspJdWWtDptRS4sCYHmCcZH+ZFebGuW0zTyJ02x5WzvuD8dVwFsOCPM/wB56bEz4Wx7nlsnDcHuJuKwO4M6KNBpoWCAgEug0xufkXoD4m8lH+faamVlwoj9fY6GFgTyJ/8Ax8s7vQ1KihVGFUYAnlpzc5OUu7PaV1xriox7I1KZjMhbrgkmEECmQCNpBZFe2CSleIBnWLvOFx7JdVKri+sv4NjHjt7Ys8WbwQSITGiBd84xv9vT/I+821g3v/iV54+4oU+2+OuPMZH5f0mxXwq6ettLZV3RQ0jIIPuDOfJOuevKMnc+cO0ehGn1l9I+FLn5fZScqPoDj6T6Tg3erjwm/Y5VseWbRRBm0YxwgCwQEAIAQBIAhMAk0ela5+VenmfQTFbaq47ZhvuVUds6XS6NKhhR8z+I/Mzk2Wym9s41l0rHtkjpmVTKJlG3SEHKnBmxVfKD2noyJ77klHEb6uhP5j8p16eMTj3ME8auZqcP43bY4QkKT0LDYn02850K+OKT0Y48NhN62dTw3hps3tsYjPwr4AfmesW8TsfynQp4PVF7l1Ot4fQqKFVQFHkNhOdKcpPbezrwhGC1FaNjTiULl+mQC2kEkwggWARtKlkQWQSU7hAM6zr9J47/AFDJ+vGP0N7G+UB9M5XZjyjG+T1Ht95z8Gqqabnpvp0b108syzbXYTw+WTnOOucZcAkYx5Kcdd5vOvAq1J9e+v38mPdsugI2DkDpnboD4id/XbA+kxx4lVVL8uHTr/P9izqbXVjRn1+e2cnCjJznfwL9pgnxS59tEqmKF5fXf5/8+c05ZNsu8mZEkvAswd2SfPPb64NxK8jpzD+k+icJTjiQTOXkP8xmGtg9R950jASAwBcwBcwBMwAzAEzAGM0A6bgtHJUD5v4j9egnIyZ882cTKs55svzXNYMQBpEnZIndeLlwebOOXB5s+mOuZO32LdewWUFTyspVhjIYFWHmMg7jyk7aY20zvOymq72kZ+NDyt7+YP1H951KLfUj9js41vqQ+p1emWZjYNOgSCS9UIBaSQSSiSQLIAxpBKILIJKdwgkz7hv855X/AFFS9xtX2NzFl0aGTzBtBiNkhBAQAgFLi+sFNTMeuMD5zNRW5zSDfKtnD8J4Fp2dr3pVrHYks45j+fSdu3MtjFQjLSRx5y3Js6JeH0kYNNZHoUQj+k0fXsT2pMoZHFuw+hvBIq7pz+Onw/dfhP2m5j8Xyamtva+oPNO0vZq/Qt4/FUxwti/CfZh+Ez1GFxCvKXTpL2GzE5pvknQcF7K36gB2/Z1HoW+Nh7L/AJkpHLyuK1U/DHqzp9N2K0ijx87n1Ziv5LiW0cezjORJ/DpE1nZDREfuiPcPZn8zGjGuLZK8mJxTsFsTp7c/yW439gw/uJDj0N+nje+lq/VDAjJ4HUqwA2M4lkGn1HMp/FFnRcA7O/rVfeC7A5rUKhfEjKqlCd91YuoJHTIlq6Odb2Z6sfnW9k9XA6aQlupsJVhUTXjuzhmRXOcksFWxWGNzytkDlIllTGPWTLKiMOsmOqu4dQSVBtYORuHYtWwVGGG/Z55TZ7Z5cEg7SpVQ7Dmph26kQ7TcuO7r2By3Nyjnf9kS+BnBytnmdriM7Sv4heEQ8lLsjM4xrEut50TkUV1pgksx5Bygknz5Qo6n4ZhtmpS2jBbYpy2jV7D24vZPJ6yfqpGPyJmxhy+No2sCWptHo2mWdI6xpUiQSXKxALKCQSSCSQLIAxpBKIbBBJVtEAz9Qs1srGjkVOuXkvXPklsrq2fnPn+TjTx7HCaOnGSktodNckIAQCLUXrWpZjgCWjFyekScbxLWNq7MDatT951qq1TH6nPyLt/CjT0lPKMTDOWzTLiiYWQKTGgZ3Fqa7a2qsUMjjBBmzjzlXNSj3RB5/wBnuyIS57LsMlbkVA7hgOjN8umPae9xrPVrU/c4fFOIOP5Vb6+WdnNg84EAIAQCnxPh6Xrg7MPhbzB/xMdtSsWmZqb5VS2jlRbbUWq52XDeJVZlBOOpx12xOPNSg3E7kbNx3F9C7wLue/HfheRlsHNYMqjcjFGIyAfFjYnG8rW1z/EWqcef4jVr1/Dmyz6cqpFq8iKGflZgytzZADeJ/lyKM465eeryjL6lL6tGdxfiC3lStSpyFscoRRykKQnKoAwrCzHswHlMNs1LsjDbYp9kZ8wmE6HsNUW1RPktTk/UqB/z2m3hr49/Q3cBbs39D0zTrOmdg0KRBJbrEgFhRAHyQEAa0qSiJxBJWtEApXLAM/UJ5jYzUysOrJjyzX6mSuyUH0Kp1jL8S591/wAGeYyOAXRe63tG5HJg+/QibjdQ9ftND/a8nfymT1Ie5Q1vadVHgUk+82IcHua5prSRWWRBGRcbtQc2HA9JMVCv5TStyJT6GlotDjZRv/j+glUp2y1FbZrGpp9G7dABuBufViu3rgq2flMkcC6XgaFCKBkknlWtiBhfC+MYbffceXr6TL+AhB/G29a3+v1GiHUjlZh5KzAeewOP95p3wjG1xj2IZjcRt8h57Taw6fUsjH3NfIs9Otz9iJFwMek93GKilFHiZycpOTFklQgC1qWIVRkkgDHqTgD7wXhXKb1FFhdBYRnAG4BDHlK+F2JIIzgcj/VTGzbXD7foN1GlKKrFgecnHLkrgBWzn3DqfrBjvxXTFNs5ftTpfhtA/lb+xmjmV7XMbGBZ3gYyGcxm8yQSpUWVICCD0HsNww1VGxhhriCPUIPh++5+onUxa+WO35O1hVckNvuzsqFm0bpeqWQC0ggkmEEDpICGBDIBGwkFiCxYBVtWAUrq4Bn31QDD1+jxuBt/SUYMpNPmxQf4hNTOeseT+gZvJTieLc9mMnqyp5hnbIyCVxkEdR0+szY1kq5c6W0gWRqLc+AEENzjlG4IXlyM9fP5nM3fxGVY/gjryBncPgJzeAMFGSSuT0wPXBB+sPEvl8M5/CCOzTqMhnwQG80AyNwTufJl2HvMn4KpdJy6r+SGc3q2y6/P+0z8Hj+ev1OXxV6x2WNLWHsRGPKruqk7bAnGd5608xRBWWKL7MsV6RSf2itTkJ4XsrDqCWD2HmUEhcDw4ycnBg6EcSpv4tx+m1+4qXacY/Zg4KHo7EgCp9+Y4696h26Y+cF1PEg0kh2o4jgNXWPC2QLMKpswSvNgDB25cYwfCPUiRomzN5elce/n3GLdqHPhHKWIYBVKA81nxKzZwOazrkfHjocSSink2dlor6qt1cizPP1PNnJyBvv7AfaDQyFZGbVj6mR2iH/8znHwgHbrsQZivjuDRbD/APOS9zktPaGGxnFlHR2ZxaLAmMxjh6eZ6Abk/IechJt9Aot9jquznZlmIt1Awo3FZ6t6F/Qe33m9RjP5pnRxsN75pnf6eubx1DRpWAXK1gFhBBJIIIFlkAgBKsDGEglETiCSvYsAq2pAKd1cAoX0yAZd+lAIYDcHMwZNXqVSj7pkFxRPAyTT0Yyau3ClOXIc75JAxjAxjzByd/ab2NmRpqcHHe31JFOpfOQQDknOMkE8pOCfdenuZeXFLN/ChshJOOXO2VPuSq8q/YTXlmWSi4t+dkbK1qzEpNvbIZhcR2YN6MPz2nZ4XZy3RNDiFfPRJIeZ7I8eWeH1o1n7TdFSxmyWXOF8O67/ABFYN3DjG2z83tolNenTYsH8Weccxyoatl8AwN0ZwQfxL9xs+ni193v6/r7fYmr4hUrrhT3atkggAE8qfAF6HnrVgcD4mGADBl/G0KWorp9v88lP9dsKKhx4U5S2CzMMAYJbO3hGw9B6Ro05cQsa0tEVtrMcscnGOgAA9ABsBBqW2yslzSfUqcQ3Qj1xKy7G7wuHNkx+nUyP+kVvuyDPqMqfuJryri+6PWSqhLuixR2eqPkx9ud/8zH+Hr9jF+Fq9jpuD8Erp8SoA3r1YfU7zJGEY9kZoVRj2R0OnpljKaFNcAu1JALKCATKIA+SAkgIASAIRIBGwkFiJ1gFexIBWtrgFO6qQCjfTBBWTbY/T/E8nxjBdc/Vh2f9GVaJJxCoQBpgEVgl0yDnu0LhUI/E3SdTArlOxcpVx5uhDw/Uc6DPxAYP+Z7iD2jxubjOi1x8eCyRLGoLACAEAIBJTpefc9PL/MxzZ6fg+K4Qdku7/gt08NX0ModrRo6fSAdBBOjQppkEl2qqAXK0gFmtYBOiwSSCCBZZAJICCAkEhKgaRIJGMIJIXWAQOkArWVyCCpbVAKN9EicVOLjLsCqxZeoyPb4v955vM4I9uVP7FdDBq6/4gPnsfznEni3QepRZAj6yofjH0OZWNFkuyZBn6vio6Vrk+p2E6eLwi6zrLoidGHZS1jZbdjPT42NCiOok60ObSNWQy+n0+U24vRp5mJHIjp9/DLNV4Ox2b0P9vWZk9nkcjFsolqaJZJrhBAhOIJW32J9JpjZv+D82+Xt7yspex2uH8LlN89i6e3ubNWn9piPTpJLRbqogkt1UyCS1XVALVdcAsIkAmRYJJQIIHSQEkAJJAskCSCQlQBkAaRIJGMsEkTrAIHSCCvZXAKtlMAqWUQCjqNAG8sGVcUwUX4WfaRykDBwv1ltAlTRBegkoA+kBGCJJGihfw31GR/z7SUzHOuM1qS2QfqRHRmHzww/PeW52cyzhNEuq6Dl0bn8f2UZk85iXBal/yZc0nCcnLZPu39h0kOTZu0cPoq6pdfqbVWnx5SpvlmumQC1XVBJYSuAWESATIkAmVYJJQIIHQAlkAkgWSQEASQAkEhIAhkAaZBI1hBJEywQQusAgdIBA6CAQPWIBE1YgEZrEEDTUJIG90IAndiANOmU+QgjQ5NOo8hJGidaxAJkrEgE6IIJJ0WATosAlVYBKogkkAgDhBAskBLAWCAkg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52" name="Picture 8" descr="https://encrypted-tbn3.gstatic.com/images?q=tbn:ANd9GcQ43uO_SzqLxJfTf2Slo1O_EfaN7a6UdoI94HXgWzD5SL4lKfjP7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1" y="1219200"/>
            <a:ext cx="417014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36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Entrepreneurs Dilemma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46482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Cash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Flow 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or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Profitability</a:t>
            </a: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Growth 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or Stability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Buy 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or Rent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Invest </a:t>
            </a:r>
            <a:r>
              <a:rPr lang="en-IN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vs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Expense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Asset </a:t>
            </a:r>
            <a:r>
              <a:rPr lang="en-IN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vs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Liability</a:t>
            </a: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Principal </a:t>
            </a:r>
            <a:r>
              <a:rPr lang="en-IN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vs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Practicality</a:t>
            </a: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Incur 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Loss or Scale </a:t>
            </a: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Down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Commitment of Convenience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://www.stafco.com/images/career-dilem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93823"/>
            <a:ext cx="3710066" cy="24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24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629400" cy="96414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Questions to Manage Cost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AutoShape 2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BQWFBQVGBcYFhYXGBUXFhcZGRgXGBwaFxoYHSYeGBklGhYVHy8gIycpLCwsFR4xNTAqNSYrLCkBCQoKDgwOGg8PGiwkHyQsKSw0LiwtKSotKikqKi8sLCksMCopLC8vLCwpKSwpLCksLywpLCwpLCwqKSwsKSwpLP/AABEIAOMA3gMBIgACEQEDEQH/xAAcAAACAgMBAQAAAAAAAAAAAAAABwUGAQMECAL/xABPEAACAQMCAgcEBAkJBwIHAQABAgMABBESIQUxBgcTIkFRYTJxgZEUUqGxCCMzQmJygpLBFSRDY6KjsrPRJTVTc8LS8JPhF2SDpMPT4hb/xAAbAQEAAwEBAQEAAAAAAAAAAAAAAwQFAgEGB//EADgRAAICAQICBggEBQUAAAAAAAABAgMRBCESMQUTQVFxwSIyYYGRobHRFDPh8CNSYpLxBhUkNHL/2gAMAwEAAhEDEQA/AHjRRRQBRRRQBRRRQBWKzRQGKKKKAKKKM0AUUUUAUUUUAUUUUAUUUUAUUUUAUUUUAUUUUAUUUUBmiiigCiiigCiiigCsVmsUAUUUUAUUE1qN0vnn0G5+ygNtFafpHkjfYPvNZ+lDxyPeD9/KgNtFfCTA8iD7iDX3QBRRRQBRRRQBRRRQBRRRQBRRRQBRRRQGaKKxmgM0Vpe7UbahnyG5+Q3r5+knwVj7+6Pt3+ygOisZqGvuksMRxLcQRny1am+Qx91VvpB0ugniaO34l9HYkfjFhZiB4gEAYz58654kiWNNkt4xb9zL1LOqjLEKPMkAfM1CXvTizizmZWI8Ey/+EED50qLnq+4pIglguY76Nt1btDqI/wDq/wDd4VCzyX9nnt7WaIbgkKSnruMr4edRzlYvVRd09Okl+dNp92MfPf6DVuetJCCYIJHAONblY1zzxnffFQnHunnEWQLbwrA43ZiDJ3cZGkch55OfhVIs+nCZ7wXOQTqXG489OxPjkiuq/wCmq47hcN+cM5U/DA3O1V+stz+hrfhdCltw47+Lf9+4krXrS4hGcXFvDcY57ujfIkgfu1It1r2MxBvLW4gYcmRjgY9VZT9hqpNLe3ZDR28j7BQzLoTHgNRCr4+dTdh1UcQmGZpYoFPgD2jf2Nv7VTwlbnczNVVoVH+HJt+GV8XgtNh0h4bL+R4nLEfKSVkP94Bn51z8Q6w7a22j4lLO31VhSUH9o6f8VfXB+p20t3DzSySuOWdKL6nSAT9tQXGeinCO0Lw3k0Mmcgx5lAPp3c/Jqsu19rMuvTux+hFvwz5EyOsm9ugBY8MeTw7WUEKT542UfvmswQ8Z1rJdXtrZoDns8K4I8ivj+/XFF0d4sUxbX4uI8BglwrKceG/eIP7QoXifFLUES8LRz/xrbDS+/P40nkea+NQycn6uD3GNmMFekaY2YyescMpX4Hl9tdEPSGM576ZBK4LaG1DGwDYzz8CaV69Z1sx03Edz2ucFZ2YIPTTCAc58ChrRxXrIt48qsbkjmkSC2T9qRsyke5UqvnUcXJHWIYHIl4CM4OPPGR81zWxLhTyIpP2PGeN3carY2yWcGMK2kKADvnVLknzyF8airnodcSXXZ313LLKO93XIXz7rtnB9yDlU9lsao8U3hHtVM7W1BD5oqjWHFbiNIl54UAmR5HZQNu8RpDNnblk710L0kuATtGR4A6sn7dvmaof7vpP5/kyf8Fb7PiXGiqkOnJjGbiHSvi6NqA94IDfIGrBb8TV0Ei7owyGGCMeexz9lXqb67lmt5IbaLKt5LY7aK4bDjcE5YQTRyFfaCOrFfDcA5Fd1TEIUUUUBk0g+tDpTxFryXsvpEdrA/ZqYw4QsoUsXZdictyJwBin5UH0fXE18v/zAb963gP35oBFcF66b+HALxzKPCRBn96PSfnmrV/8AGy3uojDewzQhsAvbyA/fpOPTemNxnoBYXWTPaxFj+cq6H/eTBqj8X/B8gbJtLiSI/VcCVfn3WHzND1Np5Ry8N4XwOUahfMuNysjLE3ydBn4ZrMvGuBW3sRyXTD0Zl+chVPsNLji9nJwi7kglEcrhVOoasYYZGMjI9RUTa8YlicSIzI43DDwz5ZyMVyq49iLMtZfJYc38R0J1lX84C8N4dpQbBmDMoHw0IP3jUbOvFbhtN1frbg5ykWSR7xbj73NQHC+u6+jAE3Z3C8u+ulv3kwPsqWs+suzkfU6TWrk7lQs8fLy7rD7a4sc1H0FuU5N9hIcJ6tLFWSS4e6mfVk5QooPPLY1MRk89Rrt4v1dcOu31JPLBITpAzsSOXdkXUfLOamuEdMFmBFvdWspz3UZjG5HqrgEH0GffUd0l6TwrqWa4tsjwjLSsT5YRTg++qvWXpL0c/vxDe36ENedA+J2wAtuILMgzpSXVy5HCuJEAx45Fch4xxW2GbixLrhQXtyw2G43hZ0HP6o519p1ux28ZjgiebyMxCKB6Iuo4+Irgu+kvFZgHXFrERs0KBQAf0hqYe7Iq0+XFJE9Ctk1GHPuJS061oGws5nhx4SIkyg58xpfGNsaakpusiwh7xSOXO6mKJ1YjHj2qhc59apVt0VWa4Vri6WdW1azI8kcmdJ0kl+eG0nAbwNWHpZ0OWThUEqRkTxsFcKwwV7yk89P1TmvYxi5JRfP2lmyq+EXxxxvjlh+K7/mbz1q3tz3eGWBx4MVeXH7oVF+JNDdCuOXoJu7oQKf6PXj4FIBp+ZNU3hnCryBS0F0YceCyMFz+kwPZj5mpO162eJW7aXkiuQPEqD/aTST9vxqVRbeFv4FaVU68OSx4knb9UMsGXkR53Ugp2Tqq+pO2rbyxvnnUbxvgUeT20Do2nAZhKGznxLNyx76svDevyPYXVq6ebRsGH7r6T9pq2cP60eG3Ax26oT+bMpT7WGn7arzqbe0mXqNbCvaVSa+H3Epb8OaI6raeWE+aOR/hIrfFxO+jJKypITzLKFc+9lwxPvar90o6acFGQIhcP/UroGfV+6PlmldxbpMGc9hH2KeAL9o3zIH3VFKqx7PDXtNBavo6Sb4JQf8AS/18iywdY91GB20JIHipBHxBUn+0KmrDrCtpEd3+l6lGSkcUOn94s32kUsLWGe6fTCkk7eSKz4+Ww+OK6OL2V5w1ljmHZNKmvRlWOkll72MgHuttUcejdNnilXHPsRlW6t8X8JvHtxn6E3x3rFaXaFCqf1jBifeI1QfA6hVc4p0onnULNM7IuwTOmMDyCLhB8qrs92ckDwrnZyeZzVuumupYgkitZdZYkpPOC99WHEGHFrQRtgmTSccipBDKfQj7hXqWvK/Uvb6uMW22wLn5Ruf4V6oqUiCiiigM1A8J2vb0ef0d/nGU/wDx/ZU9VD6XcKmnmuo7ZtLtBavjOnWFkuQVz4c1+WPGuorLSZzJ4TaWS0T9JrVGKvcQqRsQZEyD677V1WnEopd4pEk/UZW+40lLq+0sVv7PSSVyxVgR+MLtjO5yGYbN5Vq4fw2KRgbOWRZgBpUA6iQjHunII7ygcz7VX/wccZz5oofjJN7LyZE9fEeOKk/WgiP+MfwqI4coaGPO/dA38Nh78DYeI7sbedd/W+k/b2jXYxM1omvlnIklxqxtqxjPrmuDgpzAnjgY38OW3jheXlsWqHTrE2i/nKyT3RzoLbXokBlSCQFdAY415BzjDbEd0eNfHF+pm8hyYx2i+a977sN9lSHRSe0Hai9ikdW0aZUO6e0Tqw3M6lY89yRjarhw3hinfhfEip8IpT9mD/2mqOpk1a0v37jaophKlOS97i8f3R3+KEm1u1rMv0qLIGe6fHHod/mK03vFFeRjGuhTyXb/AM+HrV365zefzUXypkdqEdMYf8nnOD4beA51L9RHBbe6tbtLmGOYCVMB0VsZQ8iRkcvCvYttbmdfCMJtR5ex5+ZSbLprJGoUR2+B49jHn7t6m+C9YMgbeRIM7fi4VBPvYEAD35ph8Y6ibCXJgMtu36Da0/dkz9hFUni3UNeR5NtLFcDwBzE/yOV/tCu08LBxGxp5McW6YQsuG0yMObxoNZ98hCj5Kas/GeicETQLHJKBMpZWIR1yFDYwMHJBGMedKTivRe8tc/SbaWMD87SSn765X7amOC9KZZYwk946rFgw5K6lIGMq5GQBttnwqKdVbWy3NCrpO6Et3iO+y8Nuft7y2xdJQVDdta3CoNllAjcD3OEb5E1GcS6fRFW7FAj+AEcLx/N1DAfvVQ1DOxEal9zuBke/Jrsh6PSNu7BB5e0f9PtrxyhU8p7dzw/Iki9TrFiFaz3pNeaR23nTaeRSrdjg+UMWfgSu1QlpxHsnEgUNpPjyyf41YLfgES8xrP6W/wBnKuXpSoECgDA1jYbDkaiWpUpcKRPb0NdXTK22XJZxzJbol0Ll4zJNIjxwRoVD5DM2WB9lRgH2TzIpl8F6n+G27gTarmTGfxpwnwRcDzODmoj8HdP5vdnzljHyTP8A1VP3XaT3U7K2Filtgv6wPaOfjG6LXGr1LoSa9/h2/Uxa6+Ms3Bb2AMYIUSPSCQqAKpUNpOAoxkEjI9RSS/CAkzxOMfVtk+2SU0xujQ0PYSeM4uC3r2wecZ/9NflSt69Hzxdh5QxD/Ef411pJzlX6fNNnk4pS2KXbdF5ZDk4RTvlufyqbs+icSe3lz67D5CplOQ9wqT4d0fnn/JxnH1j3V+Z5/Cqd2raTcnhH3NHRej00FOzd/wBX2JDqztlHEYAoChRKcAY/o2Xw/Wp30t+hXRY217GzuGYwzbAbDDQDmeZ73lTIFW9FbG2pTi8p5Plulra7dS3Xywl8goooq4ZZmoJtuJj9K1P9iZf/ANlTtUPrZvTa26XcVyba4iJSPChxMHwTEynwOgNnw00BemQHnvXykIHIAe4AfdSN4B+EVIuFvrcMPF4Tpb3lGOD8GFMro/1o8PvMCK4VXP8ARy/i3+GrZv2SaAWH4RMeLu1PnC4+Un/9Vq6GcK4fcWMAlneC4AYEsA0R77458tieRXma7/wjI+/ZN5rMPtjP8az1d8QccMiE1iLm3VpQHUZde+xPLJG59K5lZKveLwWtLVG2fDJZ270n8+fgTvAujV5Yl5LYwXkcgAbDElgpJGxOxyzn2j7XpXzd3VhIdN7aSWcn1kBAz54A3/dNZs7axkbVZXcllL9RyQufLJP8TUtLLxGJcTRRX0XmACSPdjf5Gq87JWPif3X3NmquNHox2ftbrl5xYsOteyRIrUw3ZuYi0gVWOTHsnrtnbwHKp/8AB9vVigv2fkrwctySRIAAPEk4GKr/AFq3Ns6QmC3e3lDt2iHIGNIxgeG/oK5eru6KWd7j68Gf3Zh9xPyqzpo8eIrtMTpKbrnKTzlLtxn5be/tG7J0zlkciHw/Njj7Yjw7zFlU/s5rbw/pw2rS+l98Y0tFJn0Vu6x9A2aoPC5EkjZJSV1spQnAQiMNryT9VX1DnuAK23XSZXV0eOOVtgkwJBVdtscpAOQY7455rXemhxcKWT5paq1Q6xvA5rO7SVNSHIPzB8QR4H0rzD1oxheL3gUAAOuwAA/JxnkKa/RDpI0cqrITpcDc+K7jJ88YOD5Aj6uFV1qf74vP11/yo6z76XVLhZqabUK+HEiR6I2DSxRqgJOlztvy1H7SAPjXe57pRzgoTpHqSA2T6Ba19AuL/R41bcgoRpBxnLc/eBk1nThCSudeysf0SM/eBXzNrl10k+W2PM/TtE59XBNbcMceONzTUH0t/JL+uPuNTtQPS4/ik/X/AIGrNH5iOulf+pZ4eY0OoA4sLtv677ok/wBanrFtNrdS+c9y3/pqIh/lVB9RS44XcHzuGHyjhH8aly+OCs3iy3TD9t5W/jXWuXFxJ/y/WS+x8BV2ePkdkcWj+SR9Xsl/+2mBpN9cZ1canHpAv90h/jTv4ywW44eniJVwPHAhmHLypGdZUurjtxk7CWFcnkAEiG/kKtUbKfi/oiOT5Dg4b0St4dwmth+c/ePwHIfKpnFUbpF1v2duWWDNy+/sbR/Fzz/ZBpb8d6zb66yofsIz+ZFlTj1f2j8xXxFPRGt1kuOzZd8vt/gvW6nieZPLH7wiVWve6QTHAwYAglS8kZAbHInszsfKrRSu6g+JI9nLGsSpJE69o65zNrBwzkkksNLA+G2wG9NGvt9HpVpaY1J5wZ85cTyFFFFWzkzVM6w+i8V+9nBOXVGkl3QgMGELsCMgg+zyIq51CdITiWybyuQP3oJ1+8igE10g6gbqPJtJEuV+q34qT7Tob5rS44x0dntm0XMMkLeTqVB9xPdb4E17GFarqzSRSkqK6HmrAMp94OxoDxu00zhIyzyKudCEswXOM6V8M4HLyqy9D+sefh69krOqhiSuxXJ55Rv4Yq6ddXQq2so4bizj7FnlKsELBfYZgQucKcjwxVB4J0Hu76CS4toxMEcq6hgJM6Q2QGxqGD4HO3KvJLKwS1WuqXEse9ZXzGXZ9ZVleYF5bxu314+5J8iQfk1TXDuHRE54XxBom/4Mpx8MHn8jXn+94W8LlJUeJx+a6sp+TDNbLbi88XJ8geB7w+3l8KglU+fP5P4o06tfDHC04+HpR/tl5MZ/XI979HgW9jTuynTKmO9lDsce7PIcq4ep7hX0m34lGBlsQMo8SR2wIHqVLAepFU7jHTKW5gSGUtpR9YBYlQdLLsG3HtedX/8AB44jGk92skiIZFi0BmALENJkLk7kahy86mqbjv2mfq+Cc3w4w+5NL4Pl9DFmYI0jE8mJcmHSVYL2UkuWmz4DQZI9PMMcHcGpSSRCjLcJG0y6mK8nd0CsyoyDfvlIiMjCoxBzzuPTPq8W5zJCF1ndo2yqufrKw3jfAGTgg43B2pbf/wCRubWQNGLqF1yFIiMmAcg6XiJBG5/NXnnnWgrOPfO5m9Ul6ONj6nvAL3SmdCuqJnxSPCA/EKT8aqHWI5PErgnmeyJ95giNM7ox0ClmnMs6OqscyPIqxFgeaRRKTpBHd1HGF2A8aXPWoP8AbF5+uv8AlR1xqLVNRS7EeaajqnJ97Ongf5CP3H7zXeWO3pUfwP8AIR+7+Jrvr5uz134n6zo1/wAev/yvoZqA6X+xH+sfuqeqsdLb1CEVWBIJJAOcbVJp1mxFTpiajpJpvnj6jb6nnZOCTMiNIwnkYImNTYWLZc7Z28amOIz2Nvw62h4u4jKKjtDrPaFwCSpWI6nXJOfzTikbw3p5ewWv0W1kMMepnLIMSMWxnv8AMDYeziodLZ5X31yyOeQ1O7H7SxrS6uPFxdv2Pz3LxgaHSrrxSSVXsbVe1jDLHcTgM6huehBsufMk+6lvxBpLkyXVxKrSSP3hsHJ89IGAOVXroz1IXlxhrjFpGfrDVKR6IDt+0R7qhej3C1j49FAhLJHehAWxkiOQ7nG35tdnhnox1V3t5ho4uyjP9LNlFx5qMan+Ax602ujPUfZwYa6JupB4N3YgfSMHvftE+6rV0z4/9DtHkXGs4VM/WPifcMn4VXeq3pLNcdvHO5kK6XVm54YkEe7IHzrhzSlwlqOlnKl3LkizcIgVbm4WNVRESBFVQFAwJGwANh+UqaqL4SPx12f61B8reE/exqUrsqhRRRQGagemCt2cJTZluIME8gWfQM+mXFT1QfTHa1LfVlt2/duImP2A0BAydIry0XVPGXQbfjAocnCYPaREpjJk/N5IPHNTPC+nFtMB+MCHGcPgfmxse9yOO0UH1DeVT7ICCCMg8x51C3/Q22lOoxKjjcMg04IDYOB3TjWTuNzjPKgKT1/sG4bEykEC4XcEH+jlFcP4Ob/za7HlMh+ceP4Vw9ZPQo2PD7lhIGiknhZEClSp1Sks5zhmxIF1ADIUZ3r5/B+vezi4gQpbSYG0jmRiQH7Bn4UA4+J8GhuE0XESSr5Oob5Z5fCl5x/qEtJctau9s3gv5SP5MdQ+DVfbTj8T4GrSzDID7Hfbny8POpLNetNczxNPkeXOl/Vtc8N0yXKpJAXCh425nBOCDhlJAPgRtzqo3ESl27IFV8AdyPjXofr+X/ZaHyuI/wDDIP40hOEQhi4YA8ufxruuDskooN4WSU4D1i8RssCG4coP6N/xie7D5x8CKY/APwilOFvrcr5vCc/NHOfkxpXy8IB9kke/cVwz8MYc1z6jf7OdS2aWyHNHimmep+AdPrG8x9HuEZj+Yx0SfuNgn4Zrz51qf74vP11/yo6qBg8juPsroS3nlJIV5D4t3mPLbJ9w+yqx0W3hEoW2QsQoxzJx4muO96WIu0YLnz5L/qarZiYga22HIZ5f6VZOjPV9eXuDbQERn+lk7kfwY+1+yDVVaaOcyN2XTlyqjXUsYSWebIO74pNL7TaV+qNh/wC/xrVZusbhiokxnutyzT56M9Q9vFhr1zcP9RcpEPkdT/EgelVPr8sY4ZrKOFFjRYpMKihVHfXwHuqzGKisIxrLZ2y4ptt+0z1edUq8QhF1cSlInZ8RRjDHSxU5ZtlGR4A+8Uzm4Va8LjRbSKOFpHWMOd23IyzO3eIA3xnHKufqYTHB7b1Mx/vpKr/W1dFpYo/AIzAeZLFf+kCuLZcMclnQ6dai5QfLd/BDPsZ9aZ8QSD8K849Cx2nSND53dw3y7Zqf/RhSLddXPx+GB94NIHqlGvjsbfpXL/OOX/uqQpvmMjrkuT/Nk8PxjfLSB95rR1NwHtLl/AKi/Elj/CpHra4LJKsEsSM+gsrBQWI1aSDgeGRj4ipvq+6PG0tAJBiSQ63HiMjAX3gD5k1X4W7Mm07oR6PUE928fPJKcE3NwfOd/wCyqJ/01KVHcCX8W585rg/30gH2AVJVYMQKxis0UAVH8e4cZ7eWIEKXUhSeQYbqT6ZAzUhUd0iBNpcBTg9jLgjmDobFAUHg/Xpbdq0F8ogkRipkjbtrdiNiVde8B8D76YthxOKdBJBIkiHkyMGX5ivJdz0akCgph1wDts3Ly/0rn4ZxW4s5NdtLJC456SVz+sOTD0INcxnGXJk92mtpeLItHorrsjzwec+TQn+9UfxqgdQRY/yikeCzRw4B5c5AfsNQXFOuK4urCa0vY0cyBdMydwgq6t319k+zjbHOpj8He6UXlypIBeFcAnGSH5AeJwa7K73GTxUsFiWRChSMrlhqBOwGkjke7n0zzraeJNC8nZlmDKuMnOHIBJIOwONXyq4Fc1wzcGjbUQuC+ST64YZxyzhjUqtXJoidbW6YvuueV34KrSY1GWEnTy31Y+wikbwQ95/cKe/XDZOnBXV2DaJINJAwcawNx8aQ/A/af3D76k035ywdS9UsFlbhmBcN2akdoyjJVScZr7FsrqOzzqRHaTUQAdLc19dJG3pXxGpETkOBllUp4sN2z6gFR8xXOK2GpSbafIh2RrlgVvaANRxvHhdliYqDjOD6Cpq60a27LJTUdOrnpztn1xVf4j+Vb4fcKqa2K6tSwd1t5wPfqr6vbI2dvdyxCWaRdZMnfVTqI7iHujlzIJ9aZwAFUPoFx+K34LbFjqZIYyY0KmT8ZKY02JGAzHAJwOflUTxvp3PKr6C0SJu4iSVyI9LsHeZADobQwBjC+J1kY1ZBOMTivHYbcEytuFLaRuxUEAnHlkgZOAM7kUh+vLiXb3FlIAAHtywAZX2aRsd5CVOwHImrTZ9F7u4YGPtMI0uvttUSn+dySBEJRjjHZyZw2+dwcYpvXLwsW1xZQAg9naqCQMAkyyEkAk7ZzzJoBv8AVGmOD2n6rn5yyGtnH+ACadC0eooco59lQTnveBwd8Hxrl6vOJRwcGsjI2MxctyTlidgN/wA4H3V88S49LOzRRgYZlKqcFyvdZSBy0krk5z7YFRznFFmiqyTzHb28vEtMk0dvEFZgAAFGTuT4fEmvP/UUmriynyimb56R/wBX21d+knFre0QveT4nIYrEfxlww09wSAHu4zzY4G/OklwnidxbEtA7ws6FCwyGKEgnSeYyVG4xXsW3zOLYRg0ovPeenulvWPZcPBE8mqXwhjw0h945L72IpM9JOum7u30xg29tkakjfTM6+IM2MrkfVAx61R7PhryklQWJO7k7Z9SeZ+dWKx6Pom799h+6Ph4/GuZ2xhsW9J0bfqd4rC73y/U9JdGZImtLdrddMLRI0a+IUqCAfM77nzzUnUR0Ti02NqvlBD/lrUvUpntYYUUUUPArTeRao3X6ysPmCK3Vg0AgOGW6fQhLykRoxg4IYaR8h5/DzqNvrBH2cKw238sgHAPMY5fCtiLpyvkzL+6xH8K2TEau7yG2fPG2fTPP41g8LhN79rP0uitTrXHums7+C2KvxPo0FVnjbYAnS2/LyP8ArUFPIpZTGOzIA5E8x4jxBq9X4zFJ+q33GvnqUtI5eJGKeNJEkt5QUdQynBjPI+6tXTTcovJ8l03pKtPZHqljKNXRrrk4hZ4V3+kxD82XJYD0kHeHxyKbPRjrvsLrCysbWQ/my40E+kg7v72moXpf1J2Ry9tOLRjySRtUJPkNR1r8CR6UqukXV/d2Y1TRFo/CaI9pER56l9n9rFWcmFh4zgenXPIr8FnZSGBaEggggjtU3BHMV544J7b+4ffWqHic6QtCkr9hJjVFqOhsEMDp5ZyAcjfajh9x2UjCUFcgcwffU+nko2xbOJboscITS+rOrA0Y5E6hnP7Oa1Yr6sr3SyyIVYqQRnBGRvuPKupBFgEs2oo5IAGBIG7nvUj5VucXDvzT95XSyabyQM2ydngKpX9JVCk7+JIJx61XeIflW+H3CrBc3DSOzucsxJY+ZPjVfv8A8q3w+4VT1ixTFeH0O6/WY5OiPQaS7tbaVW7IdjaLq5iSNJZHljIByDlYiD5j31feCdX9tboqsomKMGRpFTu6RpXAVQucc2xknck7Yx1YD/ZNl/yV+81aKyCcwBXnn8IB88TiHlbp/mSU5+lHTq04eubqUK2No170re5RuB6nA9a879N+kTcXvWnhj7NUjC4ZhnSpY5Phk6uQzQDFs+KWdnYWcl1caCbWAiGMBpm7ra+7+arIyrqOOXOqXx3rYnkBj4fGLOI5GoHVOwJ8ZDug9F5edVTg3R+a6k7O3jeaQ+CjkPNjyUepIpwdEuohFxJxJ9RG/YxkhB+u/NvcuPea5UUnkklbOS4W9hP2PBJ7jtHjjeXs1Z5X5hQoLEux2BwDzOTXVwNfpDntiXCKNIJ258vd6U6Z+kcL8K4pHbqiRwxSiJI10gRMpjUnHdLFldsjmrofGk10RXeQ+i/x/wBK4ubUG0Xei642auEZLKz5Fx4Xwgy5xhEUE+/AzpRdtTcttuY8xWOOcN7DYNqDITuNLA4OVYZOGB251ZrGVkRlCxRrFErJMy7sGAY6XO2e0bOQMjB8qrfFrd8JlWCkFELc2OxLEcwSX1b+fpWc4r3n2EdTOU5bpRSe3uz8R78Li0wxL5Ig+SgV118oMDHlX1WsfnwUUUUAVg1msNQHnricWm4uF+rPOP7160VcOnHQO6SeW4tUFxFIxdo1OJkZt20g7SKTk4BzvjBqkw3SsSBsy7MjAq6nyZTuDWVdVKMmz9C6M11NtUa1L0kkseCPq4GUYfon7jXH1L3Qj4tGzcuxnz7hGW+5a7nGx91QHVshPEo1Xm0dyoxzJNvKAPnU+le0jJ/1DFOdWfb5DQitDdubi6LEuyELnYRsSox4jBH2Z8a6rC5ksCHjLPAzSCSE74VWI1L6gf8Anlu4Oo7CPByNG3pyJB9RIB+9XXLtkgAkK4UebSSYA+yvkH0hdC9zT7eR7ZZnNbXo8sdmP32kV1n9BrFuHzX1vGsciositF3UfUyjvIO6dmO4ANJG1sp7uTTGjzSKhOFGptK89uZxn1NO3izleC8StWOTAuVPmjFWH2hqoPUc3+2I/WKYf2c/wr7imxWwU12nzOoq6qxw7vp2fIopjZGIGVYHBG4IPkRzFdUPGmXaRcjzGx/0r1R0j6DWd8P5zCrNjAkHdlHudd/gcj0pTdJ+oKZMtYSiZf8AhSYST3BvYb46atV3Tr9VldxT5lDt79H9k7+R2NRfEPyrfD7hWOKcDlt5OzuInhkH5rqVz6jOzD1GRWLThc0oJjXWBzORtt459Kmt1TthwtHMYYeT0P0Z6aWnD+D2RupVUmBSqDvSNz9lBv8AE4HrS96Wdel1cZSwX6NHy1nDTEe/2U+GT60urexaR1VVaSRsBVUFmPoANzTS6JdRU0uH4g3YJ/wkwZSP0j7Mf2n3VUOxZ2nDprmbCLJPM5zgandj5k8/ia29I+AzWU3Y3ACyaFYqrZwGBIBI2z7q9VcB6M21lH2drEsY8SN2b1Zj3mPvNee+u588Yn9I4h/dg/xoBj/ysbGHhNvZIivMsMkqqAvaBkVO+cfnM7HVzBjz4Vu4p1kut6Fj0/R1cIcjJffBbPh4493rUu3R6PsLa9O0ttaYHk2Ie7n9UliPfSntrcyTwoNy7ovxLAV5GHWWxhnHNv3Gjpowhp7L5pPGEk+99vuQyumnA0s+EcTKY/GgnYaQqkpGiADbCrhQfQUmOg9trZlyF1Moyc4HPy99OXrN6QQz8Gv+ybJjdYmHiGEyD5HBwfGkx0S2RyPrD7v/AHqHUeoyXoZN6uOO5/Rl77eK3AA1SONwdQKjOd1G4XOB64euFLx55oEY85YwqjlkuucDzIz8q1cC4HcXzabOPUoOGmbIhTz73N2/RXPrimt0T6uYLMiViZ7jH5VxgLnmIk5Rj13PrVaumUnl7I2tZr9PQpQh6c3lZ7Fn99hbRWaxRWgfHmaKKKAKKKKAwRUF0k6E2t8P5xEC49mVTolX9Vxvj0OR6VPVigTxyEtx7qxvLbLW5+mReWyXCj3ezL8MH0qg9W6NFxq0V1ZGEpBVgVYZVxuDuOdepyK4eL8FiuY2jlXZsd5SVcEHKsrjdWBAII8q5jBReUWbdVbdFRslnHLJU761WK/kRdklQTBfDXqKvp9+AcV9TxYGRgY3yeQ57n3AmozjnRW9jxrzxKFBhWyIr6Mfov7E/uYAmom24pLMkkUEgmYKytBIpiu4xjm0bYLHzK6hXynSXRFtl/W1cnzRqae6u1Ri5YeyefrkOIFGt+KiJtS/QyWbnqcEknPjVG6lGxxmH1SYf3bH+FOfjvCEh4JdKiBSbSQttuW7Ikk+JOaSHVCf9sW/P2ZvZ5/kZOXrX0ump6mpQznBm6y5W2uUeXL4bHoi+6VwxEgtqIUkYwclTgqPJh5GvuXiSXEUqW7hnCjl4ahkc9v/ADeqfwux7WV+01atRzqXS2eXeA21Y8q7+J9Fyg1Rkryzg42U5xzG3j8KqPWy4mnHZGfHjlHixsSV/JHMphvIFljAZiZFAOkFRqCMOYLHcY9nI5ivO/TiwS14jdQW4KRI4CrqY4BVTjJJJGSedejuCXy3YYzRoHU40khjjZs4PIZP2V5560f98Xv/ADB/lpWhXLiWUdReVkefVVwGCHh1tLHEqyzRK0kmO+xIycsd8enKrPecVjjzqYagpbTkasDx3IA95wKqHRWeYcO4bHEdIeGPLY9M4zvjbPh8RWbFUWdg3tIZSXJ2YhT4EHfmck6uXtDerEYZWWcTsw8IkpuKtcdgikx62bUATyXwOyk7eGR7mFIrrpbPGLn9WIf3K05uGWrxvE0aFicYG+NPZqTkgYAy/njPLHIpPrcbVxi798Y/ukryxJbI9rbecnoG54lEot7OQ4a5iZF5bYi8fEZAfHgdBqp9EurieGdppygaMMId9QZyCFcgclGc45/KuvpNw9Yb2C6upFS1CRszPzWSA5SOP87vs8b6VySYGGMMakhdXvEPyIawtT/SuB9LlH9Wh2gU/WbLeQFeRm4ppdpK8tY7Co8Y4Q8/D3slVBxO6dXlj1blYXx2suBiMMEzk7Mz5G7Vu6FdSIiUHiLiTfV2EZIizt+UbYycvZ2HvpjcC6NwWiFYEALHLuSWkkP1pHbvOfealK4wdKTjyZqt7ZY1CooVVGFVQAoHkANgK20UUOQooooAooooAooooArFZooDFFFZoDFQ3H+iNtegfSIwWX2JFykqHzSRcMPnipmigF1x7gnE4LaeGFxxGCSKSMLKQl3GHUqCH9mYDOcNgmlb1V8Jnh4zamaGWMBpEJeN1AYwykLlgN9jt6V6Xrg45wOK7haG4XUhweZBVgchlYbqwPIigKzxixNrP2sau0bZaRmbIU55b7jO1TScbR4+Y3FVy74LxG0QrE38p2hGDDOwS6VfJJhtJ+1g+VRljc291I6W0jW9wCn8znUxSrjZhhvaHiNJPL5Z12nmm5VPnzRwm6+SyiR4bKFvlKKhLZHeJU78yp5E48PfSY60f98Xv/MH+WlP7g3RHspC0pD4JG4BDAAFWHijg5BpA9aX++L3/mD/AC0qfS1yrr4ZHkM7tjp6N3gSx4UANTCGNguPOPTscc9/DfHMY3qZ4fwB5AxucgNkhAT3dTBm8SBnGMZbHgV5D66AQL/Jtk2Bq+jQjVgZxoBxnnjJr7490zht3EKBri6Yd22hGqQ+r+EafpMR8au8eFhDgy8sm0RUTyVR4nkAPEn08TSF6Q9Xl3xTiU9zaCM2ssndnLroIRVRiADqYalYbDBxzpmJ0UuL4h+LOBFnK2MLEQjy7eTZpz6bL6Grhb26ooRFCqoAVVACgDkABsBXBIV3g/QlEkFxdSNd3Q5SyAaY/SCMd2Ie7f1qzUUUAUUUUAVis0UAUVis0AVjNZooAooooAooooDFZrFFAFFFFAFFFFAFRPSDopbXqBbqJZMey3J0PmjjDKfcalqKAop4VxPh+9pL/KFuP6C4YLcqPKObk/uekP09vTNxK4kaKSEyOD2cq6ZB3VXBHjuDuOdesq0y2SMysyKzL7LFQSvuJ5UAvOi9vxG6sraBQ3D7eOGNGkIBu5dKgHslO0KnfvNlvEAVdeAdGLezQrbx6dRy7klpJG+tI57zH3mpQCs0AUUUUAUUUUAUUUUAUUUUAUUUUAUUUUAUUUUAUUUUAUUUUAVis0UBiiiigCiiigCiiigAVmiigCiiigCiiigCiiigCsVmigCiiigCiiigP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0700" y="1219200"/>
            <a:ext cx="8166100" cy="46482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What 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Why 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When 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How Much 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IN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How ?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IN" sz="40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Rule of Thumb - </a:t>
            </a:r>
          </a:p>
          <a:p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Always think if it was </a:t>
            </a:r>
            <a:r>
              <a:rPr lang="en-IN" sz="3200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“YOUR” </a:t>
            </a:r>
            <a:r>
              <a:rPr lang="en-IN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money then what decision would you have taken ?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en-IN" sz="3200" b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s://encrypted-tbn1.gstatic.com/images?q=tbn:ANd9GcS_lLVyc-1UHr7TMJwKm_e8bNrKCEV58Ya2V82PfY9nwkFnucoJ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46" y="1008818"/>
            <a:ext cx="4757029" cy="35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8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5341</TotalTime>
  <Words>723</Words>
  <Application>Microsoft Office PowerPoint</Application>
  <PresentationFormat>On-screen Show (4:3)</PresentationFormat>
  <Paragraphs>193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Start-up Founders</vt:lpstr>
      <vt:lpstr>The Openers</vt:lpstr>
      <vt:lpstr>The Middle Orders</vt:lpstr>
      <vt:lpstr>The Tail Enders</vt:lpstr>
      <vt:lpstr>The Start-up Business Plan</vt:lpstr>
      <vt:lpstr>The Entrepreneurs Dilemma</vt:lpstr>
      <vt:lpstr>Questions to Manage Cost</vt:lpstr>
      <vt:lpstr>Remember</vt:lpstr>
      <vt:lpstr>….AND Remember</vt:lpstr>
      <vt:lpstr>Start-up DO’s &amp; Don’ts</vt:lpstr>
      <vt:lpstr>To ALL Start-up Dreamers -</vt:lpstr>
      <vt:lpstr>India, truly, is a country of 1.25 Billion Opportunities 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Inthink</cp:lastModifiedBy>
  <cp:revision>562</cp:revision>
  <cp:lastPrinted>2013-02-07T12:02:24Z</cp:lastPrinted>
  <dcterms:created xsi:type="dcterms:W3CDTF">2011-10-13T02:57:07Z</dcterms:created>
  <dcterms:modified xsi:type="dcterms:W3CDTF">2016-06-11T06:46:27Z</dcterms:modified>
</cp:coreProperties>
</file>