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08" y="-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0084" y="1455419"/>
            <a:ext cx="8253230" cy="141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10004" y="3839462"/>
            <a:ext cx="8073391" cy="821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1484" y="1379219"/>
            <a:ext cx="871043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4351" y="3193286"/>
            <a:ext cx="8124696" cy="2773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288" y="922019"/>
            <a:ext cx="7357109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500" spc="-10" dirty="0"/>
              <a:t>National </a:t>
            </a:r>
            <a:r>
              <a:rPr sz="4500" spc="-15" dirty="0"/>
              <a:t>Company Law </a:t>
            </a:r>
            <a:r>
              <a:rPr sz="4500" spc="-40" dirty="0"/>
              <a:t>Tribunal  </a:t>
            </a:r>
            <a:r>
              <a:rPr sz="4500" spc="-5" dirty="0"/>
              <a:t>and </a:t>
            </a:r>
            <a:r>
              <a:rPr sz="4500" spc="-15" dirty="0"/>
              <a:t>Appellate</a:t>
            </a:r>
            <a:r>
              <a:rPr sz="4500" spc="-75" dirty="0"/>
              <a:t> </a:t>
            </a:r>
            <a:r>
              <a:rPr sz="4500" spc="-40" dirty="0"/>
              <a:t>Tribunal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7580" y="2304794"/>
            <a:ext cx="6958330" cy="444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9325">
              <a:lnSpc>
                <a:spcPct val="100000"/>
              </a:lnSpc>
            </a:pPr>
            <a:r>
              <a:rPr sz="2000" dirty="0">
                <a:latin typeface="Constantia"/>
                <a:cs typeface="Constantia"/>
              </a:rPr>
              <a:t>By</a:t>
            </a:r>
            <a:endParaRPr sz="2000">
              <a:latin typeface="Constantia"/>
              <a:cs typeface="Constantia"/>
            </a:endParaRPr>
          </a:p>
          <a:p>
            <a:pPr marL="40005">
              <a:lnSpc>
                <a:spcPts val="2395"/>
              </a:lnSpc>
            </a:pPr>
            <a:r>
              <a:rPr sz="2000" spc="-5" dirty="0">
                <a:latin typeface="Constantia"/>
                <a:cs typeface="Constantia"/>
              </a:rPr>
              <a:t>Dr </a:t>
            </a:r>
            <a:r>
              <a:rPr sz="2000" dirty="0">
                <a:latin typeface="Constantia"/>
                <a:cs typeface="Constantia"/>
              </a:rPr>
              <a:t>P V S </a:t>
            </a:r>
            <a:r>
              <a:rPr sz="2000" spc="-10" dirty="0">
                <a:latin typeface="Constantia"/>
                <a:cs typeface="Constantia"/>
              </a:rPr>
              <a:t>Jagan Mohan</a:t>
            </a:r>
            <a:r>
              <a:rPr sz="2000" spc="-3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Rao</a:t>
            </a:r>
            <a:endParaRPr sz="2000">
              <a:latin typeface="Constantia"/>
              <a:cs typeface="Constantia"/>
            </a:endParaRPr>
          </a:p>
          <a:p>
            <a:pPr marL="356870">
              <a:lnSpc>
                <a:spcPts val="2635"/>
              </a:lnSpc>
              <a:tabLst>
                <a:tab pos="1461770" algn="l"/>
                <a:tab pos="2209800" algn="l"/>
                <a:tab pos="2889885" algn="l"/>
                <a:tab pos="3869690" algn="l"/>
              </a:tabLst>
            </a:pPr>
            <a:r>
              <a:rPr sz="2200" spc="-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 Com,	</a:t>
            </a:r>
            <a:r>
              <a:rPr sz="2200" spc="-5" dirty="0">
                <a:latin typeface="Constantia"/>
                <a:cs typeface="Constantia"/>
              </a:rPr>
              <a:t>LL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B,	</a:t>
            </a:r>
            <a:r>
              <a:rPr sz="2200" spc="-20" dirty="0">
                <a:latin typeface="Constantia"/>
                <a:cs typeface="Constantia"/>
              </a:rPr>
              <a:t>FCS,	</a:t>
            </a:r>
            <a:r>
              <a:rPr sz="2200" spc="-15" dirty="0">
                <a:latin typeface="Constantia"/>
                <a:cs typeface="Constantia"/>
              </a:rPr>
              <a:t>FCMA,	</a:t>
            </a:r>
            <a:r>
              <a:rPr sz="2200" spc="-5" dirty="0">
                <a:latin typeface="Constantia"/>
                <a:cs typeface="Constantia"/>
              </a:rPr>
              <a:t>Ph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spc="-75" dirty="0">
                <a:latin typeface="Constantia"/>
                <a:cs typeface="Constantia"/>
              </a:rPr>
              <a:t>D,</a:t>
            </a:r>
            <a:endParaRPr sz="2200">
              <a:latin typeface="Constantia"/>
              <a:cs typeface="Constantia"/>
            </a:endParaRPr>
          </a:p>
          <a:p>
            <a:pPr marL="501650" marR="847090" indent="1270">
              <a:lnSpc>
                <a:spcPct val="100000"/>
              </a:lnSpc>
              <a:tabLst>
                <a:tab pos="4692650" algn="l"/>
              </a:tabLst>
            </a:pPr>
            <a:r>
              <a:rPr sz="2200" spc="-5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J </a:t>
            </a:r>
            <a:r>
              <a:rPr sz="2200" spc="-10" dirty="0">
                <a:latin typeface="Constantia"/>
                <a:cs typeface="Constantia"/>
              </a:rPr>
              <a:t>(</a:t>
            </a:r>
            <a:r>
              <a:rPr sz="2200" spc="-15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spc="-40" dirty="0">
                <a:latin typeface="Constantia"/>
                <a:cs typeface="Constantia"/>
              </a:rPr>
              <a:t>t</a:t>
            </a:r>
            <a:r>
              <a:rPr sz="2200" spc="-5" dirty="0">
                <a:latin typeface="Constantia"/>
                <a:cs typeface="Constantia"/>
              </a:rPr>
              <a:t>er</a:t>
            </a:r>
            <a:r>
              <a:rPr sz="2200" spc="-150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60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o</a:t>
            </a:r>
            <a:r>
              <a:rPr sz="2200" dirty="0">
                <a:latin typeface="Constantia"/>
                <a:cs typeface="Constantia"/>
              </a:rPr>
              <a:t>mm</a:t>
            </a:r>
            <a:r>
              <a:rPr sz="2200" spc="-10" dirty="0">
                <a:latin typeface="Constantia"/>
                <a:cs typeface="Constantia"/>
              </a:rPr>
              <a:t>u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5" dirty="0">
                <a:latin typeface="Constantia"/>
                <a:cs typeface="Constantia"/>
              </a:rPr>
              <a:t>c</a:t>
            </a:r>
            <a:r>
              <a:rPr sz="2200" spc="-5" dirty="0">
                <a:latin typeface="Constantia"/>
                <a:cs typeface="Constantia"/>
              </a:rPr>
              <a:t>ation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&amp;</a:t>
            </a:r>
            <a:r>
              <a:rPr sz="2200" dirty="0">
                <a:latin typeface="Constantia"/>
                <a:cs typeface="Constantia"/>
              </a:rPr>
              <a:t>	</a:t>
            </a:r>
            <a:r>
              <a:rPr sz="2200" spc="-45" dirty="0">
                <a:latin typeface="Constantia"/>
                <a:cs typeface="Constantia"/>
              </a:rPr>
              <a:t>J</a:t>
            </a:r>
            <a:r>
              <a:rPr sz="2200" spc="-5" dirty="0">
                <a:latin typeface="Constantia"/>
                <a:cs typeface="Constantia"/>
              </a:rPr>
              <a:t>o</a:t>
            </a:r>
            <a:r>
              <a:rPr sz="2200" spc="-10" dirty="0">
                <a:latin typeface="Constantia"/>
                <a:cs typeface="Constantia"/>
              </a:rPr>
              <a:t>ur</a:t>
            </a:r>
            <a:r>
              <a:rPr sz="2200" dirty="0">
                <a:latin typeface="Constantia"/>
                <a:cs typeface="Constantia"/>
              </a:rPr>
              <a:t>n</a:t>
            </a:r>
            <a:r>
              <a:rPr sz="2200" spc="-5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l</a:t>
            </a:r>
            <a:r>
              <a:rPr sz="2200" spc="-5" dirty="0">
                <a:latin typeface="Constantia"/>
                <a:cs typeface="Constantia"/>
              </a:rPr>
              <a:t>i</a:t>
            </a:r>
            <a:r>
              <a:rPr sz="2200" spc="-10" dirty="0">
                <a:latin typeface="Constantia"/>
                <a:cs typeface="Constantia"/>
              </a:rPr>
              <a:t>s</a:t>
            </a:r>
            <a:r>
              <a:rPr sz="2200" dirty="0">
                <a:latin typeface="Constantia"/>
                <a:cs typeface="Constantia"/>
              </a:rPr>
              <a:t>m</a:t>
            </a:r>
            <a:r>
              <a:rPr sz="2200" spc="-5" dirty="0">
                <a:latin typeface="Constantia"/>
                <a:cs typeface="Constantia"/>
              </a:rPr>
              <a:t>)  MA (Sanskrit) and MA</a:t>
            </a:r>
            <a:r>
              <a:rPr sz="2200" spc="-185" dirty="0">
                <a:latin typeface="Constantia"/>
                <a:cs typeface="Constantia"/>
              </a:rPr>
              <a:t> </a:t>
            </a:r>
            <a:r>
              <a:rPr sz="2200" spc="-5" dirty="0">
                <a:latin typeface="Constantia"/>
                <a:cs typeface="Constantia"/>
              </a:rPr>
              <a:t>(Astrology)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306705" marR="955040" indent="-294640">
              <a:lnSpc>
                <a:spcPct val="102000"/>
              </a:lnSpc>
              <a:tabLst>
                <a:tab pos="3633470" algn="l"/>
              </a:tabLst>
            </a:pPr>
            <a:r>
              <a:rPr sz="2000" spc="-5" dirty="0">
                <a:latin typeface="Constantia"/>
                <a:cs typeface="Constantia"/>
              </a:rPr>
              <a:t>Past President </a:t>
            </a:r>
            <a:r>
              <a:rPr sz="2000" dirty="0">
                <a:latin typeface="Constantia"/>
                <a:cs typeface="Constantia"/>
              </a:rPr>
              <a:t>–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1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Institute</a:t>
            </a:r>
            <a:r>
              <a:rPr sz="2000" spc="-1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	</a:t>
            </a:r>
            <a:r>
              <a:rPr sz="2000" spc="-10" dirty="0">
                <a:latin typeface="Constantia"/>
                <a:cs typeface="Constantia"/>
              </a:rPr>
              <a:t>Company</a:t>
            </a:r>
            <a:r>
              <a:rPr sz="2000" spc="3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Secretaries </a:t>
            </a:r>
            <a:r>
              <a:rPr sz="20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 India </a:t>
            </a:r>
            <a:r>
              <a:rPr sz="2000" dirty="0">
                <a:latin typeface="Constantia"/>
                <a:cs typeface="Constantia"/>
              </a:rPr>
              <a:t>– </a:t>
            </a:r>
            <a:r>
              <a:rPr sz="2000" spc="-10" dirty="0">
                <a:latin typeface="Constantia"/>
                <a:cs typeface="Constantia"/>
              </a:rPr>
              <a:t>New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Delhi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000" spc="-10" dirty="0">
                <a:latin typeface="Constantia"/>
                <a:cs typeface="Constantia"/>
              </a:rPr>
              <a:t>Central Council </a:t>
            </a:r>
            <a:r>
              <a:rPr sz="2000" spc="-5" dirty="0">
                <a:latin typeface="Constantia"/>
                <a:cs typeface="Constantia"/>
              </a:rPr>
              <a:t>Member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20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and</a:t>
            </a:r>
            <a:endParaRPr sz="2000">
              <a:latin typeface="Constantia"/>
              <a:cs typeface="Constantia"/>
            </a:endParaRPr>
          </a:p>
          <a:p>
            <a:pPr marL="542925" marR="5080" indent="-33655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Chairman, </a:t>
            </a:r>
            <a:r>
              <a:rPr sz="2000" spc="-15" dirty="0">
                <a:latin typeface="Constantia"/>
                <a:cs typeface="Constantia"/>
              </a:rPr>
              <a:t>Corporate </a:t>
            </a:r>
            <a:r>
              <a:rPr sz="2000" spc="-5" dirty="0">
                <a:latin typeface="Constantia"/>
                <a:cs typeface="Constantia"/>
              </a:rPr>
              <a:t>Laws, </a:t>
            </a:r>
            <a:r>
              <a:rPr sz="2000" spc="-15" dirty="0">
                <a:latin typeface="Constantia"/>
                <a:cs typeface="Constantia"/>
              </a:rPr>
              <a:t>Corporate Governance </a:t>
            </a:r>
            <a:r>
              <a:rPr sz="2000" spc="-5" dirty="0">
                <a:latin typeface="Constantia"/>
                <a:cs typeface="Constantia"/>
              </a:rPr>
              <a:t>and  </a:t>
            </a:r>
            <a:r>
              <a:rPr sz="2000" spc="-15" dirty="0">
                <a:latin typeface="Constantia"/>
                <a:cs typeface="Constantia"/>
              </a:rPr>
              <a:t>Corporate </a:t>
            </a:r>
            <a:r>
              <a:rPr sz="2000" spc="-5" dirty="0">
                <a:latin typeface="Constantia"/>
                <a:cs typeface="Constantia"/>
              </a:rPr>
              <a:t>Sustainability </a:t>
            </a:r>
            <a:r>
              <a:rPr sz="2000" spc="-10" dirty="0">
                <a:latin typeface="Constantia"/>
                <a:cs typeface="Constantia"/>
              </a:rPr>
              <a:t>Committee- </a:t>
            </a:r>
            <a:r>
              <a:rPr sz="2000" spc="-5" dirty="0">
                <a:latin typeface="Constantia"/>
                <a:cs typeface="Constantia"/>
              </a:rPr>
              <a:t>The Institute of Cost  </a:t>
            </a:r>
            <a:r>
              <a:rPr sz="2000" spc="-10" dirty="0">
                <a:latin typeface="Constantia"/>
                <a:cs typeface="Constantia"/>
              </a:rPr>
              <a:t>Accountants </a:t>
            </a:r>
            <a:r>
              <a:rPr sz="2000" spc="-5" dirty="0">
                <a:latin typeface="Constantia"/>
                <a:cs typeface="Constantia"/>
              </a:rPr>
              <a:t>of India </a:t>
            </a:r>
            <a:r>
              <a:rPr sz="2000" dirty="0">
                <a:latin typeface="Constantia"/>
                <a:cs typeface="Constantia"/>
              </a:rPr>
              <a:t>–</a:t>
            </a:r>
            <a:r>
              <a:rPr sz="2000" spc="-1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Kolkata</a:t>
            </a:r>
            <a:endParaRPr sz="20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Chairman Professional </a:t>
            </a:r>
            <a:r>
              <a:rPr sz="2000" spc="-10" dirty="0">
                <a:latin typeface="Constantia"/>
                <a:cs typeface="Constantia"/>
              </a:rPr>
              <a:t>Accountants </a:t>
            </a:r>
            <a:r>
              <a:rPr sz="2000" spc="-5" dirty="0">
                <a:latin typeface="Constantia"/>
                <a:cs typeface="Constantia"/>
              </a:rPr>
              <a:t>in </a:t>
            </a:r>
            <a:r>
              <a:rPr sz="2000" dirty="0">
                <a:latin typeface="Constantia"/>
                <a:cs typeface="Constantia"/>
              </a:rPr>
              <a:t>business </a:t>
            </a:r>
            <a:r>
              <a:rPr sz="2000" spc="-25" dirty="0">
                <a:latin typeface="Constantia"/>
                <a:cs typeface="Constantia"/>
              </a:rPr>
              <a:t>(PAIB) </a:t>
            </a:r>
            <a:r>
              <a:rPr sz="2000" dirty="0">
                <a:latin typeface="Constantia"/>
                <a:cs typeface="Constantia"/>
              </a:rPr>
              <a:t>-</a:t>
            </a:r>
            <a:r>
              <a:rPr sz="2000" spc="-250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SAFA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28" y="2310383"/>
            <a:ext cx="8076565" cy="258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  <a:tab pos="5873750" algn="l"/>
              </a:tabLst>
            </a:pPr>
            <a:r>
              <a:rPr sz="2400" spc="-5" dirty="0">
                <a:latin typeface="Constantia"/>
                <a:cs typeface="Constantia"/>
              </a:rPr>
              <a:t>Explanation: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purpose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clause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(C)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computing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  </a:t>
            </a:r>
            <a:r>
              <a:rPr sz="2400" spc="-5" dirty="0">
                <a:latin typeface="Constantia"/>
                <a:cs typeface="Constantia"/>
              </a:rPr>
              <a:t>period during </a:t>
            </a:r>
            <a:r>
              <a:rPr sz="2400" spc="-10" dirty="0">
                <a:latin typeface="Constantia"/>
                <a:cs typeface="Constantia"/>
              </a:rPr>
              <a:t>which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person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5" dirty="0">
                <a:latin typeface="Constantia"/>
                <a:cs typeface="Constantia"/>
              </a:rPr>
              <a:t>been </a:t>
            </a:r>
            <a:r>
              <a:rPr sz="2400" dirty="0">
                <a:latin typeface="Constantia"/>
                <a:cs typeface="Constantia"/>
              </a:rPr>
              <a:t>an </a:t>
            </a:r>
            <a:r>
              <a:rPr sz="2400" spc="-20" dirty="0">
                <a:latin typeface="Constantia"/>
                <a:cs typeface="Constantia"/>
              </a:rPr>
              <a:t>advocate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dirty="0">
                <a:latin typeface="Constantia"/>
                <a:cs typeface="Constantia"/>
              </a:rPr>
              <a:t>a  </a:t>
            </a:r>
            <a:r>
              <a:rPr sz="2400" spc="-10" dirty="0">
                <a:latin typeface="Constantia"/>
                <a:cs typeface="Constantia"/>
              </a:rPr>
              <a:t>court, there </a:t>
            </a:r>
            <a:r>
              <a:rPr sz="2400" spc="-5" dirty="0">
                <a:latin typeface="Constantia"/>
                <a:cs typeface="Constantia"/>
              </a:rPr>
              <a:t>shall be included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-5" dirty="0">
                <a:latin typeface="Constantia"/>
                <a:cs typeface="Constantia"/>
              </a:rPr>
              <a:t>period during </a:t>
            </a:r>
            <a:r>
              <a:rPr sz="2400" spc="-10" dirty="0">
                <a:latin typeface="Constantia"/>
                <a:cs typeface="Constantia"/>
              </a:rPr>
              <a:t>which </a:t>
            </a:r>
            <a:r>
              <a:rPr sz="2400" dirty="0">
                <a:latin typeface="Constantia"/>
                <a:cs typeface="Constantia"/>
              </a:rPr>
              <a:t>the  </a:t>
            </a:r>
            <a:r>
              <a:rPr sz="2400" spc="-5" dirty="0">
                <a:latin typeface="Constantia"/>
                <a:cs typeface="Constantia"/>
              </a:rPr>
              <a:t>person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5" dirty="0">
                <a:latin typeface="Constantia"/>
                <a:cs typeface="Constantia"/>
              </a:rPr>
              <a:t>held judicial </a:t>
            </a:r>
            <a:r>
              <a:rPr sz="2400" dirty="0">
                <a:latin typeface="Constantia"/>
                <a:cs typeface="Constantia"/>
              </a:rPr>
              <a:t>office </a:t>
            </a:r>
            <a:r>
              <a:rPr sz="2400" spc="-5" dirty="0">
                <a:latin typeface="Constantia"/>
                <a:cs typeface="Constantia"/>
              </a:rPr>
              <a:t>or </a:t>
            </a:r>
            <a:r>
              <a:rPr sz="2400" dirty="0">
                <a:latin typeface="Constantia"/>
                <a:cs typeface="Constantia"/>
              </a:rPr>
              <a:t>the office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member of 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tribunal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post,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under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Union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	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State,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requiring special </a:t>
            </a:r>
            <a:r>
              <a:rPr sz="2400" spc="-20" dirty="0">
                <a:latin typeface="Constantia"/>
                <a:cs typeface="Constantia"/>
              </a:rPr>
              <a:t>knowledge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20" dirty="0">
                <a:latin typeface="Constantia"/>
                <a:cs typeface="Constantia"/>
              </a:rPr>
              <a:t>law </a:t>
            </a:r>
            <a:r>
              <a:rPr sz="2400" spc="-10" dirty="0">
                <a:latin typeface="Constantia"/>
                <a:cs typeface="Constantia"/>
              </a:rPr>
              <a:t>after </a:t>
            </a:r>
            <a:r>
              <a:rPr sz="2400" dirty="0">
                <a:latin typeface="Constantia"/>
                <a:cs typeface="Constantia"/>
              </a:rPr>
              <a:t>he </a:t>
            </a:r>
            <a:r>
              <a:rPr sz="2400" spc="-15" dirty="0">
                <a:latin typeface="Constantia"/>
                <a:cs typeface="Constantia"/>
              </a:rPr>
              <a:t>become </a:t>
            </a:r>
            <a:r>
              <a:rPr sz="2400" dirty="0">
                <a:latin typeface="Constantia"/>
                <a:cs typeface="Constantia"/>
              </a:rPr>
              <a:t>an  </a:t>
            </a:r>
            <a:r>
              <a:rPr sz="2400" spc="-20" dirty="0">
                <a:latin typeface="Constantia"/>
                <a:cs typeface="Constantia"/>
              </a:rPr>
              <a:t>advocate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-15" dirty="0"/>
              <a:t>What </a:t>
            </a:r>
            <a:r>
              <a:rPr dirty="0"/>
              <a:t>is an </a:t>
            </a:r>
            <a:r>
              <a:rPr spc="-15" dirty="0"/>
              <a:t>Appellate</a:t>
            </a:r>
            <a:r>
              <a:rPr spc="-75" dirty="0"/>
              <a:t> </a:t>
            </a:r>
            <a:r>
              <a:rPr spc="-40" dirty="0"/>
              <a:t>Tribunal?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2309366"/>
            <a:ext cx="7658100" cy="213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305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Section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410</a:t>
            </a:r>
            <a:endParaRPr sz="2600">
              <a:latin typeface="Constantia"/>
              <a:cs typeface="Constantia"/>
            </a:endParaRPr>
          </a:p>
          <a:p>
            <a:pPr marL="287020" marR="5080" indent="-27305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15" dirty="0">
                <a:latin typeface="Constantia"/>
                <a:cs typeface="Constantia"/>
              </a:rPr>
              <a:t>Central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constitute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notification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  </a:t>
            </a:r>
            <a:r>
              <a:rPr sz="2600" spc="-10" dirty="0">
                <a:latin typeface="Constantia"/>
                <a:cs typeface="Constantia"/>
              </a:rPr>
              <a:t>Appellate </a:t>
            </a:r>
            <a:r>
              <a:rPr sz="2600" spc="-25" dirty="0">
                <a:latin typeface="Constantia"/>
                <a:cs typeface="Constantia"/>
              </a:rPr>
              <a:t>Tribunal </a:t>
            </a:r>
            <a:r>
              <a:rPr sz="2600" dirty="0">
                <a:latin typeface="Constantia"/>
                <a:cs typeface="Constantia"/>
              </a:rPr>
              <a:t>called </a:t>
            </a:r>
            <a:r>
              <a:rPr sz="2600" spc="-5" dirty="0">
                <a:latin typeface="Constantia"/>
                <a:cs typeface="Constantia"/>
              </a:rPr>
              <a:t>as </a:t>
            </a:r>
            <a:r>
              <a:rPr sz="2600" spc="-10" dirty="0">
                <a:latin typeface="Constantia"/>
                <a:cs typeface="Constantia"/>
              </a:rPr>
              <a:t>National </a:t>
            </a:r>
            <a:r>
              <a:rPr sz="2600" spc="-15" dirty="0">
                <a:latin typeface="Constantia"/>
                <a:cs typeface="Constantia"/>
              </a:rPr>
              <a:t>Company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Law  </a:t>
            </a:r>
            <a:r>
              <a:rPr sz="2600" spc="-10" dirty="0">
                <a:latin typeface="Constantia"/>
                <a:cs typeface="Constantia"/>
              </a:rPr>
              <a:t>Appellate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Tribunal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Chairperson and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Members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0088" y="1074419"/>
            <a:ext cx="7653655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6364">
              <a:lnSpc>
                <a:spcPct val="100000"/>
              </a:lnSpc>
            </a:pPr>
            <a:r>
              <a:rPr sz="4500" spc="-10" dirty="0"/>
              <a:t>Qualification </a:t>
            </a:r>
            <a:r>
              <a:rPr sz="4500" dirty="0"/>
              <a:t>of </a:t>
            </a:r>
            <a:r>
              <a:rPr sz="4500" spc="-10" dirty="0"/>
              <a:t>Chairperson </a:t>
            </a:r>
            <a:r>
              <a:rPr sz="4500" spc="-5" dirty="0"/>
              <a:t>and  </a:t>
            </a:r>
            <a:r>
              <a:rPr sz="4500" spc="-10" dirty="0"/>
              <a:t>Members </a:t>
            </a:r>
            <a:r>
              <a:rPr sz="4500" dirty="0"/>
              <a:t>of </a:t>
            </a:r>
            <a:r>
              <a:rPr sz="4500" spc="-15" dirty="0"/>
              <a:t>Appellate</a:t>
            </a:r>
            <a:r>
              <a:rPr sz="4500" spc="-85" dirty="0"/>
              <a:t> </a:t>
            </a:r>
            <a:r>
              <a:rPr sz="4500" spc="-40" dirty="0"/>
              <a:t>Tribunal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3135374"/>
            <a:ext cx="8025130" cy="248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305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Chairperson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shall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been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20" dirty="0">
                <a:latin typeface="Constantia"/>
                <a:cs typeface="Constantia"/>
              </a:rPr>
              <a:t>Judge </a:t>
            </a:r>
            <a:r>
              <a:rPr sz="2600" spc="-5" dirty="0">
                <a:latin typeface="Constantia"/>
                <a:cs typeface="Constantia"/>
              </a:rPr>
              <a:t>of Supreme </a:t>
            </a:r>
            <a:r>
              <a:rPr sz="2600" spc="-10" dirty="0">
                <a:latin typeface="Constantia"/>
                <a:cs typeface="Constantia"/>
              </a:rPr>
              <a:t>Court </a:t>
            </a:r>
            <a:r>
              <a:rPr sz="2600" spc="-5" dirty="0">
                <a:latin typeface="Constantia"/>
                <a:cs typeface="Constantia"/>
              </a:rPr>
              <a:t>or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Chief </a:t>
            </a:r>
            <a:r>
              <a:rPr sz="2600" spc="-15" dirty="0">
                <a:latin typeface="Constantia"/>
                <a:cs typeface="Constantia"/>
              </a:rPr>
              <a:t>Justice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High  Court</a:t>
            </a:r>
            <a:endParaRPr sz="2600">
              <a:latin typeface="Constantia"/>
              <a:cs typeface="Constantia"/>
            </a:endParaRPr>
          </a:p>
          <a:p>
            <a:pPr marL="286385" marR="47625" indent="-27368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Judicial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Member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shall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person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been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  </a:t>
            </a:r>
            <a:r>
              <a:rPr sz="2600" spc="-20" dirty="0">
                <a:latin typeface="Constantia"/>
                <a:cs typeface="Constantia"/>
              </a:rPr>
              <a:t>Judge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High Court </a:t>
            </a:r>
            <a:r>
              <a:rPr sz="2600" spc="-5" dirty="0">
                <a:latin typeface="Constantia"/>
                <a:cs typeface="Constantia"/>
              </a:rPr>
              <a:t>or 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Judicial Member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spc="-25" dirty="0">
                <a:latin typeface="Constantia"/>
                <a:cs typeface="Constantia"/>
              </a:rPr>
              <a:t>Tribunal </a:t>
            </a:r>
            <a:r>
              <a:rPr sz="2600" spc="-10" dirty="0">
                <a:latin typeface="Constantia"/>
                <a:cs typeface="Constantia"/>
              </a:rPr>
              <a:t>for five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years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5284" y="1988818"/>
            <a:ext cx="872871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500" spc="-5" dirty="0"/>
              <a:t>Selection </a:t>
            </a:r>
            <a:r>
              <a:rPr sz="4500" dirty="0"/>
              <a:t>of </a:t>
            </a:r>
            <a:r>
              <a:rPr sz="4500" spc="-10" dirty="0"/>
              <a:t>Members </a:t>
            </a:r>
            <a:r>
              <a:rPr sz="4500" dirty="0"/>
              <a:t>of </a:t>
            </a:r>
            <a:r>
              <a:rPr sz="4500" spc="-40" dirty="0"/>
              <a:t>Tribunal </a:t>
            </a:r>
            <a:r>
              <a:rPr sz="4500" spc="-5" dirty="0"/>
              <a:t>and  </a:t>
            </a:r>
            <a:r>
              <a:rPr sz="4500" spc="-15" dirty="0"/>
              <a:t>Appellate </a:t>
            </a:r>
            <a:r>
              <a:rPr sz="4500" spc="-40" dirty="0"/>
              <a:t>Tribunal </a:t>
            </a:r>
            <a:r>
              <a:rPr sz="4500" dirty="0"/>
              <a:t>– </a:t>
            </a:r>
            <a:r>
              <a:rPr sz="4500" spc="-5" dirty="0"/>
              <a:t>Section</a:t>
            </a:r>
            <a:r>
              <a:rPr sz="4500" spc="-40" dirty="0"/>
              <a:t> </a:t>
            </a:r>
            <a:r>
              <a:rPr sz="4500" dirty="0"/>
              <a:t>412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1400" y="3498086"/>
            <a:ext cx="8334375" cy="285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69240" indent="-27305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President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Tribunal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Chairperson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  </a:t>
            </a:r>
            <a:r>
              <a:rPr sz="2600" spc="-10" dirty="0">
                <a:latin typeface="Constantia"/>
                <a:cs typeface="Constantia"/>
              </a:rPr>
              <a:t>Judicial Members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Appellate </a:t>
            </a:r>
            <a:r>
              <a:rPr sz="2600" spc="-5" dirty="0">
                <a:latin typeface="Constantia"/>
                <a:cs typeface="Constantia"/>
              </a:rPr>
              <a:t>tribunal, </a:t>
            </a:r>
            <a:r>
              <a:rPr sz="2600" dirty="0">
                <a:latin typeface="Constantia"/>
                <a:cs typeface="Constantia"/>
              </a:rPr>
              <a:t>shall </a:t>
            </a:r>
            <a:r>
              <a:rPr sz="2600" spc="-5" dirty="0">
                <a:latin typeface="Constantia"/>
                <a:cs typeface="Constantia"/>
              </a:rPr>
              <a:t>be  </a:t>
            </a:r>
            <a:r>
              <a:rPr sz="2600" spc="-10" dirty="0">
                <a:latin typeface="Constantia"/>
                <a:cs typeface="Constantia"/>
              </a:rPr>
              <a:t>appointed after consultation </a:t>
            </a:r>
            <a:r>
              <a:rPr sz="2600" spc="-5" dirty="0">
                <a:latin typeface="Constantia"/>
                <a:cs typeface="Constantia"/>
              </a:rPr>
              <a:t>with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Chief </a:t>
            </a:r>
            <a:r>
              <a:rPr sz="2600" spc="-10" dirty="0">
                <a:latin typeface="Constantia"/>
                <a:cs typeface="Constantia"/>
              </a:rPr>
              <a:t>justice </a:t>
            </a:r>
            <a:r>
              <a:rPr sz="2600" spc="-5" dirty="0">
                <a:latin typeface="Constantia"/>
                <a:cs typeface="Constantia"/>
              </a:rPr>
              <a:t>of  India.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members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tribunal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technical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members 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Appellate </a:t>
            </a:r>
            <a:r>
              <a:rPr sz="2600" spc="-25" dirty="0">
                <a:latin typeface="Constantia"/>
                <a:cs typeface="Constantia"/>
              </a:rPr>
              <a:t>Tribunal </a:t>
            </a:r>
            <a:r>
              <a:rPr sz="2600" dirty="0">
                <a:latin typeface="Constantia"/>
                <a:cs typeface="Constantia"/>
              </a:rPr>
              <a:t>shall be </a:t>
            </a:r>
            <a:r>
              <a:rPr sz="2600" spc="-10" dirty="0">
                <a:latin typeface="Constantia"/>
                <a:cs typeface="Constantia"/>
              </a:rPr>
              <a:t>appointed </a:t>
            </a:r>
            <a:r>
              <a:rPr sz="2600" spc="-5" dirty="0">
                <a:latin typeface="Constantia"/>
                <a:cs typeface="Constantia"/>
              </a:rPr>
              <a:t>on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recommendation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Select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Committee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consisting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0004" y="2310383"/>
            <a:ext cx="8067675" cy="405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69" indent="-342900">
              <a:lnSpc>
                <a:spcPct val="100000"/>
              </a:lnSpc>
              <a:buClr>
                <a:srgbClr val="0AD0D9"/>
              </a:buClr>
              <a:buSzPct val="160000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dirty="0">
                <a:latin typeface="Constantia"/>
                <a:cs typeface="Constantia"/>
              </a:rPr>
              <a:t>( a ) </a:t>
            </a:r>
            <a:r>
              <a:rPr sz="2400" spc="-5" dirty="0">
                <a:latin typeface="Constantia"/>
                <a:cs typeface="Constantia"/>
              </a:rPr>
              <a:t>Chief </a:t>
            </a:r>
            <a:r>
              <a:rPr sz="2400" spc="-15" dirty="0">
                <a:latin typeface="Constantia"/>
                <a:cs typeface="Constantia"/>
              </a:rPr>
              <a:t>Justice </a:t>
            </a:r>
            <a:r>
              <a:rPr sz="2400" spc="-5" dirty="0">
                <a:latin typeface="Constantia"/>
                <a:cs typeface="Constantia"/>
              </a:rPr>
              <a:t>of India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2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Chairperson</a:t>
            </a:r>
            <a:endParaRPr sz="2400" dirty="0">
              <a:latin typeface="Constantia"/>
              <a:cs typeface="Constantia"/>
            </a:endParaRPr>
          </a:p>
          <a:p>
            <a:pPr marL="356869" marR="1196975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160000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dirty="0">
                <a:latin typeface="Constantia"/>
                <a:cs typeface="Constantia"/>
              </a:rPr>
              <a:t>(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b)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senior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Judge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Supreme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Court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Chief  </a:t>
            </a:r>
            <a:r>
              <a:rPr sz="2400" spc="-15" dirty="0">
                <a:latin typeface="Constantia"/>
                <a:cs typeface="Constantia"/>
              </a:rPr>
              <a:t>Justice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High Court-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member</a:t>
            </a:r>
            <a:endParaRPr sz="2400" dirty="0">
              <a:latin typeface="Constantia"/>
              <a:cs typeface="Constantia"/>
            </a:endParaRPr>
          </a:p>
          <a:p>
            <a:pPr marL="356870" marR="114935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160000"/>
              <a:buFont typeface="Arial" pitchFamily="34" charset="0"/>
              <a:buChar char="•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(C)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Secretary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Ministry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Corporate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Affairs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–  </a:t>
            </a:r>
            <a:r>
              <a:rPr sz="2400" spc="-15" dirty="0">
                <a:latin typeface="Constantia"/>
                <a:cs typeface="Constantia"/>
              </a:rPr>
              <a:t>Member</a:t>
            </a:r>
            <a:endParaRPr sz="2400" dirty="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160000"/>
              <a:buFont typeface="Arial" pitchFamily="34" charset="0"/>
              <a:buChar char="•"/>
              <a:tabLst>
                <a:tab pos="287020" algn="l"/>
                <a:tab pos="4488180" algn="l"/>
              </a:tabLst>
            </a:pPr>
            <a:r>
              <a:rPr sz="2400" spc="-5" dirty="0">
                <a:latin typeface="Constantia"/>
                <a:cs typeface="Constantia"/>
              </a:rPr>
              <a:t>(d) </a:t>
            </a:r>
            <a:r>
              <a:rPr sz="2400" dirty="0">
                <a:latin typeface="Constantia"/>
                <a:cs typeface="Constantia"/>
              </a:rPr>
              <a:t>Secretary in the</a:t>
            </a:r>
            <a:r>
              <a:rPr sz="2400" spc="-1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Ministry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	Law and </a:t>
            </a:r>
            <a:r>
              <a:rPr sz="2400" spc="-15" dirty="0">
                <a:latin typeface="Constantia"/>
                <a:cs typeface="Constantia"/>
              </a:rPr>
              <a:t>Justice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Member</a:t>
            </a:r>
            <a:endParaRPr sz="2400" dirty="0">
              <a:latin typeface="Constantia"/>
              <a:cs typeface="Constanti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160000"/>
              <a:buFont typeface="Arial" pitchFamily="34" charset="0"/>
              <a:buChar char="•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(e) Secretary in the </a:t>
            </a:r>
            <a:r>
              <a:rPr sz="2400" spc="-5" dirty="0">
                <a:latin typeface="Constantia"/>
                <a:cs typeface="Constantia"/>
              </a:rPr>
              <a:t>Department of Financial Services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  Ministry </a:t>
            </a:r>
            <a:r>
              <a:rPr sz="2400" spc="-5" dirty="0">
                <a:latin typeface="Constantia"/>
                <a:cs typeface="Constantia"/>
              </a:rPr>
              <a:t>of </a:t>
            </a:r>
            <a:r>
              <a:rPr sz="2400" spc="-15" dirty="0">
                <a:latin typeface="Constantia"/>
                <a:cs typeface="Constantia"/>
              </a:rPr>
              <a:t>Finance </a:t>
            </a:r>
            <a:r>
              <a:rPr sz="2400" dirty="0">
                <a:latin typeface="Constantia"/>
                <a:cs typeface="Constantia"/>
              </a:rPr>
              <a:t>–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Member</a:t>
            </a:r>
            <a:endParaRPr sz="2400" dirty="0">
              <a:latin typeface="Constantia"/>
              <a:cs typeface="Constantia"/>
            </a:endParaRPr>
          </a:p>
          <a:p>
            <a:pPr marL="355600" marR="459740" indent="-34290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160000"/>
              <a:buFont typeface="Arial" pitchFamily="34" charset="0"/>
              <a:buChar char="•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Secretary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MCA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will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convener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selection  </a:t>
            </a:r>
            <a:r>
              <a:rPr sz="2400" spc="-20" dirty="0">
                <a:latin typeface="Constantia"/>
                <a:cs typeface="Constantia"/>
              </a:rPr>
              <a:t>committee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8688" y="998219"/>
            <a:ext cx="7980045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500" spc="-100" dirty="0"/>
              <a:t>Term </a:t>
            </a:r>
            <a:r>
              <a:rPr sz="4500" dirty="0"/>
              <a:t>of </a:t>
            </a:r>
            <a:r>
              <a:rPr sz="4500" spc="-15" dirty="0"/>
              <a:t>office </a:t>
            </a:r>
            <a:r>
              <a:rPr sz="4500" dirty="0"/>
              <a:t>of </a:t>
            </a:r>
            <a:r>
              <a:rPr sz="4500" spc="-10" dirty="0"/>
              <a:t>President,  Chairperson </a:t>
            </a:r>
            <a:r>
              <a:rPr sz="4500" spc="-5" dirty="0"/>
              <a:t>and </a:t>
            </a:r>
            <a:r>
              <a:rPr sz="4500" dirty="0"/>
              <a:t>other </a:t>
            </a:r>
            <a:r>
              <a:rPr sz="4500" spc="-10" dirty="0"/>
              <a:t>members</a:t>
            </a:r>
            <a:r>
              <a:rPr sz="4500" spc="-125" dirty="0"/>
              <a:t> </a:t>
            </a:r>
            <a:r>
              <a:rPr sz="4500" dirty="0"/>
              <a:t>–  section</a:t>
            </a:r>
            <a:r>
              <a:rPr sz="4500" spc="-135" dirty="0"/>
              <a:t> </a:t>
            </a:r>
            <a:r>
              <a:rPr sz="4500" dirty="0"/>
              <a:t>413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2404" y="3121150"/>
            <a:ext cx="5020945" cy="3621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548765" indent="-273050">
              <a:lnSpc>
                <a:spcPct val="110000"/>
              </a:lnSpc>
              <a:buClr>
                <a:srgbClr val="0AD0D9"/>
              </a:buClr>
              <a:buSzPct val="93750"/>
              <a:buFont typeface="Arial"/>
              <a:buChar char="●"/>
              <a:tabLst>
                <a:tab pos="288925" algn="l"/>
              </a:tabLst>
            </a:pPr>
            <a:r>
              <a:rPr sz="2400" spc="-10" dirty="0">
                <a:latin typeface="Constantia"/>
                <a:cs typeface="Constantia"/>
              </a:rPr>
              <a:t>President </a:t>
            </a:r>
            <a:r>
              <a:rPr sz="2400" spc="-5" dirty="0">
                <a:latin typeface="Constantia"/>
                <a:cs typeface="Constantia"/>
              </a:rPr>
              <a:t>and members  Chairman and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members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5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year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another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5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Minimum 50</a:t>
            </a:r>
            <a:r>
              <a:rPr sz="2400" spc="-2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President </a:t>
            </a:r>
            <a:r>
              <a:rPr sz="2400" spc="-5" dirty="0">
                <a:latin typeface="Constantia"/>
                <a:cs typeface="Constantia"/>
              </a:rPr>
              <a:t>67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10" dirty="0">
                <a:latin typeface="Constantia"/>
                <a:cs typeface="Constantia"/>
              </a:rPr>
              <a:t>Members 65</a:t>
            </a:r>
            <a:r>
              <a:rPr sz="2400" spc="-2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Chairman </a:t>
            </a:r>
            <a:r>
              <a:rPr sz="2400" dirty="0">
                <a:latin typeface="Constantia"/>
                <a:cs typeface="Constantia"/>
              </a:rPr>
              <a:t>– </a:t>
            </a:r>
            <a:r>
              <a:rPr sz="2400" spc="-15" dirty="0">
                <a:latin typeface="Constantia"/>
                <a:cs typeface="Constantia"/>
              </a:rPr>
              <a:t>70</a:t>
            </a:r>
            <a:r>
              <a:rPr sz="2400" spc="-204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  <a:tab pos="1668780" algn="l"/>
              </a:tabLst>
            </a:pPr>
            <a:r>
              <a:rPr sz="2400" spc="-10" dirty="0">
                <a:latin typeface="Constantia"/>
                <a:cs typeface="Constantia"/>
              </a:rPr>
              <a:t>Members	</a:t>
            </a:r>
            <a:r>
              <a:rPr sz="2400" dirty="0">
                <a:latin typeface="Constantia"/>
                <a:cs typeface="Constantia"/>
              </a:rPr>
              <a:t>- </a:t>
            </a:r>
            <a:r>
              <a:rPr sz="2400" spc="-5" dirty="0">
                <a:latin typeface="Constantia"/>
                <a:cs typeface="Constantia"/>
              </a:rPr>
              <a:t>67</a:t>
            </a:r>
            <a:r>
              <a:rPr sz="2400" spc="-1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Minimum 50</a:t>
            </a:r>
            <a:r>
              <a:rPr sz="2400" spc="-20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Years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160" y="2624834"/>
            <a:ext cx="8086725" cy="233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5000" spc="5" dirty="0">
                <a:solidFill>
                  <a:srgbClr val="04607A"/>
                </a:solidFill>
                <a:latin typeface="Calibri"/>
                <a:cs typeface="Calibri"/>
              </a:rPr>
              <a:t>Salary </a:t>
            </a:r>
            <a:r>
              <a:rPr sz="5000" spc="-10" dirty="0">
                <a:solidFill>
                  <a:srgbClr val="04607A"/>
                </a:solidFill>
                <a:latin typeface="Calibri"/>
                <a:cs typeface="Calibri"/>
              </a:rPr>
              <a:t>allowances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and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other  </a:t>
            </a: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terms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and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conditions of</a:t>
            </a:r>
            <a:r>
              <a:rPr sz="5000" spc="-15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5" dirty="0">
                <a:solidFill>
                  <a:srgbClr val="04607A"/>
                </a:solidFill>
                <a:latin typeface="Calibri"/>
                <a:cs typeface="Calibri"/>
              </a:rPr>
              <a:t>service 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Members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–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Section</a:t>
            </a:r>
            <a:r>
              <a:rPr sz="500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414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2360" y="3208018"/>
            <a:ext cx="7497445" cy="209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4500" spc="-5" dirty="0">
                <a:solidFill>
                  <a:srgbClr val="04607A"/>
                </a:solidFill>
                <a:latin typeface="Calibri"/>
                <a:cs typeface="Calibri"/>
              </a:rPr>
              <a:t>Acting </a:t>
            </a:r>
            <a:r>
              <a:rPr sz="4500" spc="-15" dirty="0">
                <a:solidFill>
                  <a:srgbClr val="04607A"/>
                </a:solidFill>
                <a:latin typeface="Calibri"/>
                <a:cs typeface="Calibri"/>
              </a:rPr>
              <a:t>President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or </a:t>
            </a:r>
            <a:r>
              <a:rPr sz="4500" spc="-5" dirty="0">
                <a:solidFill>
                  <a:srgbClr val="04607A"/>
                </a:solidFill>
                <a:latin typeface="Calibri"/>
                <a:cs typeface="Calibri"/>
              </a:rPr>
              <a:t>the  </a:t>
            </a:r>
            <a:r>
              <a:rPr sz="4500" spc="-10" dirty="0">
                <a:solidFill>
                  <a:srgbClr val="04607A"/>
                </a:solidFill>
                <a:latin typeface="Calibri"/>
                <a:cs typeface="Calibri"/>
              </a:rPr>
              <a:t>Chairperson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4500" spc="-40" dirty="0">
                <a:solidFill>
                  <a:srgbClr val="04607A"/>
                </a:solidFill>
                <a:latin typeface="Calibri"/>
                <a:cs typeface="Calibri"/>
              </a:rPr>
              <a:t>Tribunal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or  </a:t>
            </a:r>
            <a:r>
              <a:rPr sz="4500" spc="-15" dirty="0">
                <a:solidFill>
                  <a:srgbClr val="04607A"/>
                </a:solidFill>
                <a:latin typeface="Calibri"/>
                <a:cs typeface="Calibri"/>
              </a:rPr>
              <a:t>Appellate </a:t>
            </a:r>
            <a:r>
              <a:rPr sz="4500" spc="-40" dirty="0">
                <a:solidFill>
                  <a:srgbClr val="04607A"/>
                </a:solidFill>
                <a:latin typeface="Calibri"/>
                <a:cs typeface="Calibri"/>
              </a:rPr>
              <a:t>Tribunal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– </a:t>
            </a:r>
            <a:r>
              <a:rPr sz="4500" spc="-5" dirty="0">
                <a:solidFill>
                  <a:srgbClr val="04607A"/>
                </a:solidFill>
                <a:latin typeface="Calibri"/>
                <a:cs typeface="Calibri"/>
              </a:rPr>
              <a:t>Section</a:t>
            </a:r>
            <a:r>
              <a:rPr sz="45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415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8560" y="3131818"/>
            <a:ext cx="8232140" cy="209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2735" indent="1270">
              <a:lnSpc>
                <a:spcPct val="100000"/>
              </a:lnSpc>
            </a:pPr>
            <a:r>
              <a:rPr sz="4500" spc="-15" dirty="0">
                <a:solidFill>
                  <a:srgbClr val="04607A"/>
                </a:solidFill>
                <a:latin typeface="Calibri"/>
                <a:cs typeface="Calibri"/>
              </a:rPr>
              <a:t>Resignation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4500" spc="-10" dirty="0">
                <a:solidFill>
                  <a:srgbClr val="04607A"/>
                </a:solidFill>
                <a:latin typeface="Calibri"/>
                <a:cs typeface="Calibri"/>
              </a:rPr>
              <a:t>Members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–</a:t>
            </a:r>
            <a:r>
              <a:rPr sz="450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spc="-5" dirty="0">
                <a:solidFill>
                  <a:srgbClr val="04607A"/>
                </a:solidFill>
                <a:latin typeface="Calibri"/>
                <a:cs typeface="Calibri"/>
              </a:rPr>
              <a:t>Section 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416</a:t>
            </a:r>
            <a:endParaRPr sz="4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500" spc="-25" dirty="0">
                <a:solidFill>
                  <a:srgbClr val="04607A"/>
                </a:solidFill>
                <a:latin typeface="Calibri"/>
                <a:cs typeface="Calibri"/>
              </a:rPr>
              <a:t>Removal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4500" spc="-10" dirty="0">
                <a:solidFill>
                  <a:srgbClr val="04607A"/>
                </a:solidFill>
                <a:latin typeface="Calibri"/>
                <a:cs typeface="Calibri"/>
              </a:rPr>
              <a:t>Members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– </a:t>
            </a:r>
            <a:r>
              <a:rPr sz="4500" spc="-5" dirty="0">
                <a:solidFill>
                  <a:srgbClr val="04607A"/>
                </a:solidFill>
                <a:latin typeface="Calibri"/>
                <a:cs typeface="Calibri"/>
              </a:rPr>
              <a:t>Section</a:t>
            </a:r>
            <a:r>
              <a:rPr sz="450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04607A"/>
                </a:solidFill>
                <a:latin typeface="Calibri"/>
                <a:cs typeface="Calibri"/>
              </a:rPr>
              <a:t>417</a:t>
            </a:r>
            <a:endParaRPr sz="4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2360" y="3234434"/>
            <a:ext cx="7825740" cy="156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5000" spc="-30" dirty="0">
                <a:solidFill>
                  <a:srgbClr val="04607A"/>
                </a:solidFill>
                <a:latin typeface="Calibri"/>
                <a:cs typeface="Calibri"/>
              </a:rPr>
              <a:t>Staff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5000" spc="-45" dirty="0">
                <a:solidFill>
                  <a:srgbClr val="04607A"/>
                </a:solidFill>
                <a:latin typeface="Calibri"/>
                <a:cs typeface="Calibri"/>
              </a:rPr>
              <a:t>Tribunal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and </a:t>
            </a: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Appellate  </a:t>
            </a:r>
            <a:r>
              <a:rPr sz="5000" spc="-45" dirty="0">
                <a:solidFill>
                  <a:srgbClr val="04607A"/>
                </a:solidFill>
                <a:latin typeface="Calibri"/>
                <a:cs typeface="Calibri"/>
              </a:rPr>
              <a:t>Tribunal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–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Section</a:t>
            </a:r>
            <a:r>
              <a:rPr sz="500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418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18560" y="2750818"/>
            <a:ext cx="607822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4500" spc="-10" dirty="0"/>
              <a:t>What </a:t>
            </a:r>
            <a:r>
              <a:rPr sz="4500" spc="-5" dirty="0"/>
              <a:t>is Section </a:t>
            </a:r>
            <a:r>
              <a:rPr sz="4500" dirty="0"/>
              <a:t>432 </a:t>
            </a:r>
            <a:r>
              <a:rPr sz="4500" spc="-5" dirty="0"/>
              <a:t>in</a:t>
            </a:r>
            <a:r>
              <a:rPr sz="4500" spc="-114" dirty="0"/>
              <a:t> </a:t>
            </a:r>
            <a:r>
              <a:rPr sz="4500" spc="-5" dirty="0"/>
              <a:t>the  Companies </a:t>
            </a:r>
            <a:r>
              <a:rPr sz="4500" dirty="0"/>
              <a:t>Act,</a:t>
            </a:r>
            <a:r>
              <a:rPr sz="4500" spc="-105" dirty="0"/>
              <a:t> </a:t>
            </a:r>
            <a:r>
              <a:rPr sz="4500" dirty="0"/>
              <a:t>2013?</a:t>
            </a:r>
            <a:endParaRPr sz="4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4764" y="2674618"/>
            <a:ext cx="8095615" cy="209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sz="4500" dirty="0"/>
              <a:t>Benches of </a:t>
            </a:r>
            <a:r>
              <a:rPr sz="4500" spc="-40" dirty="0"/>
              <a:t>Tribunal </a:t>
            </a:r>
            <a:r>
              <a:rPr sz="4500" spc="-5" dirty="0"/>
              <a:t>Section </a:t>
            </a:r>
            <a:r>
              <a:rPr sz="4500" dirty="0"/>
              <a:t>419  </a:t>
            </a:r>
            <a:r>
              <a:rPr sz="4500" spc="-5" dirty="0"/>
              <a:t>The principal </a:t>
            </a:r>
            <a:r>
              <a:rPr sz="4500" dirty="0"/>
              <a:t>bench of </a:t>
            </a:r>
            <a:r>
              <a:rPr sz="4500" spc="-5" dirty="0"/>
              <a:t>the</a:t>
            </a:r>
            <a:r>
              <a:rPr sz="4500" spc="-100" dirty="0"/>
              <a:t> </a:t>
            </a:r>
            <a:r>
              <a:rPr sz="4500" spc="-40" dirty="0"/>
              <a:t>Tribunal  </a:t>
            </a:r>
            <a:r>
              <a:rPr sz="4500" spc="-5" dirty="0"/>
              <a:t>shall be </a:t>
            </a:r>
            <a:r>
              <a:rPr sz="4500" spc="-20" dirty="0"/>
              <a:t>at </a:t>
            </a:r>
            <a:r>
              <a:rPr sz="4500" spc="-10" dirty="0"/>
              <a:t>New</a:t>
            </a:r>
            <a:r>
              <a:rPr sz="4500" spc="-90" dirty="0"/>
              <a:t> </a:t>
            </a:r>
            <a:r>
              <a:rPr sz="4500" spc="-5" dirty="0"/>
              <a:t>Delhi</a:t>
            </a:r>
            <a:endParaRPr sz="4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4500" spc="-15" dirty="0"/>
              <a:t>Order </a:t>
            </a:r>
            <a:r>
              <a:rPr sz="4500" dirty="0"/>
              <a:t>of </a:t>
            </a:r>
            <a:r>
              <a:rPr sz="4500" spc="-40" dirty="0"/>
              <a:t>Tribunal </a:t>
            </a:r>
            <a:r>
              <a:rPr sz="4500" dirty="0"/>
              <a:t>– </a:t>
            </a:r>
            <a:r>
              <a:rPr sz="4500" spc="-5" dirty="0"/>
              <a:t>Section</a:t>
            </a:r>
            <a:r>
              <a:rPr sz="4500" spc="-65" dirty="0"/>
              <a:t> </a:t>
            </a:r>
            <a:r>
              <a:rPr sz="4500" dirty="0"/>
              <a:t>420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2355086"/>
            <a:ext cx="6748780" cy="226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Reasonable opportunity of being</a:t>
            </a:r>
            <a:r>
              <a:rPr sz="2600" spc="-2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heard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10" dirty="0">
                <a:latin typeface="Constantia"/>
                <a:cs typeface="Constantia"/>
              </a:rPr>
              <a:t>Pass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thinks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15" dirty="0">
                <a:latin typeface="Constantia"/>
                <a:cs typeface="Constantia"/>
              </a:rPr>
              <a:t>fit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4632960" algn="l"/>
              </a:tabLst>
            </a:pPr>
            <a:r>
              <a:rPr sz="2600" spc="-5" dirty="0">
                <a:latin typeface="Constantia"/>
                <a:cs typeface="Constantia"/>
              </a:rPr>
              <a:t>Amendment within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two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years	by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2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tribunal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sz="2400" spc="-15" dirty="0">
                <a:latin typeface="Constantia"/>
                <a:cs typeface="Constantia"/>
              </a:rPr>
              <a:t>Not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possible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if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appeal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preferred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copy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all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parties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concerned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-5" dirty="0"/>
              <a:t>Appeal </a:t>
            </a:r>
            <a:r>
              <a:rPr spc="-25" dirty="0"/>
              <a:t>from </a:t>
            </a:r>
            <a:r>
              <a:rPr spc="-20" dirty="0"/>
              <a:t>order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45" dirty="0"/>
              <a:t>Tribunal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2309366"/>
            <a:ext cx="7863205" cy="182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dirty="0">
                <a:latin typeface="Constantia"/>
                <a:cs typeface="Constantia"/>
              </a:rPr>
              <a:t>.. </a:t>
            </a:r>
            <a:r>
              <a:rPr sz="2600" spc="-114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2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NCLAT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15" dirty="0">
                <a:latin typeface="Constantia"/>
                <a:cs typeface="Constantia"/>
              </a:rPr>
              <a:t>Not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possible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if</a:t>
            </a:r>
            <a:r>
              <a:rPr sz="2600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with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consent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parties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With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45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days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form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with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fee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Further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period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45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days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NCLAT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approve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500" spc="-5" dirty="0"/>
              <a:t>Expeditious disposal </a:t>
            </a:r>
            <a:r>
              <a:rPr sz="4500" spc="-15" dirty="0"/>
              <a:t>by </a:t>
            </a:r>
            <a:r>
              <a:rPr sz="4500" spc="-40" dirty="0"/>
              <a:t>Tribunal </a:t>
            </a:r>
            <a:r>
              <a:rPr sz="4500" spc="-5" dirty="0"/>
              <a:t>and  </a:t>
            </a:r>
            <a:r>
              <a:rPr sz="4500" spc="-15" dirty="0"/>
              <a:t>Appellate </a:t>
            </a:r>
            <a:r>
              <a:rPr sz="4500" spc="-40" dirty="0"/>
              <a:t>Tribunal </a:t>
            </a:r>
            <a:r>
              <a:rPr sz="4500" dirty="0"/>
              <a:t>- </a:t>
            </a:r>
            <a:r>
              <a:rPr sz="4500" spc="-5" dirty="0"/>
              <a:t>Section</a:t>
            </a:r>
            <a:r>
              <a:rPr sz="4500" spc="-40" dirty="0"/>
              <a:t> </a:t>
            </a:r>
            <a:r>
              <a:rPr sz="4500" dirty="0"/>
              <a:t>422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33800" y="3046982"/>
            <a:ext cx="8061959" cy="374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572770" indent="-274320">
              <a:lnSpc>
                <a:spcPts val="2590"/>
              </a:lnSpc>
              <a:buClr>
                <a:srgbClr val="0AD0D9"/>
              </a:buClr>
              <a:buSzPct val="93750"/>
              <a:buFont typeface="Arial"/>
              <a:buChar char="●"/>
              <a:tabLst>
                <a:tab pos="288925" algn="l"/>
              </a:tabLst>
            </a:pPr>
            <a:r>
              <a:rPr sz="2400" b="1" spc="80" dirty="0">
                <a:latin typeface="Georgia"/>
                <a:cs typeface="Georgia"/>
              </a:rPr>
              <a:t>Section </a:t>
            </a:r>
            <a:r>
              <a:rPr sz="2400" b="1" spc="-155" dirty="0">
                <a:latin typeface="Georgia"/>
                <a:cs typeface="Georgia"/>
              </a:rPr>
              <a:t>422 </a:t>
            </a:r>
            <a:r>
              <a:rPr sz="2400" b="1" spc="-345" dirty="0">
                <a:latin typeface="Georgia"/>
                <a:cs typeface="Georgia"/>
              </a:rPr>
              <a:t>– </a:t>
            </a:r>
            <a:r>
              <a:rPr sz="2400" b="1" spc="75" dirty="0">
                <a:latin typeface="Georgia"/>
                <a:cs typeface="Georgia"/>
              </a:rPr>
              <a:t>Expeditious </a:t>
            </a:r>
            <a:r>
              <a:rPr sz="2400" b="1" spc="85" dirty="0">
                <a:latin typeface="Georgia"/>
                <a:cs typeface="Georgia"/>
              </a:rPr>
              <a:t>disposal </a:t>
            </a:r>
            <a:r>
              <a:rPr sz="2400" b="1" spc="70" dirty="0" smtClean="0">
                <a:latin typeface="Georgia"/>
                <a:cs typeface="Georgia"/>
              </a:rPr>
              <a:t>by </a:t>
            </a:r>
            <a:r>
              <a:rPr sz="2400" b="1" spc="65" dirty="0" smtClean="0">
                <a:latin typeface="Georgia"/>
                <a:cs typeface="Georgia"/>
              </a:rPr>
              <a:t>Tribunal</a:t>
            </a:r>
            <a:r>
              <a:rPr sz="2400" b="1" spc="-370" dirty="0" smtClean="0">
                <a:latin typeface="Georgia"/>
                <a:cs typeface="Georgia"/>
              </a:rPr>
              <a:t> </a:t>
            </a:r>
            <a:r>
              <a:rPr sz="2400" b="1" spc="95" dirty="0">
                <a:latin typeface="Georgia"/>
                <a:cs typeface="Georgia"/>
              </a:rPr>
              <a:t>and  </a:t>
            </a:r>
            <a:r>
              <a:rPr sz="2400" b="1" spc="85" dirty="0">
                <a:latin typeface="Georgia"/>
                <a:cs typeface="Georgia"/>
              </a:rPr>
              <a:t>Appellate</a:t>
            </a:r>
            <a:r>
              <a:rPr sz="2400" b="1" spc="-235" dirty="0">
                <a:latin typeface="Georgia"/>
                <a:cs typeface="Georgia"/>
              </a:rPr>
              <a:t> </a:t>
            </a:r>
            <a:r>
              <a:rPr sz="2400" b="1" spc="65" dirty="0">
                <a:latin typeface="Georgia"/>
                <a:cs typeface="Georgia"/>
              </a:rPr>
              <a:t>Tribunal</a:t>
            </a:r>
            <a:endParaRPr sz="2400" b="1" dirty="0">
              <a:latin typeface="Georgia"/>
              <a:cs typeface="Georgia"/>
            </a:endParaRPr>
          </a:p>
          <a:p>
            <a:pPr marL="287020" marR="5080" indent="-274320">
              <a:lnSpc>
                <a:spcPts val="259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i="1" dirty="0">
                <a:latin typeface="Constantia"/>
                <a:cs typeface="Constantia"/>
              </a:rPr>
              <a:t>“(1) </a:t>
            </a:r>
            <a:r>
              <a:rPr sz="2400" i="1" spc="-10" dirty="0">
                <a:latin typeface="Constantia"/>
                <a:cs typeface="Constantia"/>
              </a:rPr>
              <a:t>Every </a:t>
            </a:r>
            <a:r>
              <a:rPr sz="2400" i="1" spc="-5" dirty="0">
                <a:latin typeface="Constantia"/>
                <a:cs typeface="Constantia"/>
              </a:rPr>
              <a:t>application </a:t>
            </a:r>
            <a:r>
              <a:rPr sz="2400" i="1" dirty="0">
                <a:latin typeface="Constantia"/>
                <a:cs typeface="Constantia"/>
              </a:rPr>
              <a:t>or </a:t>
            </a:r>
            <a:r>
              <a:rPr sz="2400" i="1" spc="-5" dirty="0">
                <a:latin typeface="Constantia"/>
                <a:cs typeface="Constantia"/>
              </a:rPr>
              <a:t>petition </a:t>
            </a:r>
            <a:r>
              <a:rPr sz="2400" i="1" spc="-15" dirty="0">
                <a:latin typeface="Constantia"/>
                <a:cs typeface="Constantia"/>
              </a:rPr>
              <a:t>presented </a:t>
            </a:r>
            <a:r>
              <a:rPr sz="2400" i="1" spc="-10" dirty="0">
                <a:latin typeface="Constantia"/>
                <a:cs typeface="Constantia"/>
              </a:rPr>
              <a:t>before </a:t>
            </a:r>
            <a:r>
              <a:rPr sz="2400" i="1" spc="-15" dirty="0">
                <a:latin typeface="Constantia"/>
                <a:cs typeface="Constantia"/>
              </a:rPr>
              <a:t>the  </a:t>
            </a:r>
            <a:r>
              <a:rPr sz="2400" i="1" spc="-20" dirty="0">
                <a:latin typeface="Constantia"/>
                <a:cs typeface="Constantia"/>
              </a:rPr>
              <a:t>Tribunal </a:t>
            </a:r>
            <a:r>
              <a:rPr sz="2400" i="1" dirty="0">
                <a:latin typeface="Constantia"/>
                <a:cs typeface="Constantia"/>
              </a:rPr>
              <a:t>and </a:t>
            </a:r>
            <a:r>
              <a:rPr sz="2400" i="1" spc="-5" dirty="0">
                <a:latin typeface="Constantia"/>
                <a:cs typeface="Constantia"/>
              </a:rPr>
              <a:t>every appeal </a:t>
            </a:r>
            <a:r>
              <a:rPr sz="2400" i="1" spc="15" dirty="0">
                <a:latin typeface="Constantia"/>
                <a:cs typeface="Constantia"/>
              </a:rPr>
              <a:t>filed </a:t>
            </a:r>
            <a:r>
              <a:rPr sz="2400" i="1" spc="-10" dirty="0">
                <a:latin typeface="Constantia"/>
                <a:cs typeface="Constantia"/>
              </a:rPr>
              <a:t>before </a:t>
            </a:r>
            <a:r>
              <a:rPr sz="2400" i="1" spc="-15" dirty="0">
                <a:latin typeface="Constantia"/>
                <a:cs typeface="Constantia"/>
              </a:rPr>
              <a:t>the Appellate </a:t>
            </a:r>
            <a:r>
              <a:rPr sz="2400" i="1" spc="-20" dirty="0">
                <a:latin typeface="Constantia"/>
                <a:cs typeface="Constantia"/>
              </a:rPr>
              <a:t>Tribunal  </a:t>
            </a:r>
            <a:r>
              <a:rPr sz="2400" i="1" spc="-5" dirty="0">
                <a:latin typeface="Constantia"/>
                <a:cs typeface="Constantia"/>
              </a:rPr>
              <a:t>shall </a:t>
            </a:r>
            <a:r>
              <a:rPr sz="2400" i="1" dirty="0">
                <a:latin typeface="Constantia"/>
                <a:cs typeface="Constantia"/>
              </a:rPr>
              <a:t>be </a:t>
            </a:r>
            <a:r>
              <a:rPr sz="2400" i="1" spc="-5" dirty="0">
                <a:latin typeface="Constantia"/>
                <a:cs typeface="Constantia"/>
              </a:rPr>
              <a:t>dealt </a:t>
            </a:r>
            <a:r>
              <a:rPr sz="2400" i="1" spc="-15" dirty="0">
                <a:latin typeface="Constantia"/>
                <a:cs typeface="Constantia"/>
              </a:rPr>
              <a:t>with </a:t>
            </a:r>
            <a:r>
              <a:rPr sz="2400" i="1" dirty="0">
                <a:latin typeface="Constantia"/>
                <a:cs typeface="Constantia"/>
              </a:rPr>
              <a:t>and </a:t>
            </a:r>
            <a:r>
              <a:rPr sz="2400" i="1" spc="-10" dirty="0">
                <a:latin typeface="Constantia"/>
                <a:cs typeface="Constantia"/>
              </a:rPr>
              <a:t>disposed </a:t>
            </a:r>
            <a:r>
              <a:rPr sz="2400" i="1" dirty="0">
                <a:latin typeface="Constantia"/>
                <a:cs typeface="Constantia"/>
              </a:rPr>
              <a:t>of </a:t>
            </a:r>
            <a:r>
              <a:rPr sz="2400" i="1" spc="-15" dirty="0">
                <a:latin typeface="Constantia"/>
                <a:cs typeface="Constantia"/>
              </a:rPr>
              <a:t>by </a:t>
            </a:r>
            <a:r>
              <a:rPr sz="2400" i="1" spc="-5" dirty="0">
                <a:latin typeface="Constantia"/>
                <a:cs typeface="Constantia"/>
              </a:rPr>
              <a:t>it </a:t>
            </a:r>
            <a:r>
              <a:rPr sz="2400" i="1" dirty="0">
                <a:latin typeface="Constantia"/>
                <a:cs typeface="Constantia"/>
              </a:rPr>
              <a:t>as </a:t>
            </a:r>
            <a:r>
              <a:rPr sz="2400" i="1" spc="-5" dirty="0">
                <a:latin typeface="Constantia"/>
                <a:cs typeface="Constantia"/>
              </a:rPr>
              <a:t>expeditiously </a:t>
            </a:r>
            <a:r>
              <a:rPr sz="2400" i="1" dirty="0">
                <a:latin typeface="Constantia"/>
                <a:cs typeface="Constantia"/>
              </a:rPr>
              <a:t>as  </a:t>
            </a:r>
            <a:r>
              <a:rPr sz="2400" i="1" spc="-10" dirty="0">
                <a:latin typeface="Constantia"/>
                <a:cs typeface="Constantia"/>
              </a:rPr>
              <a:t>possible </a:t>
            </a:r>
            <a:r>
              <a:rPr sz="2400" i="1" dirty="0">
                <a:latin typeface="Constantia"/>
                <a:cs typeface="Constantia"/>
              </a:rPr>
              <a:t>and </a:t>
            </a:r>
            <a:r>
              <a:rPr sz="2400" i="1" spc="-5" dirty="0">
                <a:latin typeface="Constantia"/>
                <a:cs typeface="Constantia"/>
              </a:rPr>
              <a:t>every </a:t>
            </a:r>
            <a:r>
              <a:rPr sz="2400" i="1" spc="-10" dirty="0">
                <a:latin typeface="Constantia"/>
                <a:cs typeface="Constantia"/>
              </a:rPr>
              <a:t>endeavour </a:t>
            </a:r>
            <a:r>
              <a:rPr sz="2400" i="1" spc="-5" dirty="0">
                <a:latin typeface="Constantia"/>
                <a:cs typeface="Constantia"/>
              </a:rPr>
              <a:t>shall </a:t>
            </a:r>
            <a:r>
              <a:rPr sz="2400" i="1" dirty="0">
                <a:latin typeface="Constantia"/>
                <a:cs typeface="Constantia"/>
              </a:rPr>
              <a:t>be made </a:t>
            </a:r>
            <a:r>
              <a:rPr sz="2400" i="1" spc="-15" dirty="0">
                <a:latin typeface="Constantia"/>
                <a:cs typeface="Constantia"/>
              </a:rPr>
              <a:t>by the </a:t>
            </a:r>
            <a:r>
              <a:rPr sz="2400" i="1" spc="-20" dirty="0">
                <a:latin typeface="Constantia"/>
                <a:cs typeface="Constantia"/>
              </a:rPr>
              <a:t>Tribunal  </a:t>
            </a:r>
            <a:r>
              <a:rPr sz="2400" i="1" dirty="0">
                <a:latin typeface="Constantia"/>
                <a:cs typeface="Constantia"/>
              </a:rPr>
              <a:t>or </a:t>
            </a:r>
            <a:r>
              <a:rPr sz="2400" i="1" spc="-15" dirty="0">
                <a:latin typeface="Constantia"/>
                <a:cs typeface="Constantia"/>
              </a:rPr>
              <a:t>the Appellate </a:t>
            </a:r>
            <a:r>
              <a:rPr sz="2400" i="1" spc="-20" dirty="0">
                <a:latin typeface="Constantia"/>
                <a:cs typeface="Constantia"/>
              </a:rPr>
              <a:t>Tribunal, </a:t>
            </a:r>
            <a:r>
              <a:rPr sz="2400" i="1" dirty="0">
                <a:latin typeface="Constantia"/>
                <a:cs typeface="Constantia"/>
              </a:rPr>
              <a:t>as </a:t>
            </a:r>
            <a:r>
              <a:rPr sz="2400" i="1" spc="-15" dirty="0">
                <a:latin typeface="Constantia"/>
                <a:cs typeface="Constantia"/>
              </a:rPr>
              <a:t>the </a:t>
            </a:r>
            <a:r>
              <a:rPr sz="2400" i="1" spc="-10" dirty="0">
                <a:latin typeface="Constantia"/>
                <a:cs typeface="Constantia"/>
              </a:rPr>
              <a:t>case </a:t>
            </a:r>
            <a:r>
              <a:rPr sz="2400" i="1" dirty="0">
                <a:latin typeface="Constantia"/>
                <a:cs typeface="Constantia"/>
              </a:rPr>
              <a:t>may </a:t>
            </a:r>
            <a:r>
              <a:rPr sz="2400" i="1" spc="-5" dirty="0">
                <a:latin typeface="Constantia"/>
                <a:cs typeface="Constantia"/>
              </a:rPr>
              <a:t>be, for </a:t>
            </a:r>
            <a:r>
              <a:rPr sz="2400" i="1" spc="-15" dirty="0">
                <a:latin typeface="Constantia"/>
                <a:cs typeface="Constantia"/>
              </a:rPr>
              <a:t>the  </a:t>
            </a:r>
            <a:r>
              <a:rPr sz="2400" i="1" spc="-5" dirty="0">
                <a:latin typeface="Constantia"/>
                <a:cs typeface="Constantia"/>
              </a:rPr>
              <a:t>disposal </a:t>
            </a:r>
            <a:r>
              <a:rPr sz="2400" i="1" dirty="0">
                <a:latin typeface="Constantia"/>
                <a:cs typeface="Constantia"/>
              </a:rPr>
              <a:t>of </a:t>
            </a:r>
            <a:r>
              <a:rPr sz="2400" i="1" spc="-15" dirty="0">
                <a:latin typeface="Constantia"/>
                <a:cs typeface="Constantia"/>
              </a:rPr>
              <a:t>such </a:t>
            </a:r>
            <a:r>
              <a:rPr sz="2400" i="1" spc="-5" dirty="0">
                <a:latin typeface="Constantia"/>
                <a:cs typeface="Constantia"/>
              </a:rPr>
              <a:t>application </a:t>
            </a:r>
            <a:r>
              <a:rPr sz="2400" i="1" dirty="0">
                <a:latin typeface="Constantia"/>
                <a:cs typeface="Constantia"/>
              </a:rPr>
              <a:t>or </a:t>
            </a:r>
            <a:r>
              <a:rPr sz="2400" i="1" spc="-5" dirty="0">
                <a:latin typeface="Constantia"/>
                <a:cs typeface="Constantia"/>
              </a:rPr>
              <a:t>petition </a:t>
            </a:r>
            <a:r>
              <a:rPr sz="2400" i="1" dirty="0">
                <a:latin typeface="Constantia"/>
                <a:cs typeface="Constantia"/>
              </a:rPr>
              <a:t>or </a:t>
            </a:r>
            <a:r>
              <a:rPr sz="2400" i="1" spc="-5" dirty="0">
                <a:latin typeface="Constantia"/>
                <a:cs typeface="Constantia"/>
              </a:rPr>
              <a:t>appeal </a:t>
            </a:r>
            <a:r>
              <a:rPr sz="2400" i="1" spc="-10" dirty="0">
                <a:latin typeface="Constantia"/>
                <a:cs typeface="Constantia"/>
              </a:rPr>
              <a:t>within  </a:t>
            </a:r>
            <a:r>
              <a:rPr sz="2400" i="1" spc="-20" dirty="0">
                <a:latin typeface="Constantia"/>
                <a:cs typeface="Constantia"/>
              </a:rPr>
              <a:t>three </a:t>
            </a:r>
            <a:r>
              <a:rPr sz="2400" i="1" spc="-10" dirty="0">
                <a:latin typeface="Constantia"/>
                <a:cs typeface="Constantia"/>
              </a:rPr>
              <a:t>months from </a:t>
            </a:r>
            <a:r>
              <a:rPr sz="2400" i="1" spc="-15" dirty="0">
                <a:latin typeface="Constantia"/>
                <a:cs typeface="Constantia"/>
              </a:rPr>
              <a:t>the date </a:t>
            </a:r>
            <a:r>
              <a:rPr sz="2400" i="1" dirty="0">
                <a:latin typeface="Constantia"/>
                <a:cs typeface="Constantia"/>
              </a:rPr>
              <a:t>of </a:t>
            </a:r>
            <a:r>
              <a:rPr sz="2400" i="1" spc="-5" dirty="0">
                <a:latin typeface="Constantia"/>
                <a:cs typeface="Constantia"/>
              </a:rPr>
              <a:t>its </a:t>
            </a:r>
            <a:r>
              <a:rPr sz="2400" i="1" spc="-15" dirty="0">
                <a:latin typeface="Constantia"/>
                <a:cs typeface="Constantia"/>
              </a:rPr>
              <a:t>presentation </a:t>
            </a:r>
            <a:r>
              <a:rPr sz="2400" i="1" spc="-5" dirty="0">
                <a:latin typeface="Constantia"/>
                <a:cs typeface="Constantia"/>
              </a:rPr>
              <a:t>before </a:t>
            </a:r>
            <a:r>
              <a:rPr sz="2400" i="1" spc="-15" dirty="0">
                <a:latin typeface="Constantia"/>
                <a:cs typeface="Constantia"/>
              </a:rPr>
              <a:t>the  </a:t>
            </a:r>
            <a:r>
              <a:rPr sz="2400" i="1" spc="-20" dirty="0">
                <a:latin typeface="Constantia"/>
                <a:cs typeface="Constantia"/>
              </a:rPr>
              <a:t>Tribunal </a:t>
            </a:r>
            <a:r>
              <a:rPr sz="2400" i="1" dirty="0">
                <a:latin typeface="Constantia"/>
                <a:cs typeface="Constantia"/>
              </a:rPr>
              <a:t>or </a:t>
            </a:r>
            <a:r>
              <a:rPr sz="2400" i="1" spc="-15" dirty="0">
                <a:latin typeface="Constantia"/>
                <a:cs typeface="Constantia"/>
              </a:rPr>
              <a:t>the </a:t>
            </a:r>
            <a:r>
              <a:rPr sz="2400" i="1" spc="15" dirty="0">
                <a:latin typeface="Constantia"/>
                <a:cs typeface="Constantia"/>
              </a:rPr>
              <a:t>filing </a:t>
            </a:r>
            <a:r>
              <a:rPr sz="2400" i="1" dirty="0">
                <a:latin typeface="Constantia"/>
                <a:cs typeface="Constantia"/>
              </a:rPr>
              <a:t>of </a:t>
            </a:r>
            <a:r>
              <a:rPr sz="2400" i="1" spc="-15" dirty="0">
                <a:latin typeface="Constantia"/>
                <a:cs typeface="Constantia"/>
              </a:rPr>
              <a:t>the </a:t>
            </a:r>
            <a:r>
              <a:rPr sz="2400" i="1" spc="-5" dirty="0">
                <a:latin typeface="Constantia"/>
                <a:cs typeface="Constantia"/>
              </a:rPr>
              <a:t>appeal </a:t>
            </a:r>
            <a:r>
              <a:rPr sz="2400" i="1" spc="-10" dirty="0">
                <a:latin typeface="Constantia"/>
                <a:cs typeface="Constantia"/>
              </a:rPr>
              <a:t>before </a:t>
            </a:r>
            <a:r>
              <a:rPr sz="2400" i="1" spc="-15" dirty="0">
                <a:latin typeface="Constantia"/>
                <a:cs typeface="Constantia"/>
              </a:rPr>
              <a:t>the Appellate  </a:t>
            </a:r>
            <a:r>
              <a:rPr sz="2400" i="1" spc="-20" dirty="0">
                <a:latin typeface="Constantia"/>
                <a:cs typeface="Constantia"/>
              </a:rPr>
              <a:t>Tribunal.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28" y="2314446"/>
            <a:ext cx="7893684" cy="394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ts val="281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i="1" dirty="0">
                <a:latin typeface="Constantia"/>
                <a:cs typeface="Constantia"/>
              </a:rPr>
              <a:t>(2) </a:t>
            </a:r>
            <a:r>
              <a:rPr sz="2600" i="1" spc="-10" dirty="0">
                <a:latin typeface="Constantia"/>
                <a:cs typeface="Constantia"/>
              </a:rPr>
              <a:t>Where </a:t>
            </a:r>
            <a:r>
              <a:rPr sz="2600" i="1" spc="-20" dirty="0">
                <a:latin typeface="Constantia"/>
                <a:cs typeface="Constantia"/>
              </a:rPr>
              <a:t>any </a:t>
            </a:r>
            <a:r>
              <a:rPr sz="2600" i="1" spc="-5" dirty="0">
                <a:latin typeface="Constantia"/>
                <a:cs typeface="Constantia"/>
              </a:rPr>
              <a:t>application </a:t>
            </a:r>
            <a:r>
              <a:rPr sz="2600" i="1" dirty="0">
                <a:latin typeface="Constantia"/>
                <a:cs typeface="Constantia"/>
              </a:rPr>
              <a:t>or </a:t>
            </a:r>
            <a:r>
              <a:rPr sz="2600" i="1" spc="-5" dirty="0">
                <a:latin typeface="Constantia"/>
                <a:cs typeface="Constantia"/>
              </a:rPr>
              <a:t>petition </a:t>
            </a:r>
            <a:r>
              <a:rPr sz="2600" i="1" dirty="0">
                <a:latin typeface="Constantia"/>
                <a:cs typeface="Constantia"/>
              </a:rPr>
              <a:t>or </a:t>
            </a:r>
            <a:r>
              <a:rPr sz="2600" i="1" spc="-5" dirty="0">
                <a:latin typeface="Constantia"/>
                <a:cs typeface="Constantia"/>
              </a:rPr>
              <a:t>appeal is </a:t>
            </a:r>
            <a:r>
              <a:rPr sz="2600" i="1" dirty="0">
                <a:latin typeface="Constantia"/>
                <a:cs typeface="Constantia"/>
              </a:rPr>
              <a:t>not  disposed of </a:t>
            </a:r>
            <a:r>
              <a:rPr sz="2600" i="1" spc="-10" dirty="0">
                <a:latin typeface="Constantia"/>
                <a:cs typeface="Constantia"/>
              </a:rPr>
              <a:t>within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period </a:t>
            </a:r>
            <a:r>
              <a:rPr sz="2600" i="1" spc="10" dirty="0">
                <a:latin typeface="Constantia"/>
                <a:cs typeface="Constantia"/>
              </a:rPr>
              <a:t>specified </a:t>
            </a:r>
            <a:r>
              <a:rPr sz="2600" i="1" spc="-5" dirty="0">
                <a:latin typeface="Constantia"/>
                <a:cs typeface="Constantia"/>
              </a:rPr>
              <a:t>in </a:t>
            </a:r>
            <a:r>
              <a:rPr sz="2600" i="1" dirty="0">
                <a:latin typeface="Constantia"/>
                <a:cs typeface="Constantia"/>
              </a:rPr>
              <a:t>sub-section  (1),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20" dirty="0">
                <a:latin typeface="Constantia"/>
                <a:cs typeface="Constantia"/>
              </a:rPr>
              <a:t>Tribunal </a:t>
            </a:r>
            <a:r>
              <a:rPr sz="2600" i="1" spc="-55" dirty="0">
                <a:latin typeface="Constantia"/>
                <a:cs typeface="Constantia"/>
              </a:rPr>
              <a:t>or, </a:t>
            </a:r>
            <a:r>
              <a:rPr sz="2600" i="1" spc="-5" dirty="0">
                <a:latin typeface="Constantia"/>
                <a:cs typeface="Constantia"/>
              </a:rPr>
              <a:t>as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case may </a:t>
            </a:r>
            <a:r>
              <a:rPr sz="2600" i="1" dirty="0">
                <a:latin typeface="Constantia"/>
                <a:cs typeface="Constantia"/>
              </a:rPr>
              <a:t>be, </a:t>
            </a:r>
            <a:r>
              <a:rPr sz="2600" i="1" spc="-15" dirty="0">
                <a:latin typeface="Constantia"/>
                <a:cs typeface="Constantia"/>
              </a:rPr>
              <a:t>the Appellate  </a:t>
            </a:r>
            <a:r>
              <a:rPr sz="2600" i="1" spc="-20" dirty="0">
                <a:latin typeface="Constantia"/>
                <a:cs typeface="Constantia"/>
              </a:rPr>
              <a:t>Tribunal, </a:t>
            </a:r>
            <a:r>
              <a:rPr sz="2600" i="1" spc="-5" dirty="0">
                <a:latin typeface="Constantia"/>
                <a:cs typeface="Constantia"/>
              </a:rPr>
              <a:t>shall </a:t>
            </a:r>
            <a:r>
              <a:rPr sz="2600" i="1" spc="-15" dirty="0">
                <a:latin typeface="Constantia"/>
                <a:cs typeface="Constantia"/>
              </a:rPr>
              <a:t>record the </a:t>
            </a:r>
            <a:r>
              <a:rPr sz="2600" i="1" spc="-5" dirty="0">
                <a:latin typeface="Constantia"/>
                <a:cs typeface="Constantia"/>
              </a:rPr>
              <a:t>reasons </a:t>
            </a:r>
            <a:r>
              <a:rPr sz="2600" i="1" dirty="0">
                <a:latin typeface="Constantia"/>
                <a:cs typeface="Constantia"/>
              </a:rPr>
              <a:t>for not disposing of 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application </a:t>
            </a:r>
            <a:r>
              <a:rPr sz="2600" i="1" dirty="0">
                <a:latin typeface="Constantia"/>
                <a:cs typeface="Constantia"/>
              </a:rPr>
              <a:t>or </a:t>
            </a:r>
            <a:r>
              <a:rPr sz="2600" i="1" spc="-5" dirty="0">
                <a:latin typeface="Constantia"/>
                <a:cs typeface="Constantia"/>
              </a:rPr>
              <a:t>petition </a:t>
            </a:r>
            <a:r>
              <a:rPr sz="2600" i="1" dirty="0">
                <a:latin typeface="Constantia"/>
                <a:cs typeface="Constantia"/>
              </a:rPr>
              <a:t>or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appeal, as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case  may </a:t>
            </a:r>
            <a:r>
              <a:rPr sz="2600" i="1" dirty="0">
                <a:latin typeface="Constantia"/>
                <a:cs typeface="Constantia"/>
              </a:rPr>
              <a:t>be, </a:t>
            </a:r>
            <a:r>
              <a:rPr sz="2600" i="1" spc="-10" dirty="0">
                <a:latin typeface="Constantia"/>
                <a:cs typeface="Constantia"/>
              </a:rPr>
              <a:t>within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period </a:t>
            </a:r>
            <a:r>
              <a:rPr sz="2600" i="1" dirty="0">
                <a:latin typeface="Constantia"/>
                <a:cs typeface="Constantia"/>
              </a:rPr>
              <a:t>so </a:t>
            </a:r>
            <a:r>
              <a:rPr sz="2600" i="1" spc="10" dirty="0">
                <a:latin typeface="Constantia"/>
                <a:cs typeface="Constantia"/>
              </a:rPr>
              <a:t>specified; </a:t>
            </a:r>
            <a:r>
              <a:rPr sz="2600" i="1" dirty="0">
                <a:latin typeface="Constantia"/>
                <a:cs typeface="Constantia"/>
              </a:rPr>
              <a:t>and </a:t>
            </a:r>
            <a:r>
              <a:rPr sz="2600" i="1" spc="-15" dirty="0">
                <a:latin typeface="Constantia"/>
                <a:cs typeface="Constantia"/>
              </a:rPr>
              <a:t>the  </a:t>
            </a:r>
            <a:r>
              <a:rPr sz="2600" i="1" spc="-5" dirty="0">
                <a:latin typeface="Constantia"/>
                <a:cs typeface="Constantia"/>
              </a:rPr>
              <a:t>President </a:t>
            </a:r>
            <a:r>
              <a:rPr sz="2600" i="1" dirty="0">
                <a:latin typeface="Constantia"/>
                <a:cs typeface="Constantia"/>
              </a:rPr>
              <a:t>or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Chairperson, as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case may </a:t>
            </a:r>
            <a:r>
              <a:rPr sz="2600" i="1" dirty="0">
                <a:latin typeface="Constantia"/>
                <a:cs typeface="Constantia"/>
              </a:rPr>
              <a:t>be, </a:t>
            </a:r>
            <a:r>
              <a:rPr sz="2600" i="1" spc="-45" dirty="0">
                <a:latin typeface="Constantia"/>
                <a:cs typeface="Constantia"/>
              </a:rPr>
              <a:t>may,  </a:t>
            </a:r>
            <a:r>
              <a:rPr sz="2600" i="1" spc="-15" dirty="0">
                <a:latin typeface="Constantia"/>
                <a:cs typeface="Constantia"/>
              </a:rPr>
              <a:t>after </a:t>
            </a:r>
            <a:r>
              <a:rPr sz="2600" i="1" spc="-10" dirty="0">
                <a:latin typeface="Constantia"/>
                <a:cs typeface="Constantia"/>
              </a:rPr>
              <a:t>taking into </a:t>
            </a:r>
            <a:r>
              <a:rPr sz="2600" i="1" spc="-5" dirty="0">
                <a:latin typeface="Constantia"/>
                <a:cs typeface="Constantia"/>
              </a:rPr>
              <a:t>account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reasons </a:t>
            </a:r>
            <a:r>
              <a:rPr sz="2600" i="1" dirty="0">
                <a:latin typeface="Constantia"/>
                <a:cs typeface="Constantia"/>
              </a:rPr>
              <a:t>so </a:t>
            </a:r>
            <a:r>
              <a:rPr sz="2600" i="1" spc="-10" dirty="0">
                <a:latin typeface="Constantia"/>
                <a:cs typeface="Constantia"/>
              </a:rPr>
              <a:t>recorded,  extend </a:t>
            </a:r>
            <a:r>
              <a:rPr sz="2600" i="1" spc="-15" dirty="0">
                <a:latin typeface="Constantia"/>
                <a:cs typeface="Constantia"/>
              </a:rPr>
              <a:t>the </a:t>
            </a:r>
            <a:r>
              <a:rPr sz="2600" i="1" spc="-5" dirty="0">
                <a:latin typeface="Constantia"/>
                <a:cs typeface="Constantia"/>
              </a:rPr>
              <a:t>period </a:t>
            </a:r>
            <a:r>
              <a:rPr sz="2600" i="1" spc="-15" dirty="0">
                <a:latin typeface="Constantia"/>
                <a:cs typeface="Constantia"/>
              </a:rPr>
              <a:t>referred </a:t>
            </a:r>
            <a:r>
              <a:rPr sz="2600" i="1" spc="-20" dirty="0">
                <a:latin typeface="Constantia"/>
                <a:cs typeface="Constantia"/>
              </a:rPr>
              <a:t>to </a:t>
            </a:r>
            <a:r>
              <a:rPr sz="2600" i="1" spc="-5" dirty="0">
                <a:latin typeface="Constantia"/>
                <a:cs typeface="Constantia"/>
              </a:rPr>
              <a:t>in sub-section </a:t>
            </a:r>
            <a:r>
              <a:rPr sz="2600" i="1" dirty="0">
                <a:latin typeface="Constantia"/>
                <a:cs typeface="Constantia"/>
              </a:rPr>
              <a:t>(1) </a:t>
            </a:r>
            <a:r>
              <a:rPr sz="2600" i="1" spc="-15" dirty="0">
                <a:latin typeface="Constantia"/>
                <a:cs typeface="Constantia"/>
              </a:rPr>
              <a:t>by </a:t>
            </a:r>
            <a:r>
              <a:rPr sz="2600" i="1" spc="-10" dirty="0">
                <a:latin typeface="Constantia"/>
                <a:cs typeface="Constantia"/>
              </a:rPr>
              <a:t>such  </a:t>
            </a:r>
            <a:r>
              <a:rPr sz="2600" i="1" spc="-5" dirty="0">
                <a:latin typeface="Constantia"/>
                <a:cs typeface="Constantia"/>
              </a:rPr>
              <a:t>period </a:t>
            </a:r>
            <a:r>
              <a:rPr sz="2600" i="1" dirty="0">
                <a:latin typeface="Constantia"/>
                <a:cs typeface="Constantia"/>
              </a:rPr>
              <a:t>not </a:t>
            </a:r>
            <a:r>
              <a:rPr sz="2600" i="1" spc="-5" dirty="0">
                <a:latin typeface="Constantia"/>
                <a:cs typeface="Constantia"/>
              </a:rPr>
              <a:t>exceeding ninety </a:t>
            </a:r>
            <a:r>
              <a:rPr sz="2600" i="1" dirty="0">
                <a:latin typeface="Constantia"/>
                <a:cs typeface="Constantia"/>
              </a:rPr>
              <a:t>days </a:t>
            </a:r>
            <a:r>
              <a:rPr sz="2600" i="1" spc="-5" dirty="0">
                <a:latin typeface="Constantia"/>
                <a:cs typeface="Constantia"/>
              </a:rPr>
              <a:t>as he may consider  </a:t>
            </a:r>
            <a:r>
              <a:rPr sz="2600" i="1" spc="-40" dirty="0">
                <a:latin typeface="Constantia"/>
                <a:cs typeface="Constantia"/>
              </a:rPr>
              <a:t>necessary.”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r>
              <a:rPr spc="-5" dirty="0"/>
              <a:t>Appeal </a:t>
            </a:r>
            <a:r>
              <a:rPr spc="-25" dirty="0"/>
              <a:t>to </a:t>
            </a:r>
            <a:r>
              <a:rPr spc="-10" dirty="0"/>
              <a:t>Supreme</a:t>
            </a:r>
            <a:r>
              <a:rPr spc="-105" dirty="0"/>
              <a:t> </a:t>
            </a:r>
            <a:r>
              <a:rPr spc="-5" dirty="0"/>
              <a:t>Court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11528" y="2278886"/>
            <a:ext cx="6814820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Appeal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Supreme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Court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within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60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days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Supreme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court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allow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further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60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days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0004" y="2784854"/>
            <a:ext cx="7598409" cy="177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15" dirty="0">
                <a:latin typeface="Constantia"/>
                <a:cs typeface="Constantia"/>
              </a:rPr>
              <a:t>Procedure </a:t>
            </a:r>
            <a:r>
              <a:rPr sz="2600" spc="-10" dirty="0">
                <a:latin typeface="Constantia"/>
                <a:cs typeface="Constantia"/>
              </a:rPr>
              <a:t>before </a:t>
            </a:r>
            <a:r>
              <a:rPr sz="2600" spc="-25" dirty="0">
                <a:latin typeface="Constantia"/>
                <a:cs typeface="Constantia"/>
              </a:rPr>
              <a:t>Tribunal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spc="-10" dirty="0">
                <a:latin typeface="Constantia"/>
                <a:cs typeface="Constantia"/>
              </a:rPr>
              <a:t>Appellate </a:t>
            </a:r>
            <a:r>
              <a:rPr sz="2600" spc="-25" dirty="0">
                <a:latin typeface="Constantia"/>
                <a:cs typeface="Constantia"/>
              </a:rPr>
              <a:t>Tribunal</a:t>
            </a:r>
            <a:r>
              <a:rPr sz="2600" spc="-4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  </a:t>
            </a:r>
            <a:r>
              <a:rPr sz="2600" spc="-5" dirty="0">
                <a:latin typeface="Constantia"/>
                <a:cs typeface="Constantia"/>
              </a:rPr>
              <a:t>Section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424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35" dirty="0">
                <a:latin typeface="Constantia"/>
                <a:cs typeface="Constantia"/>
              </a:rPr>
              <a:t>Power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punish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contempt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Section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425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Section 426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onstantia"/>
                <a:cs typeface="Constantia"/>
              </a:rPr>
              <a:t>Delegation of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powers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0004" y="2309366"/>
            <a:ext cx="7844790" cy="216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34925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Section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427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President,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Members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officers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etc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  </a:t>
            </a:r>
            <a:r>
              <a:rPr sz="2600" spc="-5" dirty="0">
                <a:latin typeface="Constantia"/>
                <a:cs typeface="Constantia"/>
              </a:rPr>
              <a:t>public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servants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Section 428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10" dirty="0">
                <a:latin typeface="Constantia"/>
                <a:cs typeface="Constantia"/>
              </a:rPr>
              <a:t>Protection </a:t>
            </a:r>
            <a:r>
              <a:rPr sz="2600" spc="-5" dirty="0">
                <a:latin typeface="Constantia"/>
                <a:cs typeface="Constantia"/>
              </a:rPr>
              <a:t>of action </a:t>
            </a:r>
            <a:r>
              <a:rPr sz="2600" spc="-15" dirty="0">
                <a:latin typeface="Constantia"/>
                <a:cs typeface="Constantia"/>
              </a:rPr>
              <a:t>taken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20" dirty="0">
                <a:latin typeface="Constantia"/>
                <a:cs typeface="Constantia"/>
              </a:rPr>
              <a:t>good</a:t>
            </a:r>
            <a:r>
              <a:rPr sz="2600" spc="-409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faith</a:t>
            </a:r>
            <a:endParaRPr sz="2600">
              <a:latin typeface="Constantia"/>
              <a:cs typeface="Constantia"/>
            </a:endParaRPr>
          </a:p>
          <a:p>
            <a:pPr marL="287020" marR="95440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Section </a:t>
            </a:r>
            <a:r>
              <a:rPr sz="2600" spc="-10" dirty="0">
                <a:latin typeface="Constantia"/>
                <a:cs typeface="Constantia"/>
              </a:rPr>
              <a:t>429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35" dirty="0">
                <a:latin typeface="Constantia"/>
                <a:cs typeface="Constantia"/>
              </a:rPr>
              <a:t>Power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seek </a:t>
            </a:r>
            <a:r>
              <a:rPr sz="2600" spc="-10" dirty="0">
                <a:latin typeface="Constantia"/>
                <a:cs typeface="Constantia"/>
              </a:rPr>
              <a:t>assistance</a:t>
            </a:r>
            <a:r>
              <a:rPr sz="2600" spc="-4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 Chief  </a:t>
            </a:r>
            <a:r>
              <a:rPr sz="2600" spc="-10" dirty="0">
                <a:latin typeface="Constantia"/>
                <a:cs typeface="Constantia"/>
              </a:rPr>
              <a:t>Metropolitan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Magistrate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0004" y="2309366"/>
            <a:ext cx="7111365" cy="177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Section </a:t>
            </a:r>
            <a:r>
              <a:rPr sz="2600" spc="-10" dirty="0">
                <a:latin typeface="Constantia"/>
                <a:cs typeface="Constantia"/>
              </a:rPr>
              <a:t>430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10" dirty="0">
                <a:latin typeface="Constantia"/>
                <a:cs typeface="Constantia"/>
              </a:rPr>
              <a:t>Civil </a:t>
            </a:r>
            <a:r>
              <a:rPr sz="2600" spc="-15" dirty="0">
                <a:latin typeface="Constantia"/>
                <a:cs typeface="Constantia"/>
              </a:rPr>
              <a:t>court </a:t>
            </a:r>
            <a:r>
              <a:rPr sz="2600" spc="-5" dirty="0">
                <a:latin typeface="Constantia"/>
                <a:cs typeface="Constantia"/>
              </a:rPr>
              <a:t>not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30" dirty="0">
                <a:latin typeface="Constantia"/>
                <a:cs typeface="Constantia"/>
              </a:rPr>
              <a:t>have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jurisdiction</a:t>
            </a:r>
            <a:endParaRPr sz="2600">
              <a:latin typeface="Constantia"/>
              <a:cs typeface="Constantia"/>
            </a:endParaRPr>
          </a:p>
          <a:p>
            <a:pPr marL="288290" marR="29337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Section 431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25" dirty="0">
                <a:latin typeface="Constantia"/>
                <a:cs typeface="Constantia"/>
              </a:rPr>
              <a:t>Vacancy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25" dirty="0">
                <a:latin typeface="Constantia"/>
                <a:cs typeface="Constantia"/>
              </a:rPr>
              <a:t>Tribunal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Appellate  </a:t>
            </a:r>
            <a:r>
              <a:rPr sz="2600" spc="-25" dirty="0">
                <a:latin typeface="Constantia"/>
                <a:cs typeface="Constantia"/>
              </a:rPr>
              <a:t>Tribunal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invalidate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acts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proceedings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Section 432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10" dirty="0">
                <a:latin typeface="Constantia"/>
                <a:cs typeface="Constantia"/>
              </a:rPr>
              <a:t>Right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legal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representation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28" y="2309366"/>
            <a:ext cx="7831455" cy="901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Section </a:t>
            </a:r>
            <a:r>
              <a:rPr sz="2600" spc="-20" dirty="0">
                <a:latin typeface="Constantia"/>
                <a:cs typeface="Constantia"/>
              </a:rPr>
              <a:t>433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Limitation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Section </a:t>
            </a:r>
            <a:r>
              <a:rPr sz="2600" spc="-10" dirty="0">
                <a:latin typeface="Constantia"/>
                <a:cs typeface="Constantia"/>
              </a:rPr>
              <a:t>434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10" dirty="0">
                <a:latin typeface="Constantia"/>
                <a:cs typeface="Constantia"/>
              </a:rPr>
              <a:t>transfer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certain </a:t>
            </a:r>
            <a:r>
              <a:rPr sz="2600" spc="-5" dirty="0">
                <a:latin typeface="Constantia"/>
                <a:cs typeface="Constantia"/>
              </a:rPr>
              <a:t>pending</a:t>
            </a:r>
            <a:r>
              <a:rPr sz="2600" spc="-4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proceedings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43884" y="1303019"/>
            <a:ext cx="591312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</a:pPr>
            <a:r>
              <a:rPr sz="4500" spc="-5" dirty="0"/>
              <a:t>The Companies </a:t>
            </a:r>
            <a:r>
              <a:rPr sz="4500" dirty="0"/>
              <a:t>Act,</a:t>
            </a:r>
            <a:r>
              <a:rPr sz="4500" spc="-105" dirty="0"/>
              <a:t> </a:t>
            </a:r>
            <a:r>
              <a:rPr sz="4500" dirty="0"/>
              <a:t>2013  </a:t>
            </a:r>
            <a:r>
              <a:rPr sz="4500" spc="-5" dirty="0"/>
              <a:t>Section</a:t>
            </a:r>
            <a:r>
              <a:rPr sz="4500" spc="-85" dirty="0"/>
              <a:t> </a:t>
            </a:r>
            <a:r>
              <a:rPr sz="4500" dirty="0"/>
              <a:t>432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985" marR="5080" indent="-272415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391160" algn="l"/>
              </a:tabLst>
            </a:pPr>
            <a:r>
              <a:rPr dirty="0"/>
              <a:t>A </a:t>
            </a:r>
            <a:r>
              <a:rPr spc="-5" dirty="0"/>
              <a:t>party </a:t>
            </a:r>
            <a:r>
              <a:rPr spc="-20" dirty="0"/>
              <a:t>to </a:t>
            </a:r>
            <a:r>
              <a:rPr spc="-15" dirty="0"/>
              <a:t>any proceeding </a:t>
            </a:r>
            <a:r>
              <a:rPr spc="-5" dirty="0"/>
              <a:t>or appeal </a:t>
            </a:r>
            <a:r>
              <a:rPr spc="-10" dirty="0"/>
              <a:t>before </a:t>
            </a:r>
            <a:r>
              <a:rPr dirty="0"/>
              <a:t>the  </a:t>
            </a:r>
            <a:r>
              <a:rPr spc="-25" dirty="0"/>
              <a:t>Tribunal</a:t>
            </a:r>
            <a:r>
              <a:rPr spc="-75" dirty="0"/>
              <a:t> </a:t>
            </a:r>
            <a:r>
              <a:rPr spc="-5" dirty="0"/>
              <a:t>or</a:t>
            </a:r>
            <a:r>
              <a:rPr spc="-130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spc="-10" dirty="0"/>
              <a:t>Appellate</a:t>
            </a:r>
            <a:r>
              <a:rPr spc="-150" dirty="0"/>
              <a:t> </a:t>
            </a:r>
            <a:r>
              <a:rPr spc="-20" dirty="0"/>
              <a:t>Tribunal,</a:t>
            </a:r>
            <a:r>
              <a:rPr spc="-75" dirty="0"/>
              <a:t> </a:t>
            </a:r>
            <a:r>
              <a:rPr spc="-5" dirty="0"/>
              <a:t>as</a:t>
            </a:r>
            <a:r>
              <a:rPr spc="-75" dirty="0"/>
              <a:t> </a:t>
            </a:r>
            <a:r>
              <a:rPr dirty="0"/>
              <a:t>the</a:t>
            </a:r>
            <a:r>
              <a:rPr spc="-140" dirty="0"/>
              <a:t> </a:t>
            </a:r>
            <a:r>
              <a:rPr spc="-5" dirty="0"/>
              <a:t>case</a:t>
            </a:r>
            <a:r>
              <a:rPr spc="-80" dirty="0"/>
              <a:t> </a:t>
            </a:r>
            <a:r>
              <a:rPr spc="-20" dirty="0"/>
              <a:t>may</a:t>
            </a:r>
            <a:r>
              <a:rPr spc="-75" dirty="0"/>
              <a:t> </a:t>
            </a:r>
            <a:r>
              <a:rPr dirty="0"/>
              <a:t>be,  </a:t>
            </a:r>
            <a:r>
              <a:rPr spc="-20" dirty="0"/>
              <a:t>may </a:t>
            </a:r>
            <a:r>
              <a:rPr dirty="0"/>
              <a:t>either </a:t>
            </a:r>
            <a:r>
              <a:rPr spc="-5" dirty="0"/>
              <a:t>appear in person or authorise one or </a:t>
            </a:r>
            <a:r>
              <a:rPr spc="-15" dirty="0"/>
              <a:t>more  </a:t>
            </a:r>
            <a:r>
              <a:rPr spc="95" dirty="0">
                <a:latin typeface="Georgia"/>
                <a:cs typeface="Georgia"/>
              </a:rPr>
              <a:t>Chartered</a:t>
            </a:r>
            <a:r>
              <a:rPr spc="-90" dirty="0">
                <a:latin typeface="Georgia"/>
                <a:cs typeface="Georgia"/>
              </a:rPr>
              <a:t> </a:t>
            </a:r>
            <a:r>
              <a:rPr spc="85" dirty="0">
                <a:latin typeface="Georgia"/>
                <a:cs typeface="Georgia"/>
              </a:rPr>
              <a:t>Accountants</a:t>
            </a:r>
            <a:r>
              <a:rPr spc="-165" dirty="0">
                <a:latin typeface="Georgia"/>
                <a:cs typeface="Georgia"/>
              </a:rPr>
              <a:t> </a:t>
            </a:r>
            <a:r>
              <a:rPr spc="110" dirty="0">
                <a:latin typeface="Georgia"/>
                <a:cs typeface="Georgia"/>
              </a:rPr>
              <a:t>or</a:t>
            </a:r>
            <a:r>
              <a:rPr spc="-110" dirty="0">
                <a:latin typeface="Georgia"/>
                <a:cs typeface="Georgia"/>
              </a:rPr>
              <a:t> </a:t>
            </a:r>
            <a:r>
              <a:rPr spc="90" dirty="0">
                <a:latin typeface="Georgia"/>
                <a:cs typeface="Georgia"/>
              </a:rPr>
              <a:t>Company</a:t>
            </a:r>
            <a:r>
              <a:rPr spc="-85" dirty="0">
                <a:latin typeface="Georgia"/>
                <a:cs typeface="Georgia"/>
              </a:rPr>
              <a:t> </a:t>
            </a:r>
            <a:r>
              <a:rPr spc="75" dirty="0">
                <a:latin typeface="Georgia"/>
                <a:cs typeface="Georgia"/>
              </a:rPr>
              <a:t>Secretaries</a:t>
            </a:r>
            <a:r>
              <a:rPr spc="-145" dirty="0">
                <a:latin typeface="Georgia"/>
                <a:cs typeface="Georgia"/>
              </a:rPr>
              <a:t> </a:t>
            </a:r>
            <a:r>
              <a:rPr spc="110" dirty="0">
                <a:latin typeface="Georgia"/>
                <a:cs typeface="Georgia"/>
              </a:rPr>
              <a:t>or  </a:t>
            </a:r>
            <a:r>
              <a:rPr spc="85" dirty="0">
                <a:latin typeface="Georgia"/>
                <a:cs typeface="Georgia"/>
              </a:rPr>
              <a:t>Cost Accountants </a:t>
            </a:r>
            <a:r>
              <a:rPr spc="110" dirty="0">
                <a:latin typeface="Georgia"/>
                <a:cs typeface="Georgia"/>
              </a:rPr>
              <a:t>or </a:t>
            </a:r>
            <a:r>
              <a:rPr spc="75" dirty="0">
                <a:latin typeface="Georgia"/>
                <a:cs typeface="Georgia"/>
              </a:rPr>
              <a:t>Legal </a:t>
            </a:r>
            <a:r>
              <a:rPr spc="95" dirty="0">
                <a:latin typeface="Georgia"/>
                <a:cs typeface="Georgia"/>
              </a:rPr>
              <a:t>Practitioners </a:t>
            </a:r>
            <a:r>
              <a:rPr spc="110" dirty="0">
                <a:latin typeface="Georgia"/>
                <a:cs typeface="Georgia"/>
              </a:rPr>
              <a:t>or </a:t>
            </a:r>
            <a:r>
              <a:rPr spc="75" dirty="0">
                <a:latin typeface="Georgia"/>
                <a:cs typeface="Georgia"/>
              </a:rPr>
              <a:t>any  </a:t>
            </a:r>
            <a:r>
              <a:rPr spc="125" dirty="0">
                <a:latin typeface="Georgia"/>
                <a:cs typeface="Georgia"/>
              </a:rPr>
              <a:t>other </a:t>
            </a:r>
            <a:r>
              <a:rPr spc="110" dirty="0">
                <a:latin typeface="Georgia"/>
                <a:cs typeface="Georgia"/>
              </a:rPr>
              <a:t>person </a:t>
            </a:r>
            <a:r>
              <a:rPr spc="-20" dirty="0"/>
              <a:t>to </a:t>
            </a:r>
            <a:r>
              <a:rPr spc="-10" dirty="0"/>
              <a:t>present </a:t>
            </a:r>
            <a:r>
              <a:rPr spc="-5" dirty="0"/>
              <a:t>his case </a:t>
            </a:r>
            <a:r>
              <a:rPr spc="-10" dirty="0"/>
              <a:t>before </a:t>
            </a:r>
            <a:r>
              <a:rPr dirty="0"/>
              <a:t>the </a:t>
            </a:r>
            <a:r>
              <a:rPr spc="-25" dirty="0"/>
              <a:t>Tribunal  </a:t>
            </a:r>
            <a:r>
              <a:rPr spc="-5" dirty="0"/>
              <a:t>or</a:t>
            </a:r>
            <a:r>
              <a:rPr spc="-130" dirty="0"/>
              <a:t> </a:t>
            </a:r>
            <a:r>
              <a:rPr dirty="0"/>
              <a:t>the</a:t>
            </a:r>
            <a:r>
              <a:rPr spc="-114" dirty="0"/>
              <a:t> </a:t>
            </a:r>
            <a:r>
              <a:rPr spc="-10" dirty="0"/>
              <a:t>Appellate</a:t>
            </a:r>
            <a:r>
              <a:rPr spc="-150" dirty="0"/>
              <a:t> </a:t>
            </a:r>
            <a:r>
              <a:rPr spc="-20" dirty="0"/>
              <a:t>Tribunal,</a:t>
            </a:r>
            <a:r>
              <a:rPr spc="-75" dirty="0"/>
              <a:t> </a:t>
            </a:r>
            <a:r>
              <a:rPr spc="-5" dirty="0"/>
              <a:t>as</a:t>
            </a:r>
            <a:r>
              <a:rPr spc="-90" dirty="0"/>
              <a:t> </a:t>
            </a:r>
            <a:r>
              <a:rPr dirty="0"/>
              <a:t>the</a:t>
            </a:r>
            <a:r>
              <a:rPr spc="-140" dirty="0"/>
              <a:t> </a:t>
            </a:r>
            <a:r>
              <a:rPr spc="-5" dirty="0"/>
              <a:t>case</a:t>
            </a:r>
            <a:r>
              <a:rPr spc="-65" dirty="0"/>
              <a:t> </a:t>
            </a:r>
            <a:r>
              <a:rPr spc="-20" dirty="0"/>
              <a:t>may</a:t>
            </a:r>
            <a:r>
              <a:rPr spc="-85" dirty="0"/>
              <a:t> </a:t>
            </a:r>
            <a:r>
              <a:rPr dirty="0"/>
              <a:t>be.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8560" y="3432554"/>
            <a:ext cx="2667635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Thank</a:t>
            </a:r>
            <a:r>
              <a:rPr sz="5000" spc="-9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130" dirty="0">
                <a:solidFill>
                  <a:srgbClr val="04607A"/>
                </a:solidFill>
                <a:latin typeface="Calibri"/>
                <a:cs typeface="Calibri"/>
              </a:rPr>
              <a:t>You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288" y="1760218"/>
            <a:ext cx="7357109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500" spc="-10" dirty="0"/>
              <a:t>National </a:t>
            </a:r>
            <a:r>
              <a:rPr sz="4500" spc="-15" dirty="0"/>
              <a:t>Company Law </a:t>
            </a:r>
            <a:r>
              <a:rPr sz="4500" spc="-40" dirty="0"/>
              <a:t>Tribunal  </a:t>
            </a:r>
            <a:r>
              <a:rPr sz="4500" spc="-5" dirty="0"/>
              <a:t>and </a:t>
            </a:r>
            <a:r>
              <a:rPr sz="4500" spc="-15" dirty="0"/>
              <a:t>Appellate</a:t>
            </a:r>
            <a:r>
              <a:rPr sz="4500" spc="-75" dirty="0"/>
              <a:t> </a:t>
            </a:r>
            <a:r>
              <a:rPr sz="4500" spc="-40" dirty="0"/>
              <a:t>Tribunal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86204" y="3650486"/>
            <a:ext cx="3116580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Companies Act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2013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Chapter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XXVII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11238" y="3374453"/>
            <a:ext cx="7122159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Sections 407 </a:t>
            </a:r>
            <a:r>
              <a:rPr spc="-25" dirty="0"/>
              <a:t>to </a:t>
            </a:r>
            <a:r>
              <a:rPr spc="-5" dirty="0"/>
              <a:t>Section</a:t>
            </a:r>
            <a:r>
              <a:rPr spc="-50" dirty="0"/>
              <a:t> </a:t>
            </a:r>
            <a:r>
              <a:rPr spc="-5" dirty="0"/>
              <a:t>434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/>
              <a:t>What </a:t>
            </a:r>
            <a:r>
              <a:rPr spc="-5" dirty="0"/>
              <a:t>is </a:t>
            </a:r>
            <a:r>
              <a:rPr spc="-10" dirty="0"/>
              <a:t>National </a:t>
            </a:r>
            <a:r>
              <a:rPr spc="-15" dirty="0"/>
              <a:t>Company</a:t>
            </a:r>
            <a:r>
              <a:rPr spc="-95" dirty="0"/>
              <a:t> </a:t>
            </a:r>
            <a:r>
              <a:rPr spc="-15" dirty="0"/>
              <a:t>Law  </a:t>
            </a:r>
            <a:r>
              <a:rPr spc="-40" dirty="0"/>
              <a:t>Tribunal</a:t>
            </a:r>
            <a:r>
              <a:rPr spc="-114" dirty="0"/>
              <a:t> </a:t>
            </a:r>
            <a:r>
              <a:rPr spc="-55" dirty="0"/>
              <a:t>(NCLT)</a:t>
            </a:r>
          </a:p>
        </p:txBody>
      </p:sp>
      <p:sp>
        <p:nvSpPr>
          <p:cNvPr id="3" name="object 3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004" y="3839462"/>
            <a:ext cx="636587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7655" algn="l"/>
                <a:tab pos="2228215" algn="l"/>
              </a:tabLst>
            </a:pP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Tribunal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constituted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Central  </a:t>
            </a:r>
            <a:r>
              <a:rPr sz="2600" spc="-10" dirty="0">
                <a:latin typeface="Constantia"/>
                <a:cs typeface="Constantia"/>
              </a:rPr>
              <a:t>Government	</a:t>
            </a:r>
            <a:r>
              <a:rPr sz="2600" spc="-15" dirty="0">
                <a:latin typeface="Constantia"/>
                <a:cs typeface="Constantia"/>
              </a:rPr>
              <a:t>Under </a:t>
            </a:r>
            <a:r>
              <a:rPr sz="2600" spc="-5" dirty="0">
                <a:latin typeface="Constantia"/>
                <a:cs typeface="Constantia"/>
              </a:rPr>
              <a:t>Section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408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8020">
              <a:lnSpc>
                <a:spcPct val="100000"/>
              </a:lnSpc>
            </a:pPr>
            <a:r>
              <a:rPr spc="-10" dirty="0"/>
              <a:t>Definitions</a:t>
            </a:r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2784854"/>
            <a:ext cx="2954655" cy="232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5" dirty="0">
                <a:latin typeface="Constantia"/>
                <a:cs typeface="Constantia"/>
              </a:rPr>
              <a:t>Chairperson</a:t>
            </a:r>
            <a:endParaRPr sz="2600">
              <a:latin typeface="Constantia"/>
              <a:cs typeface="Constantia"/>
            </a:endParaRPr>
          </a:p>
          <a:p>
            <a:pPr marL="28829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10" dirty="0">
                <a:latin typeface="Constantia"/>
                <a:cs typeface="Constantia"/>
              </a:rPr>
              <a:t>Judicial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Member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Member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President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Technical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Member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488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4500" spc="-5" dirty="0"/>
              <a:t>Section </a:t>
            </a:r>
            <a:r>
              <a:rPr sz="4500" dirty="0"/>
              <a:t>408 – </a:t>
            </a:r>
            <a:r>
              <a:rPr sz="4500" spc="-10" dirty="0"/>
              <a:t>Constitution </a:t>
            </a:r>
            <a:r>
              <a:rPr sz="4500" dirty="0"/>
              <a:t>of</a:t>
            </a:r>
            <a:r>
              <a:rPr sz="4500" spc="-75" dirty="0"/>
              <a:t> </a:t>
            </a:r>
            <a:r>
              <a:rPr sz="4500" spc="-85" dirty="0"/>
              <a:t>NCLT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2784854"/>
            <a:ext cx="7791450" cy="288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700405" indent="-27305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  <a:tab pos="4745990" algn="l"/>
              </a:tabLst>
            </a:pP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20" dirty="0">
                <a:latin typeface="Constantia"/>
                <a:cs typeface="Constantia"/>
              </a:rPr>
              <a:t>central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shall,	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notification,  </a:t>
            </a:r>
            <a:r>
              <a:rPr sz="2600" spc="-15" dirty="0">
                <a:latin typeface="Constantia"/>
                <a:cs typeface="Constantia"/>
              </a:rPr>
              <a:t>constitute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with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effect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from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date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  specified </a:t>
            </a:r>
            <a:r>
              <a:rPr sz="2600" spc="-10" dirty="0">
                <a:latin typeface="Constantia"/>
                <a:cs typeface="Constantia"/>
              </a:rPr>
              <a:t>therein,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tribunal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be </a:t>
            </a:r>
            <a:r>
              <a:rPr sz="2600" spc="-10" dirty="0">
                <a:latin typeface="Constantia"/>
                <a:cs typeface="Constantia"/>
              </a:rPr>
              <a:t>known </a:t>
            </a:r>
            <a:r>
              <a:rPr sz="2600" spc="-5" dirty="0">
                <a:latin typeface="Constantia"/>
                <a:cs typeface="Constantia"/>
              </a:rPr>
              <a:t>as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national </a:t>
            </a:r>
            <a:r>
              <a:rPr sz="2600" spc="-15" dirty="0">
                <a:latin typeface="Constantia"/>
                <a:cs typeface="Constantia"/>
              </a:rPr>
              <a:t>Company </a:t>
            </a:r>
            <a:r>
              <a:rPr sz="2600" dirty="0">
                <a:latin typeface="Constantia"/>
                <a:cs typeface="Constantia"/>
              </a:rPr>
              <a:t>Law</a:t>
            </a:r>
            <a:r>
              <a:rPr sz="2600" spc="-2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tribunal</a:t>
            </a:r>
            <a:endParaRPr sz="2600">
              <a:latin typeface="Constantia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President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such number </a:t>
            </a:r>
            <a:r>
              <a:rPr sz="2600" spc="-5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Members </a:t>
            </a:r>
            <a:r>
              <a:rPr sz="2600" spc="-5" dirty="0">
                <a:latin typeface="Constantia"/>
                <a:cs typeface="Constantia"/>
              </a:rPr>
              <a:t>as it </a:t>
            </a:r>
            <a:r>
              <a:rPr sz="2600" dirty="0">
                <a:latin typeface="Constantia"/>
                <a:cs typeface="Constantia"/>
              </a:rPr>
              <a:t>deems  </a:t>
            </a:r>
            <a:r>
              <a:rPr sz="2600" spc="-5" dirty="0">
                <a:latin typeface="Constantia"/>
                <a:cs typeface="Constantia"/>
              </a:rPr>
              <a:t>necessary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be </a:t>
            </a:r>
            <a:r>
              <a:rPr sz="2600" spc="-10" dirty="0">
                <a:latin typeface="Constantia"/>
                <a:cs typeface="Constantia"/>
              </a:rPr>
              <a:t>appointed </a:t>
            </a:r>
            <a:r>
              <a:rPr sz="2600" spc="-15" dirty="0">
                <a:latin typeface="Constantia"/>
                <a:cs typeface="Constantia"/>
              </a:rPr>
              <a:t>by Central </a:t>
            </a:r>
            <a:r>
              <a:rPr sz="2600" spc="-10" dirty="0">
                <a:latin typeface="Constantia"/>
                <a:cs typeface="Constantia"/>
              </a:rPr>
              <a:t>Government</a:t>
            </a:r>
            <a:r>
              <a:rPr sz="2600" spc="-45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  </a:t>
            </a:r>
            <a:r>
              <a:rPr sz="2600" dirty="0">
                <a:latin typeface="Constantia"/>
                <a:cs typeface="Constantia"/>
              </a:rPr>
              <a:t>notification – </a:t>
            </a:r>
            <a:r>
              <a:rPr sz="2600" spc="-5" dirty="0">
                <a:latin typeface="Constantia"/>
                <a:cs typeface="Constantia"/>
              </a:rPr>
              <a:t>Section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408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60" y="348990"/>
            <a:ext cx="9143993" cy="342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060" y="349243"/>
            <a:ext cx="9143993" cy="102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26630" y="34975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98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2318" y="348989"/>
            <a:ext cx="4745735" cy="601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90638" y="409187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76921" y="41375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4572">
            <a:solidFill>
              <a:srgbClr val="00A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67" y="402329"/>
            <a:ext cx="9143987" cy="969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6288" y="1303019"/>
            <a:ext cx="691515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spc="-5" dirty="0"/>
              <a:t>Section</a:t>
            </a:r>
            <a:r>
              <a:rPr sz="4500" spc="-110" dirty="0"/>
              <a:t> </a:t>
            </a:r>
            <a:r>
              <a:rPr sz="4500" dirty="0"/>
              <a:t>409</a:t>
            </a:r>
            <a:endParaRPr sz="4500"/>
          </a:p>
          <a:p>
            <a:pPr marL="12700" marR="5080">
              <a:lnSpc>
                <a:spcPct val="100000"/>
              </a:lnSpc>
              <a:tabLst>
                <a:tab pos="2498725" algn="l"/>
              </a:tabLst>
            </a:pPr>
            <a:r>
              <a:rPr sz="4500" spc="-10" dirty="0"/>
              <a:t>Qualification </a:t>
            </a:r>
            <a:r>
              <a:rPr sz="4500" dirty="0"/>
              <a:t>of </a:t>
            </a:r>
            <a:r>
              <a:rPr sz="4500" spc="-15" dirty="0"/>
              <a:t>President </a:t>
            </a:r>
            <a:r>
              <a:rPr sz="4500" spc="-5" dirty="0"/>
              <a:t>and  </a:t>
            </a:r>
            <a:r>
              <a:rPr sz="4500" spc="-10" dirty="0"/>
              <a:t>Members	</a:t>
            </a:r>
            <a:r>
              <a:rPr sz="4500" dirty="0"/>
              <a:t>of </a:t>
            </a:r>
            <a:r>
              <a:rPr sz="4500" spc="-5" dirty="0"/>
              <a:t>the</a:t>
            </a:r>
            <a:r>
              <a:rPr sz="4500" spc="-90" dirty="0"/>
              <a:t> </a:t>
            </a:r>
            <a:r>
              <a:rPr sz="4500" spc="-40" dirty="0"/>
              <a:t>Tribunal</a:t>
            </a:r>
            <a:endParaRPr sz="4500"/>
          </a:p>
        </p:txBody>
      </p:sp>
      <p:sp>
        <p:nvSpPr>
          <p:cNvPr id="10" name="object 10"/>
          <p:cNvSpPr/>
          <p:nvPr/>
        </p:nvSpPr>
        <p:spPr>
          <a:xfrm>
            <a:off x="774060" y="3777996"/>
            <a:ext cx="9143993" cy="3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0004" y="3498086"/>
            <a:ext cx="7930515" cy="255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4320">
              <a:lnSpc>
                <a:spcPct val="100000"/>
              </a:lnSpc>
              <a:buClr>
                <a:srgbClr val="0AD0D9"/>
              </a:buClr>
              <a:buSzPct val="94230"/>
              <a:buFont typeface="Arial"/>
              <a:buChar char="●"/>
              <a:tabLst>
                <a:tab pos="288925" algn="l"/>
              </a:tabLst>
            </a:pPr>
            <a:r>
              <a:rPr sz="2600" spc="-10" dirty="0">
                <a:latin typeface="Constantia"/>
                <a:cs typeface="Constantia"/>
              </a:rPr>
              <a:t>President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who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been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judge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High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Court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655" algn="l"/>
              </a:tabLst>
            </a:pPr>
            <a:r>
              <a:rPr sz="2600" spc="-10" dirty="0">
                <a:latin typeface="Constantia"/>
                <a:cs typeface="Constantia"/>
              </a:rPr>
              <a:t>Judicial Member</a:t>
            </a:r>
            <a:r>
              <a:rPr sz="2600" spc="-1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0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sz="2400" dirty="0">
                <a:latin typeface="Constantia"/>
                <a:cs typeface="Constantia"/>
              </a:rPr>
              <a:t>(a)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judge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High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Court</a:t>
            </a:r>
            <a:endParaRPr sz="24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spcBef>
                <a:spcPts val="57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  <a:tab pos="5715635" algn="l"/>
              </a:tabLst>
            </a:pPr>
            <a:r>
              <a:rPr sz="2400" spc="-5" dirty="0">
                <a:latin typeface="Constantia"/>
                <a:cs typeface="Constantia"/>
              </a:rPr>
              <a:t>(b) </a:t>
            </a:r>
            <a:r>
              <a:rPr sz="2400" spc="-10" dirty="0">
                <a:latin typeface="Constantia"/>
                <a:cs typeface="Constantia"/>
              </a:rPr>
              <a:t>is, </a:t>
            </a:r>
            <a:r>
              <a:rPr sz="2400" spc="-5" dirty="0">
                <a:latin typeface="Constantia"/>
                <a:cs typeface="Constantia"/>
              </a:rPr>
              <a:t>or </a:t>
            </a:r>
            <a:r>
              <a:rPr sz="2400" dirty="0">
                <a:latin typeface="Constantia"/>
                <a:cs typeface="Constantia"/>
              </a:rPr>
              <a:t>has </a:t>
            </a:r>
            <a:r>
              <a:rPr sz="2400" spc="-5" dirty="0">
                <a:latin typeface="Constantia"/>
                <a:cs typeface="Constantia"/>
              </a:rPr>
              <a:t>been,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District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Judge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	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least</a:t>
            </a:r>
            <a:r>
              <a:rPr sz="2400" spc="-1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five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 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or</a:t>
            </a:r>
            <a:endParaRPr sz="24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75"/>
              </a:spcBef>
              <a:buClr>
                <a:srgbClr val="0F6EC6"/>
              </a:buClr>
              <a:buSzPct val="83333"/>
              <a:buFont typeface="Arial"/>
              <a:buChar char="●"/>
              <a:tabLst>
                <a:tab pos="652780" algn="l"/>
              </a:tabLst>
            </a:pPr>
            <a:r>
              <a:rPr sz="2400" spc="-5" dirty="0">
                <a:latin typeface="Constantia"/>
                <a:cs typeface="Constantia"/>
              </a:rPr>
              <a:t>(C)has,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least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ten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years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advocate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court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962</Words>
  <Application>Microsoft Office PowerPoint</Application>
  <PresentationFormat>Custom</PresentationFormat>
  <Paragraphs>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National Company Law Tribunal  and Appellate Tribunal</vt:lpstr>
      <vt:lpstr>What is Section 432 in the  Companies Act, 2013?</vt:lpstr>
      <vt:lpstr>The Companies Act, 2013  Section 432</vt:lpstr>
      <vt:lpstr>National Company Law Tribunal  and Appellate Tribunal</vt:lpstr>
      <vt:lpstr>Sections 407 to Section 434</vt:lpstr>
      <vt:lpstr>What is National Company Law  Tribunal (NCLT)</vt:lpstr>
      <vt:lpstr>Definitions</vt:lpstr>
      <vt:lpstr>Section 408 – Constitution of NCLT</vt:lpstr>
      <vt:lpstr>Section 409 Qualification of President and  Members of the Tribunal</vt:lpstr>
      <vt:lpstr>PowerPoint Presentation</vt:lpstr>
      <vt:lpstr>What is an Appellate Tribunal?</vt:lpstr>
      <vt:lpstr>Qualification of Chairperson and  Members of Appellate Tribunal</vt:lpstr>
      <vt:lpstr>Selection of Members of Tribunal and  Appellate Tribunal – Section 412</vt:lpstr>
      <vt:lpstr>PowerPoint Presentation</vt:lpstr>
      <vt:lpstr>Term of office of President,  Chairperson and other members –  section 413</vt:lpstr>
      <vt:lpstr>PowerPoint Presentation</vt:lpstr>
      <vt:lpstr>PowerPoint Presentation</vt:lpstr>
      <vt:lpstr>PowerPoint Presentation</vt:lpstr>
      <vt:lpstr>PowerPoint Presentation</vt:lpstr>
      <vt:lpstr>Benches of Tribunal Section 419  The principal bench of the Tribunal  shall be at New Delhi</vt:lpstr>
      <vt:lpstr>Order of Tribunal – Section 420</vt:lpstr>
      <vt:lpstr>Appeal from order of Tribunal</vt:lpstr>
      <vt:lpstr>Expeditious disposal by Tribunal and  Appellate Tribunal - Section 422</vt:lpstr>
      <vt:lpstr>PowerPoint Presentation</vt:lpstr>
      <vt:lpstr>Appeal to Supreme Court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NCLT - JMR ...pptx</dc:title>
  <dc:creator>User</dc:creator>
  <cp:lastModifiedBy>NABARUNPYNE</cp:lastModifiedBy>
  <cp:revision>3</cp:revision>
  <dcterms:created xsi:type="dcterms:W3CDTF">2016-06-10T05:10:48Z</dcterms:created>
  <dcterms:modified xsi:type="dcterms:W3CDTF">2016-06-10T05:29:37Z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2016-05-30T00:00:00Z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2016-06-10T00:00:00Z</vt:filetime>
  </property>
</Properties>
</file>