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65"/>
  </p:notesMasterIdLst>
  <p:sldIdLst>
    <p:sldId id="256" r:id="rId2"/>
    <p:sldId id="286" r:id="rId3"/>
    <p:sldId id="311" r:id="rId4"/>
    <p:sldId id="312" r:id="rId5"/>
    <p:sldId id="313" r:id="rId6"/>
    <p:sldId id="351" r:id="rId7"/>
    <p:sldId id="283" r:id="rId8"/>
    <p:sldId id="284" r:id="rId9"/>
    <p:sldId id="345" r:id="rId10"/>
    <p:sldId id="319" r:id="rId11"/>
    <p:sldId id="320" r:id="rId12"/>
    <p:sldId id="321" r:id="rId13"/>
    <p:sldId id="329" r:id="rId14"/>
    <p:sldId id="331" r:id="rId15"/>
    <p:sldId id="330" r:id="rId16"/>
    <p:sldId id="332" r:id="rId17"/>
    <p:sldId id="333" r:id="rId18"/>
    <p:sldId id="285" r:id="rId19"/>
    <p:sldId id="346" r:id="rId20"/>
    <p:sldId id="287" r:id="rId21"/>
    <p:sldId id="314" r:id="rId22"/>
    <p:sldId id="316" r:id="rId23"/>
    <p:sldId id="315" r:id="rId24"/>
    <p:sldId id="317" r:id="rId25"/>
    <p:sldId id="318" r:id="rId26"/>
    <p:sldId id="352" r:id="rId27"/>
    <p:sldId id="260" r:id="rId28"/>
    <p:sldId id="288" r:id="rId29"/>
    <p:sldId id="349" r:id="rId30"/>
    <p:sldId id="297" r:id="rId31"/>
    <p:sldId id="289" r:id="rId32"/>
    <p:sldId id="290" r:id="rId33"/>
    <p:sldId id="291" r:id="rId34"/>
    <p:sldId id="292" r:id="rId35"/>
    <p:sldId id="293" r:id="rId36"/>
    <p:sldId id="294" r:id="rId37"/>
    <p:sldId id="295" r:id="rId38"/>
    <p:sldId id="296" r:id="rId39"/>
    <p:sldId id="353" r:id="rId40"/>
    <p:sldId id="335" r:id="rId41"/>
    <p:sldId id="322" r:id="rId42"/>
    <p:sldId id="323" r:id="rId43"/>
    <p:sldId id="324" r:id="rId44"/>
    <p:sldId id="325" r:id="rId45"/>
    <p:sldId id="298" r:id="rId46"/>
    <p:sldId id="327" r:id="rId47"/>
    <p:sldId id="328" r:id="rId48"/>
    <p:sldId id="336" r:id="rId49"/>
    <p:sldId id="350" r:id="rId50"/>
    <p:sldId id="337" r:id="rId51"/>
    <p:sldId id="338" r:id="rId52"/>
    <p:sldId id="347" r:id="rId53"/>
    <p:sldId id="348" r:id="rId54"/>
    <p:sldId id="334" r:id="rId55"/>
    <p:sldId id="344" r:id="rId56"/>
    <p:sldId id="339" r:id="rId57"/>
    <p:sldId id="343" r:id="rId58"/>
    <p:sldId id="340" r:id="rId59"/>
    <p:sldId id="341" r:id="rId60"/>
    <p:sldId id="342" r:id="rId61"/>
    <p:sldId id="309" r:id="rId62"/>
    <p:sldId id="354" r:id="rId63"/>
    <p:sldId id="275" r:id="rId6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98" autoAdjust="0"/>
    <p:restoredTop sz="94660"/>
  </p:normalViewPr>
  <p:slideViewPr>
    <p:cSldViewPr>
      <p:cViewPr varScale="1">
        <p:scale>
          <a:sx n="64" d="100"/>
          <a:sy n="64" d="100"/>
        </p:scale>
        <p:origin x="-15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E3625C26-97DE-4BB9-89E4-019467F9B5BB}" type="datetimeFigureOut">
              <a:rPr lang="en-US" smtClean="0"/>
              <a:pPr/>
              <a:t>3/8/2019</a:t>
            </a:fld>
            <a:endParaRPr lang="en-US"/>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C08F08EE-9442-4A61-A9D3-391AC95415F8}" type="slidenum">
              <a:rPr lang="en-US" smtClean="0"/>
              <a:pPr/>
              <a:t>‹#›</a:t>
            </a:fld>
            <a:endParaRPr lang="en-US"/>
          </a:p>
        </p:txBody>
      </p:sp>
    </p:spTree>
    <p:extLst>
      <p:ext uri="{BB962C8B-B14F-4D97-AF65-F5344CB8AC3E}">
        <p14:creationId xmlns:p14="http://schemas.microsoft.com/office/powerpoint/2010/main" xmlns="" val="2354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F08EE-9442-4A61-A9D3-391AC95415F8}" type="slidenum">
              <a:rPr lang="en-US" smtClean="0"/>
              <a:pPr/>
              <a:t>1</a:t>
            </a:fld>
            <a:endParaRPr lang="en-US"/>
          </a:p>
        </p:txBody>
      </p:sp>
    </p:spTree>
    <p:extLst>
      <p:ext uri="{BB962C8B-B14F-4D97-AF65-F5344CB8AC3E}">
        <p14:creationId xmlns:p14="http://schemas.microsoft.com/office/powerpoint/2010/main" xmlns="" val="178095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8F08EE-9442-4A61-A9D3-391AC95415F8}" type="slidenum">
              <a:rPr lang="en-US" smtClean="0"/>
              <a:pPr/>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94B3C-1447-4699-B097-D77168C548CF}" type="datetime1">
              <a:rPr lang="en-US" smtClean="0"/>
              <a:pPr/>
              <a:t>3/8/2019</a:t>
            </a:fld>
            <a:endParaRPr lang="en-US"/>
          </a:p>
        </p:txBody>
      </p:sp>
      <p:sp>
        <p:nvSpPr>
          <p:cNvPr id="5" name="Footer Placeholder 4"/>
          <p:cNvSpPr>
            <a:spLocks noGrp="1"/>
          </p:cNvSpPr>
          <p:nvPr>
            <p:ph type="ftr" sz="quarter" idx="11"/>
          </p:nvPr>
        </p:nvSpPr>
        <p:spPr/>
        <p:txBody>
          <a:bodyPr/>
          <a:lstStyle/>
          <a:p>
            <a:r>
              <a:rPr lang="en-US" smtClean="0"/>
              <a:t>CS Rupanjana De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0FAB3-AA4A-4738-AC85-4F2C14F08CF7}" type="datetime1">
              <a:rPr lang="en-US" smtClean="0"/>
              <a:pPr/>
              <a:t>3/8/2019</a:t>
            </a:fld>
            <a:endParaRPr lang="en-US"/>
          </a:p>
        </p:txBody>
      </p:sp>
      <p:sp>
        <p:nvSpPr>
          <p:cNvPr id="5" name="Footer Placeholder 4"/>
          <p:cNvSpPr>
            <a:spLocks noGrp="1"/>
          </p:cNvSpPr>
          <p:nvPr>
            <p:ph type="ftr" sz="quarter" idx="11"/>
          </p:nvPr>
        </p:nvSpPr>
        <p:spPr/>
        <p:txBody>
          <a:bodyPr/>
          <a:lstStyle/>
          <a:p>
            <a:r>
              <a:rPr lang="en-US" smtClean="0"/>
              <a:t>CS Rupanjana De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2DD73-BA5D-480A-AA84-6DDA960CA969}" type="datetime1">
              <a:rPr lang="en-US" smtClean="0"/>
              <a:pPr/>
              <a:t>3/8/2019</a:t>
            </a:fld>
            <a:endParaRPr lang="en-US"/>
          </a:p>
        </p:txBody>
      </p:sp>
      <p:sp>
        <p:nvSpPr>
          <p:cNvPr id="5" name="Footer Placeholder 4"/>
          <p:cNvSpPr>
            <a:spLocks noGrp="1"/>
          </p:cNvSpPr>
          <p:nvPr>
            <p:ph type="ftr" sz="quarter" idx="11"/>
          </p:nvPr>
        </p:nvSpPr>
        <p:spPr/>
        <p:txBody>
          <a:bodyPr/>
          <a:lstStyle/>
          <a:p>
            <a:r>
              <a:rPr lang="en-US" smtClean="0"/>
              <a:t>CS Rupanjana De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F8B17-0F9A-4E8A-99FB-7CD7DB64F347}" type="datetime1">
              <a:rPr lang="en-US" smtClean="0"/>
              <a:pPr/>
              <a:t>3/8/2019</a:t>
            </a:fld>
            <a:endParaRPr lang="en-US"/>
          </a:p>
        </p:txBody>
      </p:sp>
      <p:sp>
        <p:nvSpPr>
          <p:cNvPr id="5" name="Footer Placeholder 4"/>
          <p:cNvSpPr>
            <a:spLocks noGrp="1"/>
          </p:cNvSpPr>
          <p:nvPr>
            <p:ph type="ftr" sz="quarter" idx="11"/>
          </p:nvPr>
        </p:nvSpPr>
        <p:spPr/>
        <p:txBody>
          <a:bodyPr/>
          <a:lstStyle/>
          <a:p>
            <a:r>
              <a:rPr lang="en-US" smtClean="0"/>
              <a:t>CS Rupanjana De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66D48-9A7D-4AAC-BDB9-20910D57B127}" type="datetime1">
              <a:rPr lang="en-US" smtClean="0"/>
              <a:pPr/>
              <a:t>3/8/2019</a:t>
            </a:fld>
            <a:endParaRPr lang="en-US"/>
          </a:p>
        </p:txBody>
      </p:sp>
      <p:sp>
        <p:nvSpPr>
          <p:cNvPr id="5" name="Footer Placeholder 4"/>
          <p:cNvSpPr>
            <a:spLocks noGrp="1"/>
          </p:cNvSpPr>
          <p:nvPr>
            <p:ph type="ftr" sz="quarter" idx="11"/>
          </p:nvPr>
        </p:nvSpPr>
        <p:spPr/>
        <p:txBody>
          <a:bodyPr/>
          <a:lstStyle/>
          <a:p>
            <a:r>
              <a:rPr lang="en-US" smtClean="0"/>
              <a:t>CS Rupanjana De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BBD78-E8AF-4244-90C1-BFC3590319EC}" type="datetime1">
              <a:rPr lang="en-US" smtClean="0"/>
              <a:pPr/>
              <a:t>3/8/2019</a:t>
            </a:fld>
            <a:endParaRPr lang="en-US"/>
          </a:p>
        </p:txBody>
      </p:sp>
      <p:sp>
        <p:nvSpPr>
          <p:cNvPr id="6" name="Footer Placeholder 5"/>
          <p:cNvSpPr>
            <a:spLocks noGrp="1"/>
          </p:cNvSpPr>
          <p:nvPr>
            <p:ph type="ftr" sz="quarter" idx="11"/>
          </p:nvPr>
        </p:nvSpPr>
        <p:spPr/>
        <p:txBody>
          <a:bodyPr/>
          <a:lstStyle/>
          <a:p>
            <a:r>
              <a:rPr lang="en-US" smtClean="0"/>
              <a:t>CS Rupanjana De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2031CC-74DB-4DF3-9FD1-763EB2A692D9}" type="datetime1">
              <a:rPr lang="en-US" smtClean="0"/>
              <a:pPr/>
              <a:t>3/8/2019</a:t>
            </a:fld>
            <a:endParaRPr lang="en-US"/>
          </a:p>
        </p:txBody>
      </p:sp>
      <p:sp>
        <p:nvSpPr>
          <p:cNvPr id="8" name="Footer Placeholder 7"/>
          <p:cNvSpPr>
            <a:spLocks noGrp="1"/>
          </p:cNvSpPr>
          <p:nvPr>
            <p:ph type="ftr" sz="quarter" idx="11"/>
          </p:nvPr>
        </p:nvSpPr>
        <p:spPr/>
        <p:txBody>
          <a:bodyPr/>
          <a:lstStyle/>
          <a:p>
            <a:r>
              <a:rPr lang="en-US" smtClean="0"/>
              <a:t>CS Rupanjana De</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EE64E-FA90-4200-B4A9-054923C6183B}" type="datetime1">
              <a:rPr lang="en-US" smtClean="0"/>
              <a:pPr/>
              <a:t>3/8/2019</a:t>
            </a:fld>
            <a:endParaRPr lang="en-US"/>
          </a:p>
        </p:txBody>
      </p:sp>
      <p:sp>
        <p:nvSpPr>
          <p:cNvPr id="4" name="Footer Placeholder 3"/>
          <p:cNvSpPr>
            <a:spLocks noGrp="1"/>
          </p:cNvSpPr>
          <p:nvPr>
            <p:ph type="ftr" sz="quarter" idx="11"/>
          </p:nvPr>
        </p:nvSpPr>
        <p:spPr/>
        <p:txBody>
          <a:bodyPr/>
          <a:lstStyle/>
          <a:p>
            <a:r>
              <a:rPr lang="en-US" smtClean="0"/>
              <a:t>CS Rupanjana De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99A62-7299-4865-8C49-E89B80BAC41D}" type="datetime1">
              <a:rPr lang="en-US" smtClean="0"/>
              <a:pPr/>
              <a:t>3/8/2019</a:t>
            </a:fld>
            <a:endParaRPr lang="en-US"/>
          </a:p>
        </p:txBody>
      </p:sp>
      <p:sp>
        <p:nvSpPr>
          <p:cNvPr id="3" name="Footer Placeholder 2"/>
          <p:cNvSpPr>
            <a:spLocks noGrp="1"/>
          </p:cNvSpPr>
          <p:nvPr>
            <p:ph type="ftr" sz="quarter" idx="11"/>
          </p:nvPr>
        </p:nvSpPr>
        <p:spPr/>
        <p:txBody>
          <a:bodyPr/>
          <a:lstStyle/>
          <a:p>
            <a:r>
              <a:rPr lang="en-US" smtClean="0"/>
              <a:t>CS Rupanjana De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78DCC-F973-4CB7-B244-40757FF74576}" type="datetime1">
              <a:rPr lang="en-US" smtClean="0"/>
              <a:pPr/>
              <a:t>3/8/2019</a:t>
            </a:fld>
            <a:endParaRPr lang="en-US"/>
          </a:p>
        </p:txBody>
      </p:sp>
      <p:sp>
        <p:nvSpPr>
          <p:cNvPr id="6" name="Footer Placeholder 5"/>
          <p:cNvSpPr>
            <a:spLocks noGrp="1"/>
          </p:cNvSpPr>
          <p:nvPr>
            <p:ph type="ftr" sz="quarter" idx="11"/>
          </p:nvPr>
        </p:nvSpPr>
        <p:spPr/>
        <p:txBody>
          <a:bodyPr/>
          <a:lstStyle/>
          <a:p>
            <a:r>
              <a:rPr lang="en-US" smtClean="0"/>
              <a:t>CS Rupanjana De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8F4DB-E6D0-4971-B882-48FEE6E4BC68}" type="datetime1">
              <a:rPr lang="en-US" smtClean="0"/>
              <a:pPr/>
              <a:t>3/8/2019</a:t>
            </a:fld>
            <a:endParaRPr lang="en-US"/>
          </a:p>
        </p:txBody>
      </p:sp>
      <p:sp>
        <p:nvSpPr>
          <p:cNvPr id="6" name="Footer Placeholder 5"/>
          <p:cNvSpPr>
            <a:spLocks noGrp="1"/>
          </p:cNvSpPr>
          <p:nvPr>
            <p:ph type="ftr" sz="quarter" idx="11"/>
          </p:nvPr>
        </p:nvSpPr>
        <p:spPr/>
        <p:txBody>
          <a:bodyPr/>
          <a:lstStyle/>
          <a:p>
            <a:r>
              <a:rPr lang="en-US" smtClean="0"/>
              <a:t>CS Rupanjana De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E2F2D-51D1-4024-BEE0-C17EB03C3ED3}" type="datetime1">
              <a:rPr lang="en-US" smtClean="0"/>
              <a:pPr/>
              <a:t>3/8/2019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Rupanjana De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dissolve/>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rupanjana.de@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209800" y="5502275"/>
            <a:ext cx="4622973" cy="365125"/>
          </a:xfrm>
        </p:spPr>
        <p:txBody>
          <a:bodyPr/>
          <a:lstStyle/>
          <a:p>
            <a:r>
              <a:rPr lang="en-US" sz="2400" i="1" dirty="0" smtClean="0">
                <a:solidFill>
                  <a:schemeClr val="tx2"/>
                </a:solidFill>
              </a:rPr>
              <a:t>By CS </a:t>
            </a:r>
            <a:r>
              <a:rPr lang="en-US" sz="2400" i="1" dirty="0" err="1" smtClean="0">
                <a:solidFill>
                  <a:schemeClr val="tx2"/>
                </a:solidFill>
              </a:rPr>
              <a:t>Rupanjana</a:t>
            </a:r>
            <a:r>
              <a:rPr lang="en-US" sz="2400" i="1" dirty="0" smtClean="0">
                <a:solidFill>
                  <a:schemeClr val="tx2"/>
                </a:solidFill>
              </a:rPr>
              <a:t> De</a:t>
            </a:r>
            <a:endParaRPr lang="en-US" sz="2400" i="1" dirty="0">
              <a:solidFill>
                <a:schemeClr val="tx2"/>
              </a:solidFill>
            </a:endParaRPr>
          </a:p>
        </p:txBody>
      </p:sp>
      <p:sp>
        <p:nvSpPr>
          <p:cNvPr id="5" name="Content Placeholder 4"/>
          <p:cNvSpPr>
            <a:spLocks noGrp="1"/>
          </p:cNvSpPr>
          <p:nvPr>
            <p:ph sz="quarter" idx="4294967295"/>
          </p:nvPr>
        </p:nvSpPr>
        <p:spPr>
          <a:xfrm>
            <a:off x="0" y="3962400"/>
            <a:ext cx="6934200" cy="1981200"/>
          </a:xfrm>
        </p:spPr>
        <p:txBody>
          <a:bodyPr>
            <a:normAutofit/>
          </a:bodyPr>
          <a:lstStyle/>
          <a:p>
            <a:pPr algn="ctr">
              <a:buNone/>
            </a:pPr>
            <a:r>
              <a:rPr lang="en-US" sz="5400" dirty="0" smtClean="0">
                <a:latin typeface="Algerian" pitchFamily="82" charset="0"/>
                <a:cs typeface="Aharoni" pitchFamily="2" charset="-79"/>
              </a:rPr>
              <a:t>&amp; </a:t>
            </a:r>
            <a:r>
              <a:rPr lang="en-US" sz="7200" dirty="0" smtClean="0">
                <a:solidFill>
                  <a:srgbClr val="C00000"/>
                </a:solidFill>
                <a:latin typeface="Algerian" pitchFamily="82" charset="0"/>
                <a:cs typeface="Aharoni" pitchFamily="2" charset="-79"/>
              </a:rPr>
              <a:t>CSR AUDIT</a:t>
            </a:r>
            <a:endParaRPr lang="en-US" sz="7200" dirty="0">
              <a:solidFill>
                <a:srgbClr val="C00000"/>
              </a:solidFill>
              <a:latin typeface="Aharoni" pitchFamily="2" charset="-79"/>
              <a:cs typeface="Aharoni" pitchFamily="2" charset="-79"/>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8001001" cy="685800"/>
          </a:xfrm>
        </p:spPr>
        <p:txBody>
          <a:bodyPr>
            <a:normAutofit fontScale="90000"/>
          </a:bodyPr>
          <a:lstStyle/>
          <a:p>
            <a:r>
              <a:rPr lang="en-US" b="1" dirty="0" smtClean="0">
                <a:solidFill>
                  <a:schemeClr val="accent1">
                    <a:lumMod val="75000"/>
                  </a:schemeClr>
                </a:solidFill>
              </a:rPr>
              <a:t>Legal Framework, CA 2013</a:t>
            </a:r>
            <a:endParaRPr lang="en-IN" b="1" dirty="0">
              <a:solidFill>
                <a:schemeClr val="accent1">
                  <a:lumMod val="75000"/>
                </a:schemeClr>
              </a:solidFill>
            </a:endParaRPr>
          </a:p>
        </p:txBody>
      </p:sp>
      <p:sp>
        <p:nvSpPr>
          <p:cNvPr id="3" name="Content Placeholder 2"/>
          <p:cNvSpPr>
            <a:spLocks noGrp="1"/>
          </p:cNvSpPr>
          <p:nvPr>
            <p:ph idx="1"/>
          </p:nvPr>
        </p:nvSpPr>
        <p:spPr>
          <a:xfrm>
            <a:off x="609598" y="1143000"/>
            <a:ext cx="8153402" cy="5715000"/>
          </a:xfrm>
        </p:spPr>
        <p:txBody>
          <a:bodyPr>
            <a:noAutofit/>
          </a:bodyPr>
          <a:lstStyle/>
          <a:p>
            <a:pPr>
              <a:buNone/>
            </a:pPr>
            <a:r>
              <a:rPr lang="en-IN" sz="2200" b="1" dirty="0" smtClean="0"/>
              <a:t>Companies Act, 2013</a:t>
            </a:r>
          </a:p>
          <a:p>
            <a:pPr>
              <a:buNone/>
            </a:pPr>
            <a:endParaRPr lang="en-IN" sz="2200" dirty="0" smtClean="0"/>
          </a:p>
          <a:p>
            <a:r>
              <a:rPr lang="en-IN" sz="2200" dirty="0" smtClean="0"/>
              <a:t>Section 134(3)(</a:t>
            </a:r>
            <a:r>
              <a:rPr lang="en-IN" sz="2200" i="1" dirty="0" smtClean="0"/>
              <a:t>o</a:t>
            </a:r>
            <a:r>
              <a:rPr lang="en-IN" sz="2200" dirty="0" smtClean="0"/>
              <a:t>) – Disclosures in Board’s Report</a:t>
            </a:r>
          </a:p>
          <a:p>
            <a:r>
              <a:rPr lang="en-IN" sz="2200" dirty="0" smtClean="0"/>
              <a:t>Section 134(8) – Penalty</a:t>
            </a:r>
          </a:p>
          <a:p>
            <a:r>
              <a:rPr lang="en-IN" sz="2200" dirty="0" smtClean="0"/>
              <a:t>Section 135(1) - Companies that are required to comply with mandatory CSR provisions </a:t>
            </a:r>
          </a:p>
          <a:p>
            <a:r>
              <a:rPr lang="en-IN" sz="2200" dirty="0" smtClean="0"/>
              <a:t>Section 135(1) - Composition of CSR Committee </a:t>
            </a:r>
          </a:p>
          <a:p>
            <a:r>
              <a:rPr lang="en-IN" sz="2200" dirty="0" smtClean="0"/>
              <a:t>Section 135(2) - Disclosures about CSR in Board’s report </a:t>
            </a:r>
          </a:p>
          <a:p>
            <a:r>
              <a:rPr lang="en-IN" sz="2200" dirty="0" smtClean="0"/>
              <a:t>Section 135(3) - Role of CSR Committee </a:t>
            </a:r>
          </a:p>
          <a:p>
            <a:r>
              <a:rPr lang="en-IN" sz="2200" dirty="0" smtClean="0"/>
              <a:t>Section 135(4) - CSR Policy  </a:t>
            </a:r>
          </a:p>
          <a:p>
            <a:r>
              <a:rPr lang="en-IN" sz="2200" dirty="0" smtClean="0"/>
              <a:t>Section 135(5) - Mandatory CSR Spending </a:t>
            </a:r>
          </a:p>
          <a:p>
            <a:r>
              <a:rPr lang="en-IN" sz="2200" dirty="0" smtClean="0"/>
              <a:t>Section 166(2) - Duties of directors </a:t>
            </a:r>
          </a:p>
          <a:p>
            <a:r>
              <a:rPr lang="en-IN" sz="2200" dirty="0" smtClean="0"/>
              <a:t>Schedule VII - Activities in which CSR investment can be done</a:t>
            </a:r>
          </a:p>
        </p:txBody>
      </p:sp>
      <p:sp>
        <p:nvSpPr>
          <p:cNvPr id="4" name="Footer Placeholder 3"/>
          <p:cNvSpPr>
            <a:spLocks noGrp="1"/>
          </p:cNvSpPr>
          <p:nvPr>
            <p:ph type="ftr" sz="quarter" idx="11"/>
          </p:nvPr>
        </p:nvSpPr>
        <p:spPr>
          <a:xfrm>
            <a:off x="7239001" y="6416675"/>
            <a:ext cx="4953000" cy="441325"/>
          </a:xfrm>
        </p:spPr>
        <p:txBody>
          <a:bodyPr/>
          <a:lstStyle/>
          <a:p>
            <a:r>
              <a:rPr lang="en-US" sz="1050" dirty="0" smtClean="0">
                <a:solidFill>
                  <a:schemeClr val="tx1"/>
                </a:solidFill>
              </a:rPr>
              <a:t>CS </a:t>
            </a:r>
            <a:r>
              <a:rPr lang="en-US" sz="1050" dirty="0" err="1" smtClean="0">
                <a:solidFill>
                  <a:schemeClr val="tx1"/>
                </a:solidFill>
              </a:rPr>
              <a:t>Rupanjana</a:t>
            </a:r>
            <a:r>
              <a:rPr lang="en-US" sz="1050" dirty="0" smtClean="0">
                <a:solidFill>
                  <a:schemeClr val="tx1"/>
                </a:solidFill>
              </a:rPr>
              <a:t> De</a:t>
            </a:r>
            <a:endParaRPr lang="en-US" sz="1050" dirty="0">
              <a:solidFill>
                <a:schemeClr val="tx1"/>
              </a:solidFill>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229600" cy="685800"/>
          </a:xfrm>
        </p:spPr>
        <p:txBody>
          <a:bodyPr>
            <a:normAutofit fontScale="90000"/>
          </a:bodyPr>
          <a:lstStyle/>
          <a:p>
            <a:r>
              <a:rPr lang="en-US" b="1" dirty="0" smtClean="0">
                <a:solidFill>
                  <a:schemeClr val="accent1">
                    <a:lumMod val="75000"/>
                  </a:schemeClr>
                </a:solidFill>
              </a:rPr>
              <a:t>Legal Framework, C(CSRP) Rules, 2014</a:t>
            </a:r>
            <a:endParaRPr lang="en-IN" b="1" dirty="0">
              <a:solidFill>
                <a:schemeClr val="accent1">
                  <a:lumMod val="75000"/>
                </a:schemeClr>
              </a:solidFill>
            </a:endParaRPr>
          </a:p>
        </p:txBody>
      </p:sp>
      <p:sp>
        <p:nvSpPr>
          <p:cNvPr id="3" name="Content Placeholder 2"/>
          <p:cNvSpPr>
            <a:spLocks noGrp="1"/>
          </p:cNvSpPr>
          <p:nvPr>
            <p:ph idx="1"/>
          </p:nvPr>
        </p:nvSpPr>
        <p:spPr>
          <a:xfrm>
            <a:off x="609598" y="1295400"/>
            <a:ext cx="7848602" cy="5486400"/>
          </a:xfrm>
        </p:spPr>
        <p:txBody>
          <a:bodyPr>
            <a:noAutofit/>
          </a:bodyPr>
          <a:lstStyle/>
          <a:p>
            <a:pPr marL="0" indent="0">
              <a:buNone/>
            </a:pPr>
            <a:r>
              <a:rPr lang="en-IN" sz="2200" b="1" dirty="0" smtClean="0"/>
              <a:t>Companies (Corporate Social Responsibility Policy) Rules, 2014</a:t>
            </a:r>
            <a:endParaRPr lang="en-IN" sz="2200" dirty="0" smtClean="0"/>
          </a:p>
          <a:p>
            <a:r>
              <a:rPr lang="en-IN" sz="2200" dirty="0" smtClean="0"/>
              <a:t>Rule 2(1)(</a:t>
            </a:r>
            <a:r>
              <a:rPr lang="en-IN" sz="2200" i="1" dirty="0" smtClean="0"/>
              <a:t>c</a:t>
            </a:r>
            <a:r>
              <a:rPr lang="en-IN" sz="2200" dirty="0" smtClean="0"/>
              <a:t>) - Definition of Corporate Social Responsibility</a:t>
            </a:r>
          </a:p>
          <a:p>
            <a:r>
              <a:rPr lang="en-IN" sz="2200" dirty="0" smtClean="0"/>
              <a:t>Rule 2(1)(</a:t>
            </a:r>
            <a:r>
              <a:rPr lang="en-IN" sz="2200" i="1" dirty="0" smtClean="0"/>
              <a:t>e</a:t>
            </a:r>
            <a:r>
              <a:rPr lang="en-IN" sz="2200" dirty="0" smtClean="0"/>
              <a:t>) - Definition of CSR Policy</a:t>
            </a:r>
          </a:p>
          <a:p>
            <a:r>
              <a:rPr lang="en-IN" sz="2200" dirty="0" smtClean="0"/>
              <a:t>Rule 2(1)(</a:t>
            </a:r>
            <a:r>
              <a:rPr lang="en-IN" sz="2200" i="1" dirty="0" smtClean="0"/>
              <a:t>f</a:t>
            </a:r>
            <a:r>
              <a:rPr lang="en-IN" sz="2200" dirty="0" smtClean="0"/>
              <a:t>) - Definition of ‘Net Profit’</a:t>
            </a:r>
          </a:p>
          <a:p>
            <a:r>
              <a:rPr lang="en-IN" sz="2200" dirty="0" smtClean="0"/>
              <a:t>Rule 3 - Companies to which CSR applies</a:t>
            </a:r>
          </a:p>
          <a:p>
            <a:r>
              <a:rPr lang="en-IN" sz="2200" dirty="0" smtClean="0"/>
              <a:t>Rule 4 - CSR activities</a:t>
            </a:r>
          </a:p>
          <a:p>
            <a:r>
              <a:rPr lang="en-IN" sz="2200" dirty="0" smtClean="0"/>
              <a:t>Rule 5 - CSR Committees</a:t>
            </a:r>
          </a:p>
          <a:p>
            <a:r>
              <a:rPr lang="en-IN" sz="2200" dirty="0" smtClean="0"/>
              <a:t>Rule 6 - CSR Policy</a:t>
            </a:r>
          </a:p>
          <a:p>
            <a:r>
              <a:rPr lang="en-IN" sz="2200" dirty="0" smtClean="0"/>
              <a:t>Rule 7 - CSR Expenditures</a:t>
            </a:r>
          </a:p>
          <a:p>
            <a:r>
              <a:rPr lang="en-IN" sz="2200" dirty="0" smtClean="0"/>
              <a:t>Rule 8 - CSR Reporting</a:t>
            </a:r>
          </a:p>
          <a:p>
            <a:r>
              <a:rPr lang="en-IN" sz="2200" dirty="0" smtClean="0"/>
              <a:t>Rule 9 - Display of CSR activities on the website.</a:t>
            </a:r>
          </a:p>
          <a:p>
            <a:r>
              <a:rPr lang="en-US" sz="2200" dirty="0" smtClean="0"/>
              <a:t>Annexure – Format for Annual Report on CSR Activities to be included in Board’s Report</a:t>
            </a:r>
            <a:endParaRPr lang="en-IN" sz="2200" dirty="0" smtClean="0"/>
          </a:p>
        </p:txBody>
      </p:sp>
      <p:sp>
        <p:nvSpPr>
          <p:cNvPr id="4" name="Footer Placeholder 3"/>
          <p:cNvSpPr>
            <a:spLocks noGrp="1"/>
          </p:cNvSpPr>
          <p:nvPr>
            <p:ph type="ftr" sz="quarter" idx="11"/>
          </p:nvPr>
        </p:nvSpPr>
        <p:spPr>
          <a:xfrm>
            <a:off x="5715000" y="6340475"/>
            <a:ext cx="4622973" cy="365125"/>
          </a:xfrm>
        </p:spPr>
        <p:txBody>
          <a:bodyPr/>
          <a:lstStyle/>
          <a:p>
            <a:r>
              <a:rPr lang="en-US" sz="1100" dirty="0" smtClean="0">
                <a:solidFill>
                  <a:schemeClr val="tx1"/>
                </a:solidFill>
              </a:rPr>
              <a:t>CS </a:t>
            </a:r>
            <a:r>
              <a:rPr lang="en-US" sz="1100" dirty="0" err="1" smtClean="0">
                <a:solidFill>
                  <a:schemeClr val="tx1"/>
                </a:solidFill>
              </a:rPr>
              <a:t>Rupanjana</a:t>
            </a:r>
            <a:r>
              <a:rPr lang="en-US" sz="1100" dirty="0" smtClean="0">
                <a:solidFill>
                  <a:schemeClr val="tx1"/>
                </a:solidFill>
              </a:rPr>
              <a:t> De</a:t>
            </a:r>
            <a:endParaRPr lang="en-US" sz="1100" dirty="0">
              <a:solidFill>
                <a:schemeClr val="tx1"/>
              </a:solidFill>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7848601" cy="685800"/>
          </a:xfrm>
        </p:spPr>
        <p:txBody>
          <a:bodyPr>
            <a:normAutofit fontScale="90000"/>
          </a:bodyPr>
          <a:lstStyle/>
          <a:p>
            <a:r>
              <a:rPr lang="en-US" b="1" dirty="0" smtClean="0">
                <a:solidFill>
                  <a:schemeClr val="accent1">
                    <a:lumMod val="75000"/>
                  </a:schemeClr>
                </a:solidFill>
              </a:rPr>
              <a:t>Legal Framework, C(A)Rules, 2014</a:t>
            </a:r>
            <a:endParaRPr lang="en-IN" b="1" dirty="0">
              <a:solidFill>
                <a:schemeClr val="accent1">
                  <a:lumMod val="75000"/>
                </a:schemeClr>
              </a:solidFill>
            </a:endParaRPr>
          </a:p>
        </p:txBody>
      </p:sp>
      <p:sp>
        <p:nvSpPr>
          <p:cNvPr id="3" name="Content Placeholder 2"/>
          <p:cNvSpPr>
            <a:spLocks noGrp="1"/>
          </p:cNvSpPr>
          <p:nvPr>
            <p:ph idx="1"/>
          </p:nvPr>
        </p:nvSpPr>
        <p:spPr>
          <a:xfrm>
            <a:off x="609598" y="1143000"/>
            <a:ext cx="7848602" cy="5257800"/>
          </a:xfrm>
        </p:spPr>
        <p:txBody>
          <a:bodyPr>
            <a:noAutofit/>
          </a:bodyPr>
          <a:lstStyle/>
          <a:p>
            <a:pPr>
              <a:buNone/>
            </a:pPr>
            <a:r>
              <a:rPr lang="en-IN" sz="2200" b="1" dirty="0" smtClean="0"/>
              <a:t>Companies (Accounts) Rules, 2014</a:t>
            </a:r>
          </a:p>
          <a:p>
            <a:pPr>
              <a:buNone/>
            </a:pPr>
            <a:endParaRPr lang="en-IN" sz="2200" dirty="0" smtClean="0"/>
          </a:p>
          <a:p>
            <a:r>
              <a:rPr lang="en-IN" sz="2200" b="1" dirty="0" smtClean="0"/>
              <a:t>Rule 9: Disclosures about CSR Policy.</a:t>
            </a:r>
            <a:endParaRPr lang="en-IN" sz="2200" dirty="0" smtClean="0"/>
          </a:p>
          <a:p>
            <a:pPr indent="17463">
              <a:buNone/>
            </a:pPr>
            <a:r>
              <a:rPr lang="en-IN" sz="2200" dirty="0" smtClean="0"/>
              <a:t>The disclosure of contents of Corporate Social Responsibility Policy in the Board’s report and on the company’s website, if any, shall be as per annexure attached to the Companies (Corporate Social Responsibility Policy) Rules, 2014.</a:t>
            </a:r>
          </a:p>
          <a:p>
            <a:r>
              <a:rPr lang="en-IN" sz="2200" b="1" dirty="0" smtClean="0"/>
              <a:t>DPE Guidelines on Corporate Social Responsibility and Sustainability for Central Public Sector Enterprises</a:t>
            </a:r>
            <a:endParaRPr lang="en-IN" sz="2200" b="1" dirty="0"/>
          </a:p>
        </p:txBody>
      </p:sp>
      <p:sp>
        <p:nvSpPr>
          <p:cNvPr id="4" name="Footer Placeholder 3"/>
          <p:cNvSpPr>
            <a:spLocks noGrp="1"/>
          </p:cNvSpPr>
          <p:nvPr>
            <p:ph type="ftr" sz="quarter" idx="11"/>
          </p:nvPr>
        </p:nvSpPr>
        <p:spPr>
          <a:xfrm>
            <a:off x="5867400" y="6400800"/>
            <a:ext cx="4622973" cy="365125"/>
          </a:xfrm>
        </p:spPr>
        <p:txBody>
          <a:bodyPr/>
          <a:lstStyle/>
          <a:p>
            <a:r>
              <a:rPr lang="en-US" sz="1100" dirty="0" smtClean="0">
                <a:solidFill>
                  <a:schemeClr val="tx1"/>
                </a:solidFill>
              </a:rPr>
              <a:t>CS </a:t>
            </a:r>
            <a:r>
              <a:rPr lang="en-US" sz="1100" dirty="0" err="1" smtClean="0">
                <a:solidFill>
                  <a:schemeClr val="tx1"/>
                </a:solidFill>
              </a:rPr>
              <a:t>Rupanjana</a:t>
            </a:r>
            <a:r>
              <a:rPr lang="en-US" sz="1100" dirty="0" smtClean="0">
                <a:solidFill>
                  <a:schemeClr val="tx1"/>
                </a:solidFill>
              </a:rPr>
              <a:t> De</a:t>
            </a:r>
            <a:endParaRPr lang="en-US" sz="1100" dirty="0">
              <a:solidFill>
                <a:schemeClr val="tx1"/>
              </a:solidFill>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7848601" cy="685800"/>
          </a:xfrm>
        </p:spPr>
        <p:txBody>
          <a:bodyPr>
            <a:normAutofit fontScale="90000"/>
          </a:bodyPr>
          <a:lstStyle/>
          <a:p>
            <a:r>
              <a:rPr lang="en-US" b="1" dirty="0" smtClean="0">
                <a:solidFill>
                  <a:schemeClr val="accent1">
                    <a:lumMod val="75000"/>
                  </a:schemeClr>
                </a:solidFill>
              </a:rPr>
              <a:t>Legal Framework, C(A)A, 2017</a:t>
            </a:r>
            <a:endParaRPr lang="en-IN" b="1" dirty="0">
              <a:solidFill>
                <a:schemeClr val="accent1">
                  <a:lumMod val="75000"/>
                </a:schemeClr>
              </a:solidFill>
            </a:endParaRPr>
          </a:p>
        </p:txBody>
      </p:sp>
      <p:sp>
        <p:nvSpPr>
          <p:cNvPr id="3" name="Content Placeholder 2"/>
          <p:cNvSpPr>
            <a:spLocks noGrp="1"/>
          </p:cNvSpPr>
          <p:nvPr>
            <p:ph idx="1"/>
          </p:nvPr>
        </p:nvSpPr>
        <p:spPr>
          <a:xfrm>
            <a:off x="609598" y="1295400"/>
            <a:ext cx="7391402" cy="5486400"/>
          </a:xfrm>
        </p:spPr>
        <p:txBody>
          <a:bodyPr>
            <a:noAutofit/>
          </a:bodyPr>
          <a:lstStyle/>
          <a:p>
            <a:pPr>
              <a:buNone/>
            </a:pPr>
            <a:r>
              <a:rPr lang="en-IN" sz="2200" b="1" dirty="0" smtClean="0"/>
              <a:t>Companies (Amendment) Act, 2017</a:t>
            </a:r>
          </a:p>
          <a:p>
            <a:pPr>
              <a:buNone/>
            </a:pPr>
            <a:r>
              <a:rPr lang="en-IN" sz="2200" b="1" i="1" dirty="0" smtClean="0"/>
              <a:t>Section 135</a:t>
            </a:r>
          </a:p>
          <a:p>
            <a:pPr marL="342900" lvl="2" indent="-342900"/>
            <a:r>
              <a:rPr lang="en-US" sz="2200" dirty="0" smtClean="0"/>
              <a:t>For "any financial year“ - "the immediately preceding financial year“ substituted;</a:t>
            </a:r>
          </a:p>
          <a:p>
            <a:r>
              <a:rPr lang="en-US" sz="2200" dirty="0" smtClean="0"/>
              <a:t>Inserted — "Provided that where a company is not required to appoint an independent director under sub-section (</a:t>
            </a:r>
            <a:r>
              <a:rPr lang="en-US" sz="2200" i="1" dirty="0" smtClean="0"/>
              <a:t>4</a:t>
            </a:r>
            <a:r>
              <a:rPr lang="en-US" sz="2200" dirty="0" smtClean="0"/>
              <a:t>) of section 149, it shall have in its Corporate Social Responsibility Committee two or more directors.";</a:t>
            </a:r>
          </a:p>
          <a:p>
            <a:pPr marL="342900" lvl="1" indent="-342900"/>
            <a:r>
              <a:rPr lang="en-US" sz="2200" dirty="0" smtClean="0"/>
              <a:t>(</a:t>
            </a:r>
            <a:r>
              <a:rPr lang="en-US" sz="2200" i="1" dirty="0" smtClean="0"/>
              <a:t>3</a:t>
            </a:r>
            <a:r>
              <a:rPr lang="en-US" sz="2200" dirty="0" smtClean="0"/>
              <a:t>)(</a:t>
            </a:r>
            <a:r>
              <a:rPr lang="en-US" sz="2200" i="1" dirty="0" smtClean="0"/>
              <a:t>a</a:t>
            </a:r>
            <a:r>
              <a:rPr lang="en-US" sz="2200" dirty="0" smtClean="0"/>
              <a:t>) – for "as specified in Schedule VII” the words "in areas or subject, specified in Schedule VII";</a:t>
            </a:r>
          </a:p>
          <a:p>
            <a:pPr marL="342900" lvl="1" indent="-342900"/>
            <a:r>
              <a:rPr lang="en-US" sz="2200" dirty="0" smtClean="0"/>
              <a:t>(</a:t>
            </a:r>
            <a:r>
              <a:rPr lang="en-US" sz="2200" i="1" dirty="0" smtClean="0"/>
              <a:t>5</a:t>
            </a:r>
            <a:r>
              <a:rPr lang="en-US" sz="2200" dirty="0" smtClean="0"/>
              <a:t>) </a:t>
            </a:r>
            <a:r>
              <a:rPr lang="en-US" sz="2200" i="1" dirty="0" smtClean="0"/>
              <a:t>Explanation substituted</a:t>
            </a:r>
            <a:r>
              <a:rPr lang="en-US" sz="2200" dirty="0" smtClean="0"/>
              <a:t>— '</a:t>
            </a:r>
            <a:r>
              <a:rPr lang="en-US" sz="2200" i="1" dirty="0" smtClean="0"/>
              <a:t>Explanation</a:t>
            </a:r>
            <a:r>
              <a:rPr lang="en-US" sz="2200" dirty="0" smtClean="0"/>
              <a:t>.—For the purposes of this section "net profit" shall not include such sums as may be prescribed, and shall be calculated in accordance with the provisions of section 198.'.</a:t>
            </a:r>
          </a:p>
          <a:p>
            <a:endParaRPr lang="en-US" sz="2200" dirty="0" smtClean="0"/>
          </a:p>
          <a:p>
            <a:pPr>
              <a:buNone/>
            </a:pPr>
            <a:endParaRPr lang="en-IN" sz="2200" dirty="0" smtClean="0"/>
          </a:p>
        </p:txBody>
      </p:sp>
      <p:sp>
        <p:nvSpPr>
          <p:cNvPr id="4" name="Footer Placeholder 3"/>
          <p:cNvSpPr>
            <a:spLocks noGrp="1"/>
          </p:cNvSpPr>
          <p:nvPr>
            <p:ph type="ftr" sz="quarter" idx="11"/>
          </p:nvPr>
        </p:nvSpPr>
        <p:spPr>
          <a:xfrm>
            <a:off x="5486400" y="6340475"/>
            <a:ext cx="4622973" cy="365125"/>
          </a:xfrm>
        </p:spPr>
        <p:txBody>
          <a:bodyPr/>
          <a:lstStyle/>
          <a:p>
            <a:r>
              <a:rPr lang="en-US" sz="1100" dirty="0" smtClean="0">
                <a:solidFill>
                  <a:schemeClr val="tx1"/>
                </a:solidFill>
              </a:rPr>
              <a:t>CS </a:t>
            </a:r>
            <a:r>
              <a:rPr lang="en-US" sz="1100" dirty="0" err="1" smtClean="0">
                <a:solidFill>
                  <a:schemeClr val="tx1"/>
                </a:solidFill>
              </a:rPr>
              <a:t>Rupanjana</a:t>
            </a:r>
            <a:r>
              <a:rPr lang="en-US" sz="1100" dirty="0" smtClean="0">
                <a:solidFill>
                  <a:schemeClr val="tx1"/>
                </a:solidFill>
              </a:rPr>
              <a:t> De</a:t>
            </a:r>
            <a:endParaRPr lang="en-US" sz="1100" dirty="0">
              <a:solidFill>
                <a:schemeClr val="tx1"/>
              </a:solidFill>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5105400"/>
          </a:xfrm>
        </p:spPr>
        <p:txBody>
          <a:bodyPr>
            <a:noAutofit/>
          </a:bodyPr>
          <a:lstStyle/>
          <a:p>
            <a:pPr marL="225425" indent="-225425"/>
            <a:r>
              <a:rPr lang="en-US" sz="2000" dirty="0" smtClean="0"/>
              <a:t>Explanation to sec 135(5) stated that for the purpose of this section, average net profit will be calculated in acc. with sec 198. </a:t>
            </a:r>
          </a:p>
          <a:p>
            <a:pPr marL="225425" indent="-225425"/>
            <a:endParaRPr lang="en-US" sz="2000" dirty="0" smtClean="0"/>
          </a:p>
          <a:p>
            <a:pPr marL="225425" indent="-225425"/>
            <a:r>
              <a:rPr lang="en-US" sz="2000" dirty="0" smtClean="0"/>
              <a:t>But Sec 198 deals with calculation of profit for managerial remuneration and requires specific addition/deduction to be made in the profit for the year. </a:t>
            </a:r>
          </a:p>
          <a:p>
            <a:pPr marL="225425" indent="-225425"/>
            <a:endParaRPr lang="en-US" sz="2000" dirty="0" smtClean="0"/>
          </a:p>
          <a:p>
            <a:pPr marL="225425" indent="-225425"/>
            <a:r>
              <a:rPr lang="en-US" sz="2000" dirty="0" smtClean="0"/>
              <a:t>CSR rules stated that in calculating NP, profit arising from overseas branches &amp; dividend received from other companies in India  should be reduced. </a:t>
            </a:r>
          </a:p>
          <a:p>
            <a:pPr marL="225425" indent="-225425"/>
            <a:endParaRPr lang="en-US" sz="2000" dirty="0" smtClean="0"/>
          </a:p>
          <a:p>
            <a:pPr marL="225425" indent="-225425"/>
            <a:r>
              <a:rPr lang="en-US" sz="2000" dirty="0" smtClean="0">
                <a:solidFill>
                  <a:srgbClr val="DA0000"/>
                </a:solidFill>
              </a:rPr>
              <a:t>Section 198 does not contain these deductions, there was a  conflict between the two requirements. </a:t>
            </a:r>
          </a:p>
          <a:p>
            <a:pPr marL="225425" indent="-225425"/>
            <a:endParaRPr lang="en-US" sz="2000" dirty="0" smtClean="0">
              <a:solidFill>
                <a:srgbClr val="DA0000"/>
              </a:solidFill>
            </a:endParaRPr>
          </a:p>
          <a:p>
            <a:pPr marL="225425" indent="-225425"/>
            <a:r>
              <a:rPr lang="en-US" sz="2000" dirty="0" smtClean="0">
                <a:solidFill>
                  <a:srgbClr val="045FF2"/>
                </a:solidFill>
              </a:rPr>
              <a:t>To address this issue, C(A)A, 2017 states that Central </a:t>
            </a:r>
            <a:r>
              <a:rPr lang="en-US" sz="2000" dirty="0" err="1" smtClean="0">
                <a:solidFill>
                  <a:srgbClr val="045FF2"/>
                </a:solidFill>
              </a:rPr>
              <a:t>Govt</a:t>
            </a:r>
            <a:r>
              <a:rPr lang="en-US" sz="2000" dirty="0" smtClean="0">
                <a:solidFill>
                  <a:srgbClr val="045FF2"/>
                </a:solidFill>
              </a:rPr>
              <a:t> may prescribe sums which will not be included for calculating NP u/s 135.</a:t>
            </a:r>
            <a:endParaRPr lang="en-IN" sz="2000" dirty="0" smtClean="0">
              <a:solidFill>
                <a:srgbClr val="045FF2"/>
              </a:solidFill>
            </a:endParaRPr>
          </a:p>
        </p:txBody>
      </p:sp>
      <p:sp>
        <p:nvSpPr>
          <p:cNvPr id="4" name="Rectangle 3"/>
          <p:cNvSpPr/>
          <p:nvPr/>
        </p:nvSpPr>
        <p:spPr>
          <a:xfrm>
            <a:off x="1600200" y="457200"/>
            <a:ext cx="6019800" cy="584775"/>
          </a:xfrm>
          <a:prstGeom prst="rect">
            <a:avLst/>
          </a:prstGeom>
        </p:spPr>
        <p:txBody>
          <a:bodyPr wrap="square">
            <a:spAutoFit/>
          </a:bodyPr>
          <a:lstStyle/>
          <a:p>
            <a:pPr algn="ctr"/>
            <a:r>
              <a:rPr lang="en-US" sz="3200" b="1" dirty="0" smtClean="0">
                <a:solidFill>
                  <a:schemeClr val="accent1">
                    <a:lumMod val="75000"/>
                  </a:schemeClr>
                </a:solidFill>
              </a:rPr>
              <a:t>Legal Framework, C(A)A, 2017</a:t>
            </a:r>
            <a:endParaRPr lang="en-US" sz="3200"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7848601" cy="685800"/>
          </a:xfrm>
        </p:spPr>
        <p:txBody>
          <a:bodyPr>
            <a:normAutofit fontScale="90000"/>
          </a:bodyPr>
          <a:lstStyle/>
          <a:p>
            <a:r>
              <a:rPr lang="en-US" b="1" dirty="0" smtClean="0">
                <a:solidFill>
                  <a:schemeClr val="accent1">
                    <a:lumMod val="75000"/>
                  </a:schemeClr>
                </a:solidFill>
              </a:rPr>
              <a:t>Legal Framework, C(A)A, 2017</a:t>
            </a:r>
            <a:endParaRPr lang="en-IN" b="1" dirty="0">
              <a:solidFill>
                <a:schemeClr val="accent1">
                  <a:lumMod val="75000"/>
                </a:schemeClr>
              </a:solidFill>
            </a:endParaRPr>
          </a:p>
        </p:txBody>
      </p:sp>
      <p:sp>
        <p:nvSpPr>
          <p:cNvPr id="3" name="Content Placeholder 2"/>
          <p:cNvSpPr>
            <a:spLocks noGrp="1"/>
          </p:cNvSpPr>
          <p:nvPr>
            <p:ph idx="1"/>
          </p:nvPr>
        </p:nvSpPr>
        <p:spPr>
          <a:xfrm>
            <a:off x="609598" y="1447800"/>
            <a:ext cx="7620002" cy="5486400"/>
          </a:xfrm>
        </p:spPr>
        <p:txBody>
          <a:bodyPr>
            <a:noAutofit/>
          </a:bodyPr>
          <a:lstStyle/>
          <a:p>
            <a:pPr>
              <a:buNone/>
            </a:pPr>
            <a:r>
              <a:rPr lang="en-IN" sz="2400" b="1" dirty="0" smtClean="0"/>
              <a:t>Companies (Amendment) Act, 2017</a:t>
            </a:r>
          </a:p>
          <a:p>
            <a:pPr>
              <a:buNone/>
            </a:pPr>
            <a:endParaRPr lang="en-IN" sz="2400" b="1" dirty="0" smtClean="0"/>
          </a:p>
          <a:p>
            <a:r>
              <a:rPr lang="en-US" sz="2000" dirty="0" smtClean="0"/>
              <a:t>Definition of turnover changed [Sec 2(91)]: "turnover" means the gross amount of </a:t>
            </a:r>
            <a:r>
              <a:rPr lang="en-US" sz="2000" u="sng" dirty="0" smtClean="0"/>
              <a:t>revenue </a:t>
            </a:r>
            <a:r>
              <a:rPr lang="en-US" sz="2000" u="sng" dirty="0" err="1" smtClean="0"/>
              <a:t>recognised</a:t>
            </a:r>
            <a:r>
              <a:rPr lang="en-US" sz="2000" u="sng" dirty="0" smtClean="0"/>
              <a:t> </a:t>
            </a:r>
            <a:r>
              <a:rPr lang="en-US" sz="2000" dirty="0" smtClean="0"/>
              <a:t>in the profit and loss account from the sale, supply, or distribution of goods or on account of services rendered, or both, by a company during a financial year</a:t>
            </a:r>
          </a:p>
          <a:p>
            <a:endParaRPr lang="en-US" sz="2000" dirty="0" smtClean="0"/>
          </a:p>
          <a:p>
            <a:r>
              <a:rPr lang="en-US" sz="2000" dirty="0" smtClean="0"/>
              <a:t>in the definition of net worth [Sec 2(</a:t>
            </a:r>
            <a:r>
              <a:rPr lang="en-US" sz="2000" i="1" dirty="0" smtClean="0"/>
              <a:t>57</a:t>
            </a:r>
            <a:r>
              <a:rPr lang="en-US" sz="2000" dirty="0" smtClean="0"/>
              <a:t>)], for the words "and securities premium account", the words ", securities premium account and </a:t>
            </a:r>
            <a:r>
              <a:rPr lang="en-US" sz="2000" u="sng" dirty="0" smtClean="0"/>
              <a:t>debit or credit balance </a:t>
            </a:r>
            <a:r>
              <a:rPr lang="en-US" sz="2000" dirty="0" smtClean="0"/>
              <a:t>of profit and loss account,” has been substituted</a:t>
            </a:r>
          </a:p>
          <a:p>
            <a:pPr>
              <a:buNone/>
            </a:pPr>
            <a:endParaRPr lang="en-IN" dirty="0" smtClean="0"/>
          </a:p>
        </p:txBody>
      </p:sp>
      <p:sp>
        <p:nvSpPr>
          <p:cNvPr id="4" name="Footer Placeholder 3"/>
          <p:cNvSpPr>
            <a:spLocks noGrp="1"/>
          </p:cNvSpPr>
          <p:nvPr>
            <p:ph type="ftr" sz="quarter" idx="11"/>
          </p:nvPr>
        </p:nvSpPr>
        <p:spPr>
          <a:xfrm>
            <a:off x="5486400" y="6340475"/>
            <a:ext cx="4622973" cy="365125"/>
          </a:xfrm>
        </p:spPr>
        <p:txBody>
          <a:bodyPr/>
          <a:lstStyle/>
          <a:p>
            <a:r>
              <a:rPr lang="en-US" sz="1100" dirty="0" smtClean="0">
                <a:solidFill>
                  <a:schemeClr val="tx1"/>
                </a:solidFill>
              </a:rPr>
              <a:t>CS </a:t>
            </a:r>
            <a:r>
              <a:rPr lang="en-US" sz="1100" dirty="0" err="1" smtClean="0">
                <a:solidFill>
                  <a:schemeClr val="tx1"/>
                </a:solidFill>
              </a:rPr>
              <a:t>Rupanjana</a:t>
            </a:r>
            <a:r>
              <a:rPr lang="en-US" sz="1100" dirty="0" smtClean="0">
                <a:solidFill>
                  <a:schemeClr val="tx1"/>
                </a:solidFill>
              </a:rPr>
              <a:t> De</a:t>
            </a:r>
            <a:endParaRPr lang="en-US" sz="1100" dirty="0">
              <a:solidFill>
                <a:schemeClr val="tx1"/>
              </a:solidFill>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Legal Framework, C(A)A, 2017</a:t>
            </a:r>
            <a:endParaRPr lang="en-IN" dirty="0"/>
          </a:p>
        </p:txBody>
      </p:sp>
      <p:sp>
        <p:nvSpPr>
          <p:cNvPr id="3" name="Content Placeholder 2"/>
          <p:cNvSpPr>
            <a:spLocks noGrp="1"/>
          </p:cNvSpPr>
          <p:nvPr>
            <p:ph idx="1"/>
          </p:nvPr>
        </p:nvSpPr>
        <p:spPr>
          <a:xfrm>
            <a:off x="457200" y="1295400"/>
            <a:ext cx="8382000" cy="5105400"/>
          </a:xfrm>
        </p:spPr>
        <p:txBody>
          <a:bodyPr>
            <a:noAutofit/>
          </a:bodyPr>
          <a:lstStyle/>
          <a:p>
            <a:pPr marL="344488" indent="-344488"/>
            <a:r>
              <a:rPr lang="en-US" sz="2400" dirty="0" smtClean="0"/>
              <a:t>Rule 3 of CSR rules clarifies that foreign companies are also required to comply with CSR provisions. But section 384 relating to foreign companies does not specify the applicability of CSR. </a:t>
            </a:r>
          </a:p>
          <a:p>
            <a:pPr marL="344488" indent="-344488"/>
            <a:endParaRPr lang="en-US" sz="2400" dirty="0" smtClean="0"/>
          </a:p>
          <a:p>
            <a:pPr marL="344488" indent="-344488"/>
            <a:r>
              <a:rPr lang="en-US" sz="2400" dirty="0" smtClean="0">
                <a:solidFill>
                  <a:srgbClr val="DA0000"/>
                </a:solidFill>
              </a:rPr>
              <a:t>Inconsistency between the CSR Rules and Sec 384.</a:t>
            </a:r>
            <a:r>
              <a:rPr lang="en-US" sz="2400" dirty="0" smtClean="0"/>
              <a:t> </a:t>
            </a:r>
          </a:p>
          <a:p>
            <a:pPr marL="344488" indent="-344488"/>
            <a:endParaRPr lang="en-US" sz="2400" dirty="0" smtClean="0"/>
          </a:p>
          <a:p>
            <a:pPr marL="344488" indent="-344488"/>
            <a:r>
              <a:rPr lang="en-US" sz="2400" dirty="0" err="1" smtClean="0">
                <a:solidFill>
                  <a:srgbClr val="045FF2"/>
                </a:solidFill>
              </a:rPr>
              <a:t>Clarificatory</a:t>
            </a:r>
            <a:r>
              <a:rPr lang="en-US" sz="2400" dirty="0" smtClean="0">
                <a:solidFill>
                  <a:srgbClr val="045FF2"/>
                </a:solidFill>
              </a:rPr>
              <a:t> amendments brought by C(A)A, 2017 bring the alignment by stating in sec 384 that section 135 will also apply to a foreign company.</a:t>
            </a:r>
            <a:br>
              <a:rPr lang="en-US" sz="2400" dirty="0" smtClean="0">
                <a:solidFill>
                  <a:srgbClr val="045FF2"/>
                </a:solidFill>
              </a:rPr>
            </a:br>
            <a:endParaRPr lang="en-IN" sz="2400" dirty="0" smtClean="0">
              <a:solidFill>
                <a:srgbClr val="045FF2"/>
              </a:solidFill>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Legal Framework, C(A)A, 2017</a:t>
            </a:r>
            <a:endParaRPr lang="en-IN" dirty="0"/>
          </a:p>
        </p:txBody>
      </p:sp>
      <p:sp>
        <p:nvSpPr>
          <p:cNvPr id="3" name="Content Placeholder 2"/>
          <p:cNvSpPr>
            <a:spLocks noGrp="1"/>
          </p:cNvSpPr>
          <p:nvPr>
            <p:ph idx="1"/>
          </p:nvPr>
        </p:nvSpPr>
        <p:spPr>
          <a:xfrm>
            <a:off x="457200" y="1295400"/>
            <a:ext cx="8382000" cy="5105400"/>
          </a:xfrm>
        </p:spPr>
        <p:txBody>
          <a:bodyPr>
            <a:noAutofit/>
          </a:bodyPr>
          <a:lstStyle/>
          <a:p>
            <a:pPr marL="344488" indent="-344488"/>
            <a:r>
              <a:rPr lang="en-US" sz="2200" dirty="0" smtClean="0"/>
              <a:t>BOD to ensure that the company spends, in every FY at least 2% of its average NP made during 3 immediately preceding FY in pursuance of its CSR policy. Act or Rules do not prescribe penal provision for failure to comply. </a:t>
            </a:r>
          </a:p>
          <a:p>
            <a:pPr marL="344488" indent="-344488"/>
            <a:r>
              <a:rPr lang="en-US" sz="2200" dirty="0" smtClean="0"/>
              <a:t>Company is not legally obliged to carry forward the liability to subsequent years. But Board Report needs to specify the reasons for not spending. </a:t>
            </a:r>
            <a:endParaRPr lang="en-US" sz="2200" dirty="0" smtClean="0">
              <a:solidFill>
                <a:srgbClr val="DA0000"/>
              </a:solidFill>
            </a:endParaRPr>
          </a:p>
          <a:p>
            <a:pPr marL="344488" indent="-344488"/>
            <a:r>
              <a:rPr lang="en-US" sz="2200" dirty="0" smtClean="0">
                <a:solidFill>
                  <a:srgbClr val="DA0000"/>
                </a:solidFill>
              </a:rPr>
              <a:t>Whether companies should be required to carry forward unspent amounts (and to transfer any unspent balance for five years to one of the funds listed in Schedule VII of the 2013 Act.)</a:t>
            </a:r>
            <a:r>
              <a:rPr lang="en-US" sz="2200" dirty="0" smtClean="0"/>
              <a:t> </a:t>
            </a:r>
          </a:p>
          <a:p>
            <a:pPr marL="344488" indent="-344488"/>
            <a:r>
              <a:rPr lang="en-US" sz="2200" dirty="0" smtClean="0">
                <a:solidFill>
                  <a:srgbClr val="045FF2"/>
                </a:solidFill>
              </a:rPr>
              <a:t>Carry forward might be desirable, but requirement for</a:t>
            </a:r>
            <a:r>
              <a:rPr lang="en-IN" sz="2200" dirty="0" smtClean="0">
                <a:solidFill>
                  <a:srgbClr val="045FF2"/>
                </a:solidFill>
              </a:rPr>
              <a:t> </a:t>
            </a:r>
            <a:r>
              <a:rPr lang="en-US" sz="2200" dirty="0" smtClean="0">
                <a:solidFill>
                  <a:srgbClr val="045FF2"/>
                </a:solidFill>
              </a:rPr>
              <a:t>mandatorily transferring unspent amount at the end of 5 years would go against the principle of ‘comply or explain’. Hence, decision to continue the current provisions, report and no obligation to carry over.</a:t>
            </a:r>
            <a:endParaRPr lang="en-IN" sz="2200" dirty="0" smtClean="0">
              <a:solidFill>
                <a:srgbClr val="045FF2"/>
              </a:solidFill>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543801" cy="762000"/>
          </a:xfrm>
        </p:spPr>
        <p:txBody>
          <a:bodyPr>
            <a:normAutofit/>
          </a:bodyPr>
          <a:lstStyle/>
          <a:p>
            <a:r>
              <a:rPr lang="en-US" sz="3200" b="1" dirty="0" smtClean="0">
                <a:solidFill>
                  <a:schemeClr val="accent1">
                    <a:lumMod val="75000"/>
                  </a:schemeClr>
                </a:solidFill>
              </a:rPr>
              <a:t>Legal Framework - Schedule VII</a:t>
            </a:r>
            <a:endParaRPr lang="en-US" sz="3200" b="1" dirty="0">
              <a:solidFill>
                <a:schemeClr val="accent1">
                  <a:lumMod val="75000"/>
                </a:schemeClr>
              </a:solidFill>
            </a:endParaRPr>
          </a:p>
        </p:txBody>
      </p:sp>
      <p:sp>
        <p:nvSpPr>
          <p:cNvPr id="3" name="Content Placeholder 2"/>
          <p:cNvSpPr>
            <a:spLocks noGrp="1"/>
          </p:cNvSpPr>
          <p:nvPr>
            <p:ph idx="1"/>
          </p:nvPr>
        </p:nvSpPr>
        <p:spPr>
          <a:xfrm>
            <a:off x="457200" y="1905000"/>
            <a:ext cx="8077200" cy="4953000"/>
          </a:xfrm>
        </p:spPr>
        <p:txBody>
          <a:bodyPr>
            <a:noAutofit/>
          </a:bodyPr>
          <a:lstStyle/>
          <a:p>
            <a:pPr marL="465138" lvl="1" indent="-465138">
              <a:spcBef>
                <a:spcPts val="1200"/>
              </a:spcBef>
              <a:spcAft>
                <a:spcPts val="1200"/>
              </a:spcAft>
            </a:pPr>
            <a:r>
              <a:rPr lang="en-US" sz="2400" dirty="0" smtClean="0"/>
              <a:t>CSR activities under the Companies Act, 2013 have to be undertaken in any of the areas mentioned in Schedule VII of the Act. </a:t>
            </a:r>
          </a:p>
          <a:p>
            <a:pPr marL="465138" lvl="1" indent="-465138">
              <a:spcBef>
                <a:spcPts val="1200"/>
              </a:spcBef>
              <a:spcAft>
                <a:spcPts val="1200"/>
              </a:spcAft>
            </a:pPr>
            <a:r>
              <a:rPr lang="en-US" sz="2400" dirty="0" smtClean="0"/>
              <a:t>While traditional CSR includes within its ambit activities directed towards Social and Environmental </a:t>
            </a:r>
            <a:r>
              <a:rPr lang="en-US" sz="2400" dirty="0" err="1" smtClean="0"/>
              <a:t>upliftment</a:t>
            </a:r>
            <a:r>
              <a:rPr lang="en-US" sz="2400" dirty="0" smtClean="0"/>
              <a:t> and </a:t>
            </a:r>
            <a:r>
              <a:rPr lang="en-US" sz="2400" dirty="0" err="1" smtClean="0"/>
              <a:t>upgradation</a:t>
            </a:r>
            <a:r>
              <a:rPr lang="en-US" sz="2400" dirty="0" smtClean="0"/>
              <a:t>, the Schedule VII of the Companies Act 2013 very specifically includes activities directed at overall national development also. This is in the right spirit for a developing country like India.</a:t>
            </a:r>
          </a:p>
          <a:p>
            <a:pPr marL="465138" lvl="1" indent="-465138">
              <a:spcBef>
                <a:spcPts val="1200"/>
              </a:spcBef>
              <a:spcAft>
                <a:spcPts val="1200"/>
              </a:spcAft>
            </a:pPr>
            <a:endParaRPr lang="en-US" sz="2400" dirty="0" smtClean="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98087045"/>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67586" name="Picture 2" descr="I:\msop\Economic times.jpg"/>
          <p:cNvPicPr>
            <a:picLocks noChangeAspect="1" noChangeArrowheads="1"/>
          </p:cNvPicPr>
          <p:nvPr/>
        </p:nvPicPr>
        <p:blipFill>
          <a:blip r:embed="rId2"/>
          <a:srcRect/>
          <a:stretch>
            <a:fillRect/>
          </a:stretch>
        </p:blipFill>
        <p:spPr bwMode="auto">
          <a:xfrm>
            <a:off x="2286000" y="457200"/>
            <a:ext cx="4419600" cy="6096000"/>
          </a:xfrm>
          <a:prstGeom prst="rect">
            <a:avLst/>
          </a:prstGeom>
          <a:noFill/>
        </p:spPr>
      </p:pic>
    </p:spTree>
    <p:extLst>
      <p:ext uri="{BB962C8B-B14F-4D97-AF65-F5344CB8AC3E}">
        <p14:creationId xmlns:p14="http://schemas.microsoft.com/office/powerpoint/2010/main" xmlns="" val="798087045"/>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8229600" cy="4525963"/>
          </a:xfrm>
        </p:spPr>
        <p:txBody>
          <a:bodyPr>
            <a:normAutofit/>
          </a:bodyPr>
          <a:lstStyle/>
          <a:p>
            <a:pPr marL="0" indent="0">
              <a:buNone/>
            </a:pPr>
            <a:r>
              <a:rPr lang="en-US" sz="4000" dirty="0" smtClean="0">
                <a:solidFill>
                  <a:schemeClr val="accent2"/>
                </a:solidFill>
              </a:rPr>
              <a:t>“Businesses cannot be successful when the society around them fails”</a:t>
            </a:r>
            <a:endParaRPr lang="en-US" sz="4000" dirty="0">
              <a:solidFill>
                <a:schemeClr val="accent2"/>
              </a:solidFill>
            </a:endParaRPr>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I:\msop\csr\Costs%20&amp;%20benefits%20of%20CSR.jpg"/>
          <p:cNvPicPr>
            <a:picLocks noChangeAspect="1" noChangeArrowheads="1"/>
          </p:cNvPicPr>
          <p:nvPr/>
        </p:nvPicPr>
        <p:blipFill>
          <a:blip r:embed="rId2"/>
          <a:srcRect/>
          <a:stretch>
            <a:fillRect/>
          </a:stretch>
        </p:blipFill>
        <p:spPr bwMode="auto">
          <a:xfrm>
            <a:off x="1828800" y="2514600"/>
            <a:ext cx="5249841" cy="4045970"/>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7772401" cy="990600"/>
          </a:xfrm>
        </p:spPr>
        <p:txBody>
          <a:bodyPr>
            <a:normAutofit/>
          </a:bodyPr>
          <a:lstStyle/>
          <a:p>
            <a:r>
              <a:rPr lang="en-US" sz="3300" b="1" dirty="0" smtClean="0">
                <a:solidFill>
                  <a:schemeClr val="accent1">
                    <a:lumMod val="75000"/>
                  </a:schemeClr>
                </a:solidFill>
              </a:rPr>
              <a:t>Schedule VII – Social Projects under CSR</a:t>
            </a:r>
            <a:endParaRPr lang="en-US" sz="3300" b="1" dirty="0">
              <a:solidFill>
                <a:schemeClr val="accent1">
                  <a:lumMod val="75000"/>
                </a:schemeClr>
              </a:solidFill>
            </a:endParaRPr>
          </a:p>
        </p:txBody>
      </p:sp>
      <p:sp>
        <p:nvSpPr>
          <p:cNvPr id="3" name="Content Placeholder 2"/>
          <p:cNvSpPr>
            <a:spLocks noGrp="1"/>
          </p:cNvSpPr>
          <p:nvPr>
            <p:ph idx="1"/>
          </p:nvPr>
        </p:nvSpPr>
        <p:spPr>
          <a:xfrm>
            <a:off x="609600" y="1524000"/>
            <a:ext cx="7848600" cy="5105400"/>
          </a:xfrm>
        </p:spPr>
        <p:txBody>
          <a:bodyPr>
            <a:noAutofit/>
          </a:bodyPr>
          <a:lstStyle/>
          <a:p>
            <a:pPr lvl="0"/>
            <a:r>
              <a:rPr lang="en-US" sz="2400" dirty="0" smtClean="0"/>
              <a:t>Eradicating hunger, poverty &amp; malnutrition  promoting preventive health care and sanitation and </a:t>
            </a:r>
            <a:r>
              <a:rPr lang="en-US" sz="2400" b="1" dirty="0" smtClean="0"/>
              <a:t>making available safe drinking water</a:t>
            </a:r>
            <a:r>
              <a:rPr lang="en-US" sz="2400" dirty="0" smtClean="0"/>
              <a:t>;</a:t>
            </a:r>
          </a:p>
          <a:p>
            <a:pPr lvl="0"/>
            <a:r>
              <a:rPr lang="en-US" sz="2400" dirty="0" smtClean="0"/>
              <a:t>Promoting education, employment enhancing vocation skills among children, women, elderly, and the differently </a:t>
            </a:r>
            <a:r>
              <a:rPr lang="en-US" sz="2400" dirty="0" err="1" smtClean="0"/>
              <a:t>abled</a:t>
            </a:r>
            <a:r>
              <a:rPr lang="en-US" sz="2400" dirty="0" smtClean="0"/>
              <a:t>;</a:t>
            </a:r>
          </a:p>
          <a:p>
            <a:pPr lvl="0"/>
            <a:r>
              <a:rPr lang="en-US" sz="2400" dirty="0" smtClean="0"/>
              <a:t>Promoting gender equality, empowering women setting up homes and hostels for women, orphans or old age homes, day care </a:t>
            </a:r>
            <a:r>
              <a:rPr lang="en-US" sz="2400" dirty="0" err="1" smtClean="0"/>
              <a:t>centres</a:t>
            </a:r>
            <a:r>
              <a:rPr lang="en-US" sz="2400" dirty="0" smtClean="0"/>
              <a:t> etc. for the socially and economically backward classes</a:t>
            </a:r>
          </a:p>
          <a:p>
            <a:pPr lvl="0"/>
            <a:r>
              <a:rPr lang="en-US" sz="2400" dirty="0" smtClean="0"/>
              <a:t>Rural development projects.</a:t>
            </a:r>
          </a:p>
          <a:p>
            <a:pPr lvl="0"/>
            <a:r>
              <a:rPr lang="en-US" sz="2400" dirty="0" smtClean="0"/>
              <a:t>Setting up public libraries</a:t>
            </a:r>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98087045"/>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7696201" cy="1447800"/>
          </a:xfrm>
        </p:spPr>
        <p:txBody>
          <a:bodyPr>
            <a:normAutofit/>
          </a:bodyPr>
          <a:lstStyle/>
          <a:p>
            <a:r>
              <a:rPr lang="en-US" sz="3300" b="1" dirty="0" smtClean="0">
                <a:solidFill>
                  <a:schemeClr val="accent1">
                    <a:lumMod val="75000"/>
                  </a:schemeClr>
                </a:solidFill>
              </a:rPr>
              <a:t>Schedule VII – Environmental Projects under CSR</a:t>
            </a:r>
            <a:endParaRPr lang="en-US" sz="3300" b="1" dirty="0">
              <a:solidFill>
                <a:schemeClr val="accent1">
                  <a:lumMod val="75000"/>
                </a:schemeClr>
              </a:solidFill>
            </a:endParaRPr>
          </a:p>
        </p:txBody>
      </p:sp>
      <p:sp>
        <p:nvSpPr>
          <p:cNvPr id="3" name="Content Placeholder 2"/>
          <p:cNvSpPr>
            <a:spLocks noGrp="1"/>
          </p:cNvSpPr>
          <p:nvPr>
            <p:ph idx="1"/>
          </p:nvPr>
        </p:nvSpPr>
        <p:spPr>
          <a:xfrm>
            <a:off x="762000" y="1828800"/>
            <a:ext cx="7391400" cy="4953000"/>
          </a:xfrm>
        </p:spPr>
        <p:txBody>
          <a:bodyPr>
            <a:noAutofit/>
          </a:bodyPr>
          <a:lstStyle/>
          <a:p>
            <a:pPr lvl="0"/>
            <a:r>
              <a:rPr lang="en-US" sz="2500" dirty="0" smtClean="0"/>
              <a:t>Environmental sustainability, </a:t>
            </a:r>
          </a:p>
          <a:p>
            <a:pPr lvl="0"/>
            <a:r>
              <a:rPr lang="en-US" sz="2500" dirty="0" smtClean="0"/>
              <a:t>Ecological balance, </a:t>
            </a:r>
          </a:p>
          <a:p>
            <a:pPr lvl="0"/>
            <a:r>
              <a:rPr lang="en-US" sz="2500" dirty="0" smtClean="0"/>
              <a:t>Protection of flora and fauna, animal welfare, agro forestry, </a:t>
            </a:r>
          </a:p>
          <a:p>
            <a:pPr lvl="0"/>
            <a:r>
              <a:rPr lang="en-US" sz="2500" dirty="0" smtClean="0"/>
              <a:t>Conservation of natural resources and </a:t>
            </a:r>
          </a:p>
          <a:p>
            <a:pPr lvl="0"/>
            <a:r>
              <a:rPr lang="en-US" sz="2500" dirty="0" smtClean="0"/>
              <a:t>Maintaining quality of soil, air and water;</a:t>
            </a:r>
          </a:p>
          <a:p>
            <a:pPr lvl="0"/>
            <a:r>
              <a:rPr lang="en-US" sz="2500" dirty="0" smtClean="0"/>
              <a:t>Clean </a:t>
            </a:r>
            <a:r>
              <a:rPr lang="en-US" sz="2500" dirty="0" err="1" smtClean="0"/>
              <a:t>Ganga</a:t>
            </a:r>
            <a:r>
              <a:rPr lang="en-US" sz="2500" dirty="0" smtClean="0"/>
              <a:t> Fund</a:t>
            </a:r>
          </a:p>
          <a:p>
            <a:pPr lvl="0"/>
            <a:r>
              <a:rPr lang="en-US" sz="2500" dirty="0" err="1" smtClean="0"/>
              <a:t>Swachh</a:t>
            </a:r>
            <a:r>
              <a:rPr lang="en-US" sz="2500" dirty="0" smtClean="0"/>
              <a:t> Bharat </a:t>
            </a:r>
            <a:r>
              <a:rPr lang="en-US" sz="2500" dirty="0" err="1" smtClean="0"/>
              <a:t>Kosh</a:t>
            </a:r>
            <a:endParaRPr lang="en-US" sz="25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98087045"/>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1" cy="1447800"/>
          </a:xfrm>
        </p:spPr>
        <p:txBody>
          <a:bodyPr>
            <a:normAutofit/>
          </a:bodyPr>
          <a:lstStyle/>
          <a:p>
            <a:r>
              <a:rPr lang="en-US" sz="3300" b="1" dirty="0" smtClean="0">
                <a:solidFill>
                  <a:schemeClr val="accent1">
                    <a:lumMod val="75000"/>
                  </a:schemeClr>
                </a:solidFill>
              </a:rPr>
              <a:t>Schedule VII – Nationalistic Projects under CSR</a:t>
            </a:r>
            <a:endParaRPr lang="en-US" sz="3300" b="1" dirty="0">
              <a:solidFill>
                <a:schemeClr val="accent1">
                  <a:lumMod val="75000"/>
                </a:schemeClr>
              </a:solidFill>
            </a:endParaRPr>
          </a:p>
        </p:txBody>
      </p:sp>
      <p:sp>
        <p:nvSpPr>
          <p:cNvPr id="3" name="Content Placeholder 2"/>
          <p:cNvSpPr>
            <a:spLocks noGrp="1"/>
          </p:cNvSpPr>
          <p:nvPr>
            <p:ph idx="1"/>
          </p:nvPr>
        </p:nvSpPr>
        <p:spPr>
          <a:xfrm>
            <a:off x="457200" y="1295400"/>
            <a:ext cx="8305800" cy="5105400"/>
          </a:xfrm>
        </p:spPr>
        <p:txBody>
          <a:bodyPr>
            <a:noAutofit/>
          </a:bodyPr>
          <a:lstStyle/>
          <a:p>
            <a:pPr lvl="0"/>
            <a:r>
              <a:rPr lang="en-US" sz="2400" dirty="0" smtClean="0"/>
              <a:t>Protection of national heritage, art and culture,</a:t>
            </a:r>
          </a:p>
          <a:p>
            <a:pPr lvl="0"/>
            <a:r>
              <a:rPr lang="en-US" sz="2400" dirty="0" smtClean="0"/>
              <a:t>Restoration of buildings and sites of historical importance</a:t>
            </a:r>
          </a:p>
          <a:p>
            <a:pPr lvl="0"/>
            <a:r>
              <a:rPr lang="en-US" sz="2400" dirty="0" smtClean="0"/>
              <a:t>Promotion and development of traditional arts and handicrafts;</a:t>
            </a:r>
          </a:p>
          <a:p>
            <a:pPr lvl="0"/>
            <a:r>
              <a:rPr lang="en-US" sz="2400" dirty="0" smtClean="0"/>
              <a:t>Measures for the benefit of armed forces veterans, war widows and their dependents;</a:t>
            </a:r>
          </a:p>
          <a:p>
            <a:pPr lvl="0"/>
            <a:r>
              <a:rPr lang="en-US" sz="2400" dirty="0" smtClean="0"/>
              <a:t>Training to promote rural sports, nationally recognized sports, </a:t>
            </a:r>
            <a:r>
              <a:rPr lang="en-US" sz="2400" dirty="0" err="1" smtClean="0"/>
              <a:t>paralympic</a:t>
            </a:r>
            <a:r>
              <a:rPr lang="en-US" sz="2400" dirty="0" smtClean="0"/>
              <a:t> and Olympic sports;</a:t>
            </a:r>
          </a:p>
          <a:p>
            <a:pPr lvl="0"/>
            <a:r>
              <a:rPr lang="en-US" sz="2400" dirty="0" smtClean="0"/>
              <a:t>Contribution to PM National Relief Fund or any other fund set up by CG for socio-economic development, relief &amp; welfare of SC, ST, OBC, other minorities and women;</a:t>
            </a:r>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98087045"/>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1" cy="1447800"/>
          </a:xfrm>
        </p:spPr>
        <p:txBody>
          <a:bodyPr>
            <a:normAutofit/>
          </a:bodyPr>
          <a:lstStyle/>
          <a:p>
            <a:r>
              <a:rPr lang="en-US" sz="3300" b="1" dirty="0" smtClean="0">
                <a:solidFill>
                  <a:schemeClr val="accent1">
                    <a:lumMod val="75000"/>
                  </a:schemeClr>
                </a:solidFill>
              </a:rPr>
              <a:t>Schedule VII – Technology Projects under CSR</a:t>
            </a:r>
            <a:endParaRPr lang="en-US" sz="3300" b="1" dirty="0">
              <a:solidFill>
                <a:schemeClr val="accent1">
                  <a:lumMod val="75000"/>
                </a:schemeClr>
              </a:solidFill>
            </a:endParaRPr>
          </a:p>
        </p:txBody>
      </p:sp>
      <p:sp>
        <p:nvSpPr>
          <p:cNvPr id="3" name="Content Placeholder 2"/>
          <p:cNvSpPr>
            <a:spLocks noGrp="1"/>
          </p:cNvSpPr>
          <p:nvPr>
            <p:ph idx="1"/>
          </p:nvPr>
        </p:nvSpPr>
        <p:spPr>
          <a:xfrm>
            <a:off x="304800" y="1447800"/>
            <a:ext cx="8458200" cy="4876800"/>
          </a:xfrm>
        </p:spPr>
        <p:txBody>
          <a:bodyPr>
            <a:noAutofit/>
          </a:bodyPr>
          <a:lstStyle/>
          <a:p>
            <a:r>
              <a:rPr lang="en-US" sz="2400" dirty="0" smtClean="0"/>
              <a:t>This is the darker side of CA 2013 </a:t>
            </a:r>
          </a:p>
          <a:p>
            <a:endParaRPr lang="en-US" sz="2400" dirty="0" smtClean="0"/>
          </a:p>
          <a:p>
            <a:r>
              <a:rPr lang="en-US" sz="2400" dirty="0" smtClean="0"/>
              <a:t>CSR in India speaks very less of technology. </a:t>
            </a:r>
          </a:p>
          <a:p>
            <a:endParaRPr lang="en-US" sz="2400" dirty="0" smtClean="0"/>
          </a:p>
          <a:p>
            <a:r>
              <a:rPr lang="en-US" sz="2400" dirty="0" smtClean="0"/>
              <a:t>The only place in the Schedule VII where we see specific mention of technology is - </a:t>
            </a:r>
            <a:r>
              <a:rPr lang="en-US" sz="2400" u="sng" dirty="0" smtClean="0"/>
              <a:t>Contributions to technology incubators within academic institutions</a:t>
            </a:r>
            <a:r>
              <a:rPr lang="en-US" sz="2400" dirty="0" smtClean="0"/>
              <a:t>;</a:t>
            </a:r>
          </a:p>
          <a:p>
            <a:endParaRPr lang="en-US" sz="2400" dirty="0" smtClean="0"/>
          </a:p>
          <a:p>
            <a:r>
              <a:rPr lang="en-US" sz="2400" dirty="0" smtClean="0"/>
              <a:t>For overall national development technological development and incentives for carrying on Research and Development is very important. This is lacking. But we can hope that in the coming days we will see some inclusion in this regard.</a:t>
            </a:r>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98087045"/>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7848601" cy="1447800"/>
          </a:xfrm>
        </p:spPr>
        <p:txBody>
          <a:bodyPr>
            <a:normAutofit/>
          </a:bodyPr>
          <a:lstStyle/>
          <a:p>
            <a:r>
              <a:rPr lang="en-US" b="1" dirty="0" smtClean="0">
                <a:solidFill>
                  <a:schemeClr val="accent1">
                    <a:lumMod val="75000"/>
                  </a:schemeClr>
                </a:solidFill>
              </a:rPr>
              <a:t>Water Projects under CSR</a:t>
            </a:r>
            <a:endParaRPr lang="en-US" b="1" dirty="0">
              <a:solidFill>
                <a:schemeClr val="accent1">
                  <a:lumMod val="75000"/>
                </a:schemeClr>
              </a:solidFill>
            </a:endParaRPr>
          </a:p>
        </p:txBody>
      </p:sp>
      <p:sp>
        <p:nvSpPr>
          <p:cNvPr id="3" name="Content Placeholder 2"/>
          <p:cNvSpPr>
            <a:spLocks noGrp="1"/>
          </p:cNvSpPr>
          <p:nvPr>
            <p:ph idx="1"/>
          </p:nvPr>
        </p:nvSpPr>
        <p:spPr>
          <a:xfrm>
            <a:off x="304800" y="1219200"/>
            <a:ext cx="8458200" cy="5181600"/>
          </a:xfrm>
        </p:spPr>
        <p:txBody>
          <a:bodyPr>
            <a:noAutofit/>
          </a:bodyPr>
          <a:lstStyle/>
          <a:p>
            <a:r>
              <a:rPr lang="en-US" sz="2500" dirty="0" smtClean="0"/>
              <a:t>The largest focus of the govt. for CSR projects now appears to be </a:t>
            </a:r>
            <a:r>
              <a:rPr lang="en-US" sz="2500" b="1" dirty="0" smtClean="0"/>
              <a:t>WATER PROJECTS</a:t>
            </a:r>
          </a:p>
          <a:p>
            <a:endParaRPr lang="en-US" sz="2500" b="1" dirty="0" smtClean="0"/>
          </a:p>
          <a:p>
            <a:r>
              <a:rPr lang="en-US" sz="2500" dirty="0" smtClean="0"/>
              <a:t>In a policy released earlier this year the govt. allowed CSR spending on water projects. </a:t>
            </a:r>
          </a:p>
          <a:p>
            <a:endParaRPr lang="en-US" sz="2500" dirty="0" smtClean="0"/>
          </a:p>
          <a:p>
            <a:r>
              <a:rPr lang="en-US" sz="2500" dirty="0" smtClean="0"/>
              <a:t>The most important areas being the </a:t>
            </a:r>
            <a:r>
              <a:rPr lang="en-US" sz="2500" u="sng" dirty="0" smtClean="0"/>
              <a:t>irrigation sector </a:t>
            </a:r>
            <a:r>
              <a:rPr lang="en-US" sz="2500" dirty="0" smtClean="0"/>
              <a:t>where water is grossly </a:t>
            </a:r>
            <a:r>
              <a:rPr lang="en-US" sz="2500" dirty="0" err="1" smtClean="0"/>
              <a:t>misutilised</a:t>
            </a:r>
            <a:r>
              <a:rPr lang="en-US" sz="2500" dirty="0" smtClean="0"/>
              <a:t>. </a:t>
            </a:r>
          </a:p>
          <a:p>
            <a:endParaRPr lang="en-US" sz="2500" dirty="0" smtClean="0"/>
          </a:p>
          <a:p>
            <a:r>
              <a:rPr lang="en-US" sz="2500" dirty="0" smtClean="0"/>
              <a:t>Water saved through CSR initiatives will be used for ecological needs and ensuring 'environmental sustainability' and removal of disparity between water supply to rural and urban areas.</a:t>
            </a:r>
            <a:endParaRPr lang="en-US" sz="25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98087045"/>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934200" cy="1447800"/>
          </a:xfrm>
        </p:spPr>
        <p:txBody>
          <a:bodyPr>
            <a:normAutofit/>
          </a:bodyPr>
          <a:lstStyle/>
          <a:p>
            <a:r>
              <a:rPr lang="en-US" sz="3200" b="1" dirty="0" smtClean="0">
                <a:solidFill>
                  <a:schemeClr val="accent1">
                    <a:lumMod val="75000"/>
                  </a:schemeClr>
                </a:solidFill>
              </a:rPr>
              <a:t>Water Projects under CSR … </a:t>
            </a:r>
            <a:r>
              <a:rPr lang="en-US" sz="3200" b="1" dirty="0" err="1" smtClean="0">
                <a:solidFill>
                  <a:schemeClr val="accent1">
                    <a:lumMod val="75000"/>
                  </a:schemeClr>
                </a:solidFill>
              </a:rPr>
              <a:t>contd</a:t>
            </a:r>
            <a:endParaRPr lang="en-US" sz="3200" b="1" dirty="0">
              <a:solidFill>
                <a:schemeClr val="accent1">
                  <a:lumMod val="75000"/>
                </a:schemeClr>
              </a:solidFill>
            </a:endParaRPr>
          </a:p>
        </p:txBody>
      </p:sp>
      <p:sp>
        <p:nvSpPr>
          <p:cNvPr id="3" name="Content Placeholder 2"/>
          <p:cNvSpPr>
            <a:spLocks noGrp="1"/>
          </p:cNvSpPr>
          <p:nvPr>
            <p:ph idx="1"/>
          </p:nvPr>
        </p:nvSpPr>
        <p:spPr>
          <a:xfrm>
            <a:off x="609600" y="1295400"/>
            <a:ext cx="7848600" cy="4876800"/>
          </a:xfrm>
        </p:spPr>
        <p:txBody>
          <a:bodyPr>
            <a:noAutofit/>
          </a:bodyPr>
          <a:lstStyle/>
          <a:p>
            <a:pPr>
              <a:buNone/>
            </a:pPr>
            <a:r>
              <a:rPr lang="en-US" sz="2400" dirty="0" smtClean="0"/>
              <a:t>Companies can also spend under CSR in</a:t>
            </a:r>
          </a:p>
          <a:p>
            <a:pPr lvl="0"/>
            <a:r>
              <a:rPr lang="en-US" sz="2400" dirty="0" smtClean="0"/>
              <a:t>Construction of passes for wildlife over canals passing through sanctuaries</a:t>
            </a:r>
          </a:p>
          <a:p>
            <a:pPr lvl="0"/>
            <a:r>
              <a:rPr lang="en-US" sz="2400" dirty="0" smtClean="0"/>
              <a:t>Create awareness among farmers about conservation and minimizing water use</a:t>
            </a:r>
          </a:p>
          <a:p>
            <a:pPr lvl="0"/>
            <a:r>
              <a:rPr lang="en-US" sz="2400" dirty="0" smtClean="0"/>
              <a:t>Water saving irrigation techniques</a:t>
            </a:r>
          </a:p>
          <a:p>
            <a:pPr lvl="0"/>
            <a:r>
              <a:rPr lang="en-US" sz="2400" dirty="0" smtClean="0"/>
              <a:t>Renovation / modernization of old irrigation projects</a:t>
            </a:r>
          </a:p>
          <a:p>
            <a:pPr lvl="0"/>
            <a:r>
              <a:rPr lang="en-US" sz="2400" dirty="0" smtClean="0"/>
              <a:t>Lining of selective segments of canal reaches with excessive water losses</a:t>
            </a:r>
          </a:p>
          <a:p>
            <a:pPr lvl="0"/>
            <a:r>
              <a:rPr lang="en-US" sz="2400" dirty="0" smtClean="0"/>
              <a:t>Installing flow measuring devices</a:t>
            </a:r>
          </a:p>
          <a:p>
            <a:pPr lvl="0"/>
            <a:r>
              <a:rPr lang="en-US" sz="2400" dirty="0" smtClean="0"/>
              <a:t>Sponsoring research activities in irrigated agriculture</a:t>
            </a:r>
          </a:p>
          <a:p>
            <a:pPr lvl="0"/>
            <a:r>
              <a:rPr lang="en-US" sz="2400" dirty="0" err="1" smtClean="0"/>
              <a:t>Desilting</a:t>
            </a:r>
            <a:r>
              <a:rPr lang="en-US" sz="2400" dirty="0" smtClean="0"/>
              <a:t> of small water bodies</a:t>
            </a:r>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98087045"/>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71682" name="Picture 2" descr="I:\msop\csr\best-corporate-csr-activities--810x540.png"/>
          <p:cNvPicPr>
            <a:picLocks noChangeAspect="1" noChangeArrowheads="1"/>
          </p:cNvPicPr>
          <p:nvPr/>
        </p:nvPicPr>
        <p:blipFill>
          <a:blip r:embed="rId2"/>
          <a:srcRect l="9770" t="4553" r="9035" b="6663"/>
          <a:stretch>
            <a:fillRect/>
          </a:stretch>
        </p:blipFill>
        <p:spPr bwMode="auto">
          <a:xfrm>
            <a:off x="457200" y="457200"/>
            <a:ext cx="8153400" cy="5943600"/>
          </a:xfrm>
          <a:prstGeom prst="rect">
            <a:avLst/>
          </a:prstGeom>
          <a:noFill/>
        </p:spPr>
      </p:pic>
    </p:spTree>
    <p:extLst>
      <p:ext uri="{BB962C8B-B14F-4D97-AF65-F5344CB8AC3E}">
        <p14:creationId xmlns:p14="http://schemas.microsoft.com/office/powerpoint/2010/main" xmlns="" val="798087045"/>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1513" cy="761999"/>
          </a:xfrm>
        </p:spPr>
        <p:txBody>
          <a:bodyPr>
            <a:normAutofit/>
          </a:bodyPr>
          <a:lstStyle/>
          <a:p>
            <a:r>
              <a:rPr lang="en-US" sz="3200" b="1" dirty="0" err="1" smtClean="0">
                <a:solidFill>
                  <a:schemeClr val="accent1">
                    <a:lumMod val="75000"/>
                  </a:schemeClr>
                </a:solidFill>
                <a:latin typeface="Adobe Heiti Std R" pitchFamily="34" charset="-128"/>
                <a:ea typeface="Adobe Heiti Std R" pitchFamily="34" charset="-128"/>
              </a:rPr>
              <a:t>Spendings</a:t>
            </a:r>
            <a:r>
              <a:rPr lang="en-US" sz="3200" b="1" dirty="0" smtClean="0">
                <a:solidFill>
                  <a:schemeClr val="accent1">
                    <a:lumMod val="75000"/>
                  </a:schemeClr>
                </a:solidFill>
                <a:latin typeface="Adobe Heiti Std R" pitchFamily="34" charset="-128"/>
                <a:ea typeface="Adobe Heiti Std R" pitchFamily="34" charset="-128"/>
              </a:rPr>
              <a:t> that do not qualify</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381000" y="1066800"/>
            <a:ext cx="8382000" cy="5562600"/>
          </a:xfrm>
        </p:spPr>
        <p:txBody>
          <a:bodyPr>
            <a:noAutofit/>
          </a:bodyPr>
          <a:lstStyle/>
          <a:p>
            <a:pPr lvl="0">
              <a:spcBef>
                <a:spcPts val="600"/>
              </a:spcBef>
            </a:pPr>
            <a:r>
              <a:rPr lang="en-US" sz="2000" dirty="0" smtClean="0"/>
              <a:t>In project </a:t>
            </a:r>
            <a:r>
              <a:rPr lang="en-US" sz="2000" u="sng" dirty="0" smtClean="0"/>
              <a:t>not related to</a:t>
            </a:r>
            <a:r>
              <a:rPr lang="en-US" sz="2000" dirty="0" smtClean="0"/>
              <a:t> activity in </a:t>
            </a:r>
            <a:r>
              <a:rPr lang="en-US" sz="2000" u="sng" dirty="0" smtClean="0"/>
              <a:t>Schedule VII</a:t>
            </a:r>
          </a:p>
          <a:p>
            <a:pPr lvl="0">
              <a:spcBef>
                <a:spcPts val="600"/>
              </a:spcBef>
            </a:pPr>
            <a:r>
              <a:rPr lang="en-US" sz="2000" dirty="0" smtClean="0"/>
              <a:t>Spending in the </a:t>
            </a:r>
            <a:r>
              <a:rPr lang="en-US" sz="2000" u="sng" dirty="0" smtClean="0"/>
              <a:t>ordinary course of business</a:t>
            </a:r>
            <a:endParaRPr lang="en-US" sz="2000" dirty="0" smtClean="0"/>
          </a:p>
          <a:p>
            <a:pPr lvl="0">
              <a:spcBef>
                <a:spcPts val="600"/>
              </a:spcBef>
            </a:pPr>
            <a:r>
              <a:rPr lang="en-US" sz="2000" dirty="0" smtClean="0"/>
              <a:t>Spending </a:t>
            </a:r>
            <a:r>
              <a:rPr lang="en-US" sz="2000" u="sng" dirty="0" smtClean="0"/>
              <a:t>outside the local area </a:t>
            </a:r>
            <a:r>
              <a:rPr lang="en-US" sz="2000" dirty="0" smtClean="0"/>
              <a:t>of operation of the company (this is marked as ‘preferable’)</a:t>
            </a:r>
          </a:p>
          <a:p>
            <a:pPr lvl="0">
              <a:spcBef>
                <a:spcPts val="600"/>
              </a:spcBef>
            </a:pPr>
            <a:r>
              <a:rPr lang="en-US" sz="2000" dirty="0" smtClean="0"/>
              <a:t>Spending </a:t>
            </a:r>
            <a:r>
              <a:rPr lang="en-US" sz="2000" u="sng" dirty="0" smtClean="0"/>
              <a:t>outside India</a:t>
            </a:r>
            <a:r>
              <a:rPr lang="en-US" sz="2000" dirty="0" smtClean="0"/>
              <a:t> by a Foreign company to which this section applies (spending ‘locally’ here means in India)</a:t>
            </a:r>
          </a:p>
          <a:p>
            <a:pPr lvl="0">
              <a:spcBef>
                <a:spcPts val="600"/>
              </a:spcBef>
            </a:pPr>
            <a:r>
              <a:rPr lang="en-US" sz="2000" dirty="0" smtClean="0"/>
              <a:t>Spending that </a:t>
            </a:r>
            <a:r>
              <a:rPr lang="en-US" sz="2000" u="sng" dirty="0" smtClean="0"/>
              <a:t>benefits only employees</a:t>
            </a:r>
            <a:r>
              <a:rPr lang="en-US" sz="2000" dirty="0" smtClean="0"/>
              <a:t> &amp; their families</a:t>
            </a:r>
          </a:p>
          <a:p>
            <a:pPr lvl="0">
              <a:spcBef>
                <a:spcPts val="600"/>
              </a:spcBef>
            </a:pPr>
            <a:r>
              <a:rPr lang="en-US" sz="2000" dirty="0" smtClean="0"/>
              <a:t>Contribution given to </a:t>
            </a:r>
            <a:r>
              <a:rPr lang="en-US" sz="2000" u="sng" dirty="0" smtClean="0"/>
              <a:t>any political party </a:t>
            </a:r>
            <a:r>
              <a:rPr lang="en-US" sz="2000" dirty="0" smtClean="0"/>
              <a:t>with objective of carrying out any such specified activity</a:t>
            </a:r>
          </a:p>
          <a:p>
            <a:pPr lvl="0">
              <a:spcBef>
                <a:spcPts val="600"/>
              </a:spcBef>
            </a:pPr>
            <a:r>
              <a:rPr lang="en-US" sz="2000" dirty="0" smtClean="0"/>
              <a:t>Spending which a company is statutorily required to do under any other Act</a:t>
            </a:r>
          </a:p>
          <a:p>
            <a:pPr lvl="0">
              <a:spcBef>
                <a:spcPts val="600"/>
              </a:spcBef>
            </a:pPr>
            <a:r>
              <a:rPr lang="en-US" sz="2000" dirty="0" smtClean="0"/>
              <a:t>Spending in violation of any Act</a:t>
            </a:r>
          </a:p>
          <a:p>
            <a:pPr lvl="0">
              <a:spcBef>
                <a:spcPts val="600"/>
              </a:spcBef>
            </a:pPr>
            <a:r>
              <a:rPr lang="en-US" sz="2000" dirty="0" smtClean="0"/>
              <a:t>Spending beyond limit specified in CSR Policy</a:t>
            </a:r>
          </a:p>
          <a:p>
            <a:pPr lvl="0">
              <a:spcBef>
                <a:spcPts val="600"/>
              </a:spcBef>
            </a:pPr>
            <a:r>
              <a:rPr lang="en-US" sz="2000" dirty="0" smtClean="0"/>
              <a:t>Spending on One-off Events</a:t>
            </a:r>
          </a:p>
          <a:p>
            <a:pPr lvl="0">
              <a:spcBef>
                <a:spcPts val="600"/>
              </a:spcBef>
            </a:pPr>
            <a:r>
              <a:rPr lang="en-US" sz="2000" dirty="0" smtClean="0"/>
              <a:t>Spending on projects not specified in CSR Policy</a:t>
            </a:r>
            <a:endParaRPr lang="en-US" sz="20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27649" name="Picture 1" descr="I:\msop\csr\picture 2.jpg"/>
          <p:cNvPicPr>
            <a:picLocks noChangeAspect="1" noChangeArrowheads="1"/>
          </p:cNvPicPr>
          <p:nvPr/>
        </p:nvPicPr>
        <p:blipFill>
          <a:blip r:embed="rId2"/>
          <a:srcRect/>
          <a:stretch>
            <a:fillRect/>
          </a:stretch>
        </p:blipFill>
        <p:spPr bwMode="auto">
          <a:xfrm>
            <a:off x="990600" y="373615"/>
            <a:ext cx="7239000" cy="6027185"/>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fontScale="90000"/>
          </a:bodyPr>
          <a:lstStyle/>
          <a:p>
            <a:r>
              <a:rPr lang="en-US" sz="3200" b="1" dirty="0" smtClean="0">
                <a:solidFill>
                  <a:schemeClr val="accent1">
                    <a:lumMod val="75000"/>
                  </a:schemeClr>
                </a:solidFill>
              </a:rPr>
              <a:t>Responsibility of the BOD</a:t>
            </a:r>
            <a:r>
              <a:rPr lang="en-US" sz="3200" dirty="0" smtClean="0">
                <a:solidFill>
                  <a:schemeClr val="accent1">
                    <a:lumMod val="75000"/>
                  </a:schemeClr>
                </a:solidFill>
              </a:rPr>
              <a:t/>
            </a:r>
            <a:br>
              <a:rPr lang="en-US" sz="3200" dirty="0" smtClean="0">
                <a:solidFill>
                  <a:schemeClr val="accent1">
                    <a:lumMod val="75000"/>
                  </a:schemeClr>
                </a:solidFill>
              </a:rPr>
            </a:br>
            <a:endParaRPr lang="en-US" sz="3200" dirty="0">
              <a:solidFill>
                <a:schemeClr val="accent1">
                  <a:lumMod val="75000"/>
                </a:schemeClr>
              </a:solidFill>
            </a:endParaRPr>
          </a:p>
        </p:txBody>
      </p:sp>
      <p:sp>
        <p:nvSpPr>
          <p:cNvPr id="3" name="Content Placeholder 2"/>
          <p:cNvSpPr>
            <a:spLocks noGrp="1"/>
          </p:cNvSpPr>
          <p:nvPr>
            <p:ph idx="1"/>
          </p:nvPr>
        </p:nvSpPr>
        <p:spPr>
          <a:xfrm>
            <a:off x="533401" y="1219200"/>
            <a:ext cx="8153399" cy="5314016"/>
          </a:xfrm>
        </p:spPr>
        <p:txBody>
          <a:bodyPr>
            <a:noAutofit/>
          </a:bodyPr>
          <a:lstStyle/>
          <a:p>
            <a:pPr lvl="0"/>
            <a:r>
              <a:rPr lang="en-US" sz="2200" dirty="0" smtClean="0"/>
              <a:t>To compose a CSR Committee</a:t>
            </a:r>
          </a:p>
          <a:p>
            <a:pPr lvl="0"/>
            <a:r>
              <a:rPr lang="en-US" sz="2200" dirty="0" smtClean="0"/>
              <a:t>To disclose composition of CSR Committee in its reports.</a:t>
            </a:r>
          </a:p>
          <a:p>
            <a:pPr lvl="0"/>
            <a:r>
              <a:rPr lang="en-US" sz="2200" dirty="0" smtClean="0"/>
              <a:t>To ensure that CSR committee meetings are held properly</a:t>
            </a:r>
          </a:p>
          <a:p>
            <a:pPr lvl="0"/>
            <a:r>
              <a:rPr lang="en-US" sz="2200" dirty="0" smtClean="0"/>
              <a:t>To ensure at least 2% of average net profit of the preceding 3 years is spent on CSR activities every year.</a:t>
            </a:r>
          </a:p>
          <a:p>
            <a:pPr lvl="0"/>
            <a:r>
              <a:rPr lang="en-US" sz="2200" dirty="0" smtClean="0"/>
              <a:t>To approve the CSR Policy after considering recommendations of the CSR Committee.</a:t>
            </a:r>
          </a:p>
          <a:p>
            <a:pPr lvl="0"/>
            <a:r>
              <a:rPr lang="en-US" sz="2200" dirty="0" smtClean="0"/>
              <a:t>To ensure that activities laid down in CSR policy are actually undertaken as per the intent of the committee.</a:t>
            </a:r>
          </a:p>
          <a:p>
            <a:pPr lvl="0"/>
            <a:r>
              <a:rPr lang="en-US" sz="2200" dirty="0" smtClean="0"/>
              <a:t>To disclose CSR policy and initiatives towards implementation in its report and in the website.</a:t>
            </a:r>
          </a:p>
          <a:p>
            <a:pPr lvl="0"/>
            <a:r>
              <a:rPr lang="en-US" sz="2200" dirty="0" smtClean="0"/>
              <a:t>If spending up to 2% of net profits, as required, is not done, to report the reasons for failure in its report.</a:t>
            </a:r>
            <a:endParaRPr lang="en-US" sz="22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10600" cy="6019800"/>
          </a:xfrm>
        </p:spPr>
        <p:txBody>
          <a:bodyPr>
            <a:noAutofit/>
          </a:bodyPr>
          <a:lstStyle/>
          <a:p>
            <a:pPr indent="1588" algn="just">
              <a:buNone/>
            </a:pPr>
            <a:r>
              <a:rPr lang="en-IN" sz="2300" dirty="0" smtClean="0">
                <a:latin typeface="+mj-lt"/>
                <a:cs typeface="Calibri" pitchFamily="34" charset="0"/>
              </a:rPr>
              <a:t>CSR is an </a:t>
            </a:r>
            <a:r>
              <a:rPr lang="en-IN" sz="2300" u="sng" dirty="0" smtClean="0">
                <a:latin typeface="+mj-lt"/>
                <a:cs typeface="Calibri" pitchFamily="34" charset="0"/>
              </a:rPr>
              <a:t>inter-disciplinary subject</a:t>
            </a:r>
            <a:r>
              <a:rPr lang="en-IN" sz="2300" dirty="0" smtClean="0">
                <a:latin typeface="+mj-lt"/>
                <a:cs typeface="Calibri" pitchFamily="34" charset="0"/>
              </a:rPr>
              <a:t> which combines effective management with social, ethical and moral responsibility of companies for producing positive social results.  </a:t>
            </a:r>
          </a:p>
          <a:p>
            <a:pPr algn="just">
              <a:buNone/>
            </a:pPr>
            <a:endParaRPr lang="en-IN" sz="2300" dirty="0" smtClean="0">
              <a:latin typeface="+mj-lt"/>
              <a:cs typeface="Calibri" pitchFamily="34" charset="0"/>
            </a:endParaRPr>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I:\msop\csr\aa-Cover-jsfpjerfs17j264ic9jk61j9j7-20171208000729.Medi.jpg"/>
          <p:cNvPicPr>
            <a:picLocks noChangeAspect="1" noChangeArrowheads="1"/>
          </p:cNvPicPr>
          <p:nvPr/>
        </p:nvPicPr>
        <p:blipFill>
          <a:blip r:embed="rId2"/>
          <a:srcRect/>
          <a:stretch>
            <a:fillRect/>
          </a:stretch>
        </p:blipFill>
        <p:spPr bwMode="auto">
          <a:xfrm>
            <a:off x="838200" y="1752600"/>
            <a:ext cx="7620000" cy="4267200"/>
          </a:xfrm>
          <a:prstGeom prst="rect">
            <a:avLst/>
          </a:prstGeom>
          <a:noFill/>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rPr>
              <a:t>CSR Committee</a:t>
            </a:r>
            <a:endParaRPr lang="en-US" sz="3200" dirty="0">
              <a:solidFill>
                <a:schemeClr val="accent1">
                  <a:lumMod val="75000"/>
                </a:schemeClr>
              </a:solidFill>
            </a:endParaRPr>
          </a:p>
        </p:txBody>
      </p:sp>
      <p:sp>
        <p:nvSpPr>
          <p:cNvPr id="3" name="Content Placeholder 2"/>
          <p:cNvSpPr>
            <a:spLocks noGrp="1"/>
          </p:cNvSpPr>
          <p:nvPr>
            <p:ph idx="1"/>
          </p:nvPr>
        </p:nvSpPr>
        <p:spPr>
          <a:xfrm>
            <a:off x="533401" y="1219200"/>
            <a:ext cx="8077199" cy="5314016"/>
          </a:xfrm>
        </p:spPr>
        <p:txBody>
          <a:bodyPr>
            <a:normAutofit/>
          </a:bodyPr>
          <a:lstStyle/>
          <a:p>
            <a:r>
              <a:rPr lang="en-US" sz="2200" dirty="0" smtClean="0"/>
              <a:t>Board to constitute a CSR committee </a:t>
            </a:r>
          </a:p>
          <a:p>
            <a:r>
              <a:rPr lang="en-US" sz="2200" dirty="0" smtClean="0"/>
              <a:t>To consist of at least </a:t>
            </a:r>
            <a:r>
              <a:rPr lang="en-US" sz="2200" u="sng" dirty="0" smtClean="0"/>
              <a:t>3 directors</a:t>
            </a:r>
            <a:r>
              <a:rPr lang="en-US" sz="2200" dirty="0" smtClean="0"/>
              <a:t> of the company one of whom shall be an independent director. </a:t>
            </a:r>
          </a:p>
          <a:p>
            <a:r>
              <a:rPr lang="en-US" sz="2200" dirty="0" smtClean="0"/>
              <a:t>For companies that are not mandatorily required to appoint IDs, or companies that do not require three directors under the Companies Act 2013 but qualify for CSR spending the following applies:</a:t>
            </a:r>
          </a:p>
          <a:p>
            <a:pPr lvl="0"/>
            <a:r>
              <a:rPr lang="en-US" sz="2200" dirty="0" smtClean="0"/>
              <a:t>Private Company having only 2 directors may have only 2 directors in CSR committee</a:t>
            </a:r>
          </a:p>
          <a:p>
            <a:pPr lvl="0"/>
            <a:r>
              <a:rPr lang="en-US" sz="2200" dirty="0" smtClean="0"/>
              <a:t>Companies not required to have an independent directors (ID) may have CSR Committee without an ID</a:t>
            </a:r>
          </a:p>
          <a:p>
            <a:pPr lvl="0"/>
            <a:r>
              <a:rPr lang="en-US" sz="2200" dirty="0" smtClean="0"/>
              <a:t>In case of Foreign company, the authorized representative of the company in India and another person nominated by such company in this regard </a:t>
            </a:r>
            <a:endParaRPr lang="en-US" sz="22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3913" cy="761999"/>
          </a:xfrm>
        </p:spPr>
        <p:txBody>
          <a:bodyPr>
            <a:normAutofit/>
          </a:bodyPr>
          <a:lstStyle/>
          <a:p>
            <a:r>
              <a:rPr lang="en-US" sz="2800" b="1" dirty="0" smtClean="0">
                <a:solidFill>
                  <a:schemeClr val="accent1">
                    <a:lumMod val="75000"/>
                  </a:schemeClr>
                </a:solidFill>
                <a:latin typeface="Adobe Heiti Std R" pitchFamily="34" charset="-128"/>
                <a:ea typeface="Adobe Heiti Std R" pitchFamily="34" charset="-128"/>
              </a:rPr>
              <a:t>Duties &amp; Functions of CSR Committee</a:t>
            </a:r>
            <a:endParaRPr lang="en-US" sz="2800"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381000" y="914400"/>
            <a:ext cx="8305799" cy="5618816"/>
          </a:xfrm>
        </p:spPr>
        <p:txBody>
          <a:bodyPr>
            <a:normAutofit/>
          </a:bodyPr>
          <a:lstStyle/>
          <a:p>
            <a:pPr lvl="0"/>
            <a:r>
              <a:rPr lang="en-US" sz="2100" dirty="0" smtClean="0"/>
              <a:t>Review past and current CSR activities of the company, examine their alignment with Schedule VII </a:t>
            </a:r>
          </a:p>
          <a:p>
            <a:pPr lvl="0"/>
            <a:r>
              <a:rPr lang="en-US" sz="2100" dirty="0" smtClean="0"/>
              <a:t>Researching on national and local development priorities and setting up relevant CSR activities for the company.</a:t>
            </a:r>
          </a:p>
          <a:p>
            <a:pPr lvl="0"/>
            <a:r>
              <a:rPr lang="en-US" sz="2100" dirty="0" smtClean="0"/>
              <a:t>Studying the CSR practices of other companies and learning from their experiences.</a:t>
            </a:r>
          </a:p>
          <a:p>
            <a:pPr lvl="0"/>
            <a:r>
              <a:rPr lang="en-US" sz="2100" dirty="0" smtClean="0"/>
              <a:t>Formulate and recommend to BOD, a CSR Policy listing the activities to be undertaken by the company and to lay down what those policies would imply in terms of the company’s vision, mission and its core business area.</a:t>
            </a:r>
          </a:p>
          <a:p>
            <a:pPr lvl="0"/>
            <a:r>
              <a:rPr lang="en-US" sz="2100" dirty="0" smtClean="0"/>
              <a:t>Recommend the amount of expenditure to be incurred</a:t>
            </a:r>
          </a:p>
          <a:p>
            <a:pPr lvl="0"/>
            <a:r>
              <a:rPr lang="en-US" sz="2100" dirty="0" smtClean="0"/>
              <a:t>Determine the mechanism for implementation  </a:t>
            </a:r>
          </a:p>
          <a:p>
            <a:pPr lvl="0"/>
            <a:r>
              <a:rPr lang="en-US" sz="2100" dirty="0" smtClean="0"/>
              <a:t>Monitor and supervise the implementation of the CSR projects recommended</a:t>
            </a:r>
          </a:p>
          <a:p>
            <a:pPr lvl="0"/>
            <a:r>
              <a:rPr lang="en-US" sz="2100" dirty="0" smtClean="0"/>
              <a:t>Monitor the CSR Policy of the company from time to time.</a:t>
            </a:r>
            <a:endParaRPr lang="en-US" sz="21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rPr>
              <a:t>Contents of CSR Policy</a:t>
            </a:r>
            <a:endParaRPr lang="en-US" sz="3200" dirty="0">
              <a:solidFill>
                <a:schemeClr val="accent1">
                  <a:lumMod val="75000"/>
                </a:schemeClr>
              </a:solidFill>
            </a:endParaRPr>
          </a:p>
        </p:txBody>
      </p:sp>
      <p:sp>
        <p:nvSpPr>
          <p:cNvPr id="3" name="Content Placeholder 2"/>
          <p:cNvSpPr>
            <a:spLocks noGrp="1"/>
          </p:cNvSpPr>
          <p:nvPr>
            <p:ph idx="1"/>
          </p:nvPr>
        </p:nvSpPr>
        <p:spPr>
          <a:xfrm>
            <a:off x="533401" y="1543984"/>
            <a:ext cx="8077199" cy="5314016"/>
          </a:xfrm>
        </p:spPr>
        <p:txBody>
          <a:bodyPr>
            <a:normAutofit/>
          </a:bodyPr>
          <a:lstStyle/>
          <a:p>
            <a:r>
              <a:rPr lang="en-US" sz="2400" dirty="0" smtClean="0"/>
              <a:t>Motto / vision of the company </a:t>
            </a:r>
            <a:r>
              <a:rPr lang="en-US" sz="2400" dirty="0" err="1" smtClean="0"/>
              <a:t>w.r.t</a:t>
            </a:r>
            <a:r>
              <a:rPr lang="en-US" sz="2400" dirty="0" smtClean="0"/>
              <a:t>. CSR</a:t>
            </a:r>
          </a:p>
          <a:p>
            <a:r>
              <a:rPr lang="en-US" sz="2400" dirty="0" smtClean="0"/>
              <a:t>Local area identification</a:t>
            </a:r>
          </a:p>
          <a:p>
            <a:r>
              <a:rPr lang="en-US" sz="2400" dirty="0" smtClean="0"/>
              <a:t>List of projects and </a:t>
            </a:r>
            <a:r>
              <a:rPr lang="en-US" sz="2400" dirty="0" err="1" smtClean="0"/>
              <a:t>programmes</a:t>
            </a:r>
            <a:r>
              <a:rPr lang="en-US" sz="2400" dirty="0" smtClean="0"/>
              <a:t> proposed to be undertaken by the company under CSR initiative. </a:t>
            </a:r>
          </a:p>
          <a:p>
            <a:r>
              <a:rPr lang="en-US" sz="2400" dirty="0" smtClean="0"/>
              <a:t>Details of the modalities of execution of the projects – via NGO etc.</a:t>
            </a:r>
          </a:p>
          <a:p>
            <a:r>
              <a:rPr lang="en-US" sz="2400" dirty="0" smtClean="0"/>
              <a:t>Funds allocated under each activity, and </a:t>
            </a:r>
          </a:p>
          <a:p>
            <a:r>
              <a:rPr lang="en-US" sz="2400" dirty="0" smtClean="0"/>
              <a:t>The implementation schedules for them.</a:t>
            </a:r>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rPr>
              <a:t>CSR Corpus</a:t>
            </a:r>
            <a:endParaRPr lang="en-US" sz="3200" dirty="0">
              <a:solidFill>
                <a:schemeClr val="accent1">
                  <a:lumMod val="75000"/>
                </a:schemeClr>
              </a:solidFill>
            </a:endParaRPr>
          </a:p>
        </p:txBody>
      </p:sp>
      <p:sp>
        <p:nvSpPr>
          <p:cNvPr id="3" name="Content Placeholder 2"/>
          <p:cNvSpPr>
            <a:spLocks noGrp="1"/>
          </p:cNvSpPr>
          <p:nvPr>
            <p:ph idx="1"/>
          </p:nvPr>
        </p:nvSpPr>
        <p:spPr>
          <a:xfrm>
            <a:off x="533401" y="1219200"/>
            <a:ext cx="8153399" cy="5638800"/>
          </a:xfrm>
        </p:spPr>
        <p:txBody>
          <a:bodyPr>
            <a:normAutofit/>
          </a:bodyPr>
          <a:lstStyle/>
          <a:p>
            <a:pPr>
              <a:buNone/>
            </a:pPr>
            <a:r>
              <a:rPr lang="en-US" sz="2400" dirty="0" smtClean="0"/>
              <a:t>CSR corpus would include the following funds:</a:t>
            </a:r>
          </a:p>
          <a:p>
            <a:pPr lvl="0"/>
            <a:r>
              <a:rPr lang="en-US" sz="2400" dirty="0" smtClean="0"/>
              <a:t>2% of the average net profits (calculated on the basis of profits of past 3 years),</a:t>
            </a:r>
          </a:p>
          <a:p>
            <a:pPr lvl="0"/>
            <a:r>
              <a:rPr lang="en-US" sz="2400" dirty="0" smtClean="0"/>
              <a:t>Any income / profit arising </a:t>
            </a:r>
            <a:r>
              <a:rPr lang="en-US" sz="2400" dirty="0" err="1" smtClean="0"/>
              <a:t>therefrom</a:t>
            </a:r>
            <a:endParaRPr lang="en-US" sz="2400" dirty="0" smtClean="0"/>
          </a:p>
          <a:p>
            <a:pPr lvl="0"/>
            <a:r>
              <a:rPr lang="en-US" sz="2400" dirty="0" smtClean="0"/>
              <a:t>Surplus funds arising out of CSR activities of previous year.</a:t>
            </a:r>
          </a:p>
          <a:p>
            <a:pPr lvl="0"/>
            <a:r>
              <a:rPr lang="en-US" sz="2400" dirty="0" smtClean="0"/>
              <a:t>Interest earned on funds </a:t>
            </a:r>
            <a:r>
              <a:rPr lang="en-US" sz="2400" dirty="0" err="1" smtClean="0"/>
              <a:t>unutilised</a:t>
            </a:r>
            <a:r>
              <a:rPr lang="en-US" sz="2400" dirty="0" smtClean="0"/>
              <a:t> in previous years</a:t>
            </a:r>
          </a:p>
          <a:p>
            <a:pPr lvl="0"/>
            <a:endParaRPr lang="en-US" sz="2400" dirty="0" smtClean="0"/>
          </a:p>
          <a:p>
            <a:pPr lvl="0">
              <a:buNone/>
            </a:pPr>
            <a:r>
              <a:rPr lang="en-US" sz="2400" dirty="0" smtClean="0"/>
              <a:t>NOTE:</a:t>
            </a:r>
          </a:p>
          <a:p>
            <a:pPr lvl="0"/>
            <a:r>
              <a:rPr lang="en-US" sz="2200" dirty="0" smtClean="0"/>
              <a:t>In calculating net profit, PBT would be taken</a:t>
            </a:r>
          </a:p>
          <a:p>
            <a:pPr lvl="0"/>
            <a:r>
              <a:rPr lang="en-US" sz="2200" dirty="0" smtClean="0"/>
              <a:t>Does not include profit of foreign branch </a:t>
            </a:r>
          </a:p>
          <a:p>
            <a:pPr lvl="0"/>
            <a:r>
              <a:rPr lang="en-US" sz="2200" dirty="0" smtClean="0"/>
              <a:t>For company that has not completed 3 yrs, the period of its existence will apply</a:t>
            </a:r>
          </a:p>
          <a:p>
            <a:pPr lvl="0"/>
            <a:endParaRPr lang="en-US" sz="2400" dirty="0" smtClean="0"/>
          </a:p>
          <a:p>
            <a:pPr lvl="0">
              <a:buNone/>
            </a:pPr>
            <a:endParaRPr lang="en-US" sz="2400" dirty="0" smtClean="0"/>
          </a:p>
          <a:p>
            <a:pPr lvl="0">
              <a:buNone/>
            </a:pPr>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rPr>
              <a:t>Implementation mechanism</a:t>
            </a:r>
            <a:endParaRPr lang="en-US" sz="3200" dirty="0">
              <a:solidFill>
                <a:schemeClr val="accent1">
                  <a:lumMod val="75000"/>
                </a:schemeClr>
              </a:solidFill>
            </a:endParaRPr>
          </a:p>
        </p:txBody>
      </p:sp>
      <p:sp>
        <p:nvSpPr>
          <p:cNvPr id="3" name="Content Placeholder 2"/>
          <p:cNvSpPr>
            <a:spLocks noGrp="1"/>
          </p:cNvSpPr>
          <p:nvPr>
            <p:ph idx="1"/>
          </p:nvPr>
        </p:nvSpPr>
        <p:spPr>
          <a:xfrm>
            <a:off x="533401" y="1447800"/>
            <a:ext cx="8077199" cy="5085416"/>
          </a:xfrm>
        </p:spPr>
        <p:txBody>
          <a:bodyPr>
            <a:normAutofit/>
          </a:bodyPr>
          <a:lstStyle/>
          <a:p>
            <a:pPr lvl="0"/>
            <a:r>
              <a:rPr lang="en-US" sz="2400" dirty="0" smtClean="0"/>
              <a:t>On its own, through an in-house department </a:t>
            </a:r>
          </a:p>
          <a:p>
            <a:pPr lvl="0"/>
            <a:r>
              <a:rPr lang="en-US" sz="2400" dirty="0" smtClean="0"/>
              <a:t>Through its own non-profit foundation set-up to facilitate the CSR initiative </a:t>
            </a:r>
          </a:p>
          <a:p>
            <a:pPr lvl="0"/>
            <a:r>
              <a:rPr lang="en-US" sz="2400" dirty="0" smtClean="0"/>
              <a:t>By partnering with registered NGOs working independently and having experience in implementing similar activities for not less than three years</a:t>
            </a:r>
          </a:p>
          <a:p>
            <a:pPr lvl="0"/>
            <a:r>
              <a:rPr lang="en-US" sz="2400" dirty="0" smtClean="0"/>
              <a:t>Through joint collaboration with other companies which also qualify for CSR spending</a:t>
            </a:r>
          </a:p>
          <a:p>
            <a:pPr lvl="0"/>
            <a:r>
              <a:rPr lang="en-US" sz="2400" dirty="0" smtClean="0"/>
              <a:t>By investing directly to approved Funds</a:t>
            </a:r>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Tax treatment</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381000" y="1315384"/>
            <a:ext cx="8381999" cy="5314016"/>
          </a:xfrm>
        </p:spPr>
        <p:txBody>
          <a:bodyPr>
            <a:normAutofit fontScale="92500"/>
          </a:bodyPr>
          <a:lstStyle/>
          <a:p>
            <a:pPr lvl="0"/>
            <a:r>
              <a:rPr lang="en-US" sz="2400" dirty="0" smtClean="0"/>
              <a:t>CSR spending is generally not tax deductible unless specifically stated</a:t>
            </a:r>
          </a:p>
          <a:p>
            <a:pPr lvl="0"/>
            <a:r>
              <a:rPr lang="en-US" sz="2400" dirty="0" smtClean="0"/>
              <a:t>By making it tax deductible govt. would contribute 30% </a:t>
            </a:r>
          </a:p>
          <a:p>
            <a:pPr lvl="0"/>
            <a:r>
              <a:rPr lang="en-US" sz="2400" dirty="0" smtClean="0"/>
              <a:t>Lot of debate still going on in the topic</a:t>
            </a:r>
          </a:p>
          <a:p>
            <a:pPr lvl="0"/>
            <a:r>
              <a:rPr lang="en-US" sz="2400" dirty="0" smtClean="0"/>
              <a:t>No tax </a:t>
            </a:r>
            <a:r>
              <a:rPr lang="en-US" sz="2400" dirty="0" err="1" smtClean="0"/>
              <a:t>deductability</a:t>
            </a:r>
            <a:r>
              <a:rPr lang="en-US" sz="2400" dirty="0" smtClean="0"/>
              <a:t> u/s 37(1) of Income Tax Act, 1961</a:t>
            </a:r>
          </a:p>
          <a:p>
            <a:pPr lvl="0"/>
            <a:r>
              <a:rPr lang="en-US" sz="2400" dirty="0" smtClean="0"/>
              <a:t>CBDT Circular has stated that a company can get deduction u/s 30 to 36 if relevant conditions are fulfilled</a:t>
            </a:r>
          </a:p>
          <a:p>
            <a:pPr lvl="0"/>
            <a:r>
              <a:rPr lang="en-US" sz="2400" dirty="0" smtClean="0"/>
              <a:t>Only clearly deductable option is investment in PM National relief Fund with 100% (50%) deduction u/s 80G of Income Tax Act, 1961</a:t>
            </a:r>
          </a:p>
          <a:p>
            <a:r>
              <a:rPr lang="en-US" sz="2400" dirty="0" smtClean="0"/>
              <a:t>Finance Budget 2015: Investment in the following funds under CSR would not be tax deductable although an individual gets 100% tax deduction for investment in</a:t>
            </a:r>
          </a:p>
          <a:p>
            <a:pPr marL="920750" indent="-457200">
              <a:buAutoNum type="arabicPeriod"/>
            </a:pPr>
            <a:r>
              <a:rPr lang="en-US" sz="2400" dirty="0" smtClean="0"/>
              <a:t>Clean </a:t>
            </a:r>
            <a:r>
              <a:rPr lang="en-US" sz="2400" dirty="0" err="1" smtClean="0"/>
              <a:t>Ganga</a:t>
            </a:r>
            <a:r>
              <a:rPr lang="en-US" sz="2400" dirty="0" smtClean="0"/>
              <a:t> Fund and </a:t>
            </a:r>
          </a:p>
          <a:p>
            <a:pPr marL="920750" indent="-457200">
              <a:buAutoNum type="arabicPeriod"/>
            </a:pPr>
            <a:r>
              <a:rPr lang="en-US" sz="2400" dirty="0" err="1" smtClean="0"/>
              <a:t>Swachh</a:t>
            </a:r>
            <a:r>
              <a:rPr lang="en-US" sz="2400" dirty="0" smtClean="0"/>
              <a:t> Bharat </a:t>
            </a:r>
            <a:r>
              <a:rPr lang="en-US" sz="2400" dirty="0" err="1" smtClean="0"/>
              <a:t>Kosh</a:t>
            </a:r>
            <a:endParaRPr lang="en-US" sz="2400" dirty="0" smtClean="0"/>
          </a:p>
          <a:p>
            <a:pPr lvl="0"/>
            <a:endParaRPr lang="en-US"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Word of caution</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447800"/>
            <a:ext cx="8000999" cy="5085416"/>
          </a:xfrm>
        </p:spPr>
        <p:txBody>
          <a:bodyPr>
            <a:normAutofit/>
          </a:bodyPr>
          <a:lstStyle/>
          <a:p>
            <a:pPr lvl="0"/>
            <a:r>
              <a:rPr lang="en-US" sz="2800" dirty="0" smtClean="0"/>
              <a:t>For companies investing the CSR amount through an NGO, just handing over the amount does not complete the responsibility of the company. </a:t>
            </a:r>
          </a:p>
          <a:p>
            <a:pPr lvl="0"/>
            <a:endParaRPr lang="en-US" sz="2800" dirty="0" smtClean="0"/>
          </a:p>
          <a:p>
            <a:pPr lvl="0"/>
            <a:r>
              <a:rPr lang="en-US" sz="2800" dirty="0" smtClean="0"/>
              <a:t>Responsibility of company extends till the time of actual </a:t>
            </a:r>
            <a:r>
              <a:rPr lang="en-US" sz="2800" dirty="0" err="1" smtClean="0"/>
              <a:t>utilisation</a:t>
            </a:r>
            <a:r>
              <a:rPr lang="en-US" sz="2800" dirty="0" smtClean="0"/>
              <a:t> and reporting thereon </a:t>
            </a:r>
            <a:endParaRPr lang="en-US" sz="28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Salary vs. Employee Benefit</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295400"/>
            <a:ext cx="8000999" cy="5237816"/>
          </a:xfrm>
        </p:spPr>
        <p:txBody>
          <a:bodyPr>
            <a:normAutofit/>
          </a:bodyPr>
          <a:lstStyle/>
          <a:p>
            <a:pPr lvl="0"/>
            <a:r>
              <a:rPr lang="en-US" sz="2800" dirty="0" smtClean="0"/>
              <a:t>Salary to employees of the CSR Department may be paid out of the CSR Fund, but</a:t>
            </a:r>
          </a:p>
          <a:p>
            <a:pPr lvl="0"/>
            <a:endParaRPr lang="en-US" sz="2800" dirty="0" smtClean="0"/>
          </a:p>
          <a:p>
            <a:pPr lvl="0"/>
            <a:r>
              <a:rPr lang="en-US" sz="2800" dirty="0" smtClean="0"/>
              <a:t>The fund cannot be </a:t>
            </a:r>
            <a:r>
              <a:rPr lang="en-US" sz="2800" dirty="0" err="1" smtClean="0"/>
              <a:t>utilised</a:t>
            </a:r>
            <a:r>
              <a:rPr lang="en-US" sz="2800" dirty="0" smtClean="0"/>
              <a:t> for the objective of activities beneficial only to employees</a:t>
            </a:r>
            <a:endParaRPr lang="en-US" sz="28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Penalty for non-compliance</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371600"/>
            <a:ext cx="8000999" cy="5161616"/>
          </a:xfrm>
        </p:spPr>
        <p:txBody>
          <a:bodyPr>
            <a:normAutofit/>
          </a:bodyPr>
          <a:lstStyle/>
          <a:p>
            <a:pPr lvl="0"/>
            <a:r>
              <a:rPr lang="en-US" sz="2800" dirty="0" smtClean="0"/>
              <a:t>As per section 134(8), penalty for non-compliance may range from Rs. 50,000 to Rs. 25,00,000</a:t>
            </a:r>
          </a:p>
          <a:p>
            <a:pPr lvl="0"/>
            <a:endParaRPr lang="en-US" sz="2800" dirty="0" smtClean="0"/>
          </a:p>
          <a:p>
            <a:pPr lvl="0"/>
            <a:r>
              <a:rPr lang="en-US" sz="2800" dirty="0" smtClean="0"/>
              <a:t>CSR activity reporting forms part of the Board’s Report and hence the same penalty applies</a:t>
            </a:r>
            <a:endParaRPr lang="en-US" sz="28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72706" name="Picture 2" descr="I:\msop\csr\environmental-issues-ecological-environmental_crisis-environmental_issues-co2-plants-amrn17_low.jpg"/>
          <p:cNvPicPr>
            <a:picLocks noChangeAspect="1" noChangeArrowheads="1"/>
          </p:cNvPicPr>
          <p:nvPr/>
        </p:nvPicPr>
        <p:blipFill>
          <a:blip r:embed="rId2"/>
          <a:srcRect t="19847"/>
          <a:stretch>
            <a:fillRect/>
          </a:stretch>
        </p:blipFill>
        <p:spPr bwMode="auto">
          <a:xfrm>
            <a:off x="1625600" y="228600"/>
            <a:ext cx="5918200" cy="621411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347713" cy="914400"/>
          </a:xfrm>
        </p:spPr>
        <p:txBody>
          <a:bodyPr/>
          <a:lstStyle/>
          <a:p>
            <a:r>
              <a:rPr lang="en-US" b="1" dirty="0" smtClean="0">
                <a:solidFill>
                  <a:schemeClr val="accent1">
                    <a:lumMod val="75000"/>
                  </a:schemeClr>
                </a:solidFill>
              </a:rPr>
              <a:t>The basic Premise</a:t>
            </a:r>
            <a:endParaRPr lang="en-US" b="1" dirty="0">
              <a:solidFill>
                <a:schemeClr val="accent1">
                  <a:lumMod val="75000"/>
                </a:schemeClr>
              </a:solidFill>
            </a:endParaRPr>
          </a:p>
        </p:txBody>
      </p:sp>
      <p:sp>
        <p:nvSpPr>
          <p:cNvPr id="3" name="Content Placeholder 2"/>
          <p:cNvSpPr>
            <a:spLocks noGrp="1"/>
          </p:cNvSpPr>
          <p:nvPr>
            <p:ph idx="1"/>
          </p:nvPr>
        </p:nvSpPr>
        <p:spPr>
          <a:xfrm>
            <a:off x="381000" y="914400"/>
            <a:ext cx="8229599" cy="5638800"/>
          </a:xfrm>
        </p:spPr>
        <p:txBody>
          <a:bodyPr>
            <a:noAutofit/>
          </a:bodyPr>
          <a:lstStyle/>
          <a:p>
            <a:pPr algn="just">
              <a:lnSpc>
                <a:spcPct val="120000"/>
              </a:lnSpc>
              <a:buNone/>
            </a:pPr>
            <a:r>
              <a:rPr lang="en-IN" sz="3200" i="1" dirty="0" smtClean="0"/>
              <a:t>	</a:t>
            </a:r>
            <a:r>
              <a:rPr lang="en-IN" sz="2800" i="1" dirty="0" smtClean="0"/>
              <a:t>When corporations get bigger in size, apart from the economic responsibility of earning profits, there are many other responsibilities attached to them which are more of non-financial or social in nature. </a:t>
            </a:r>
            <a:endParaRPr lang="en-IN" sz="3200" i="1" dirty="0" smtClean="0"/>
          </a:p>
          <a:p>
            <a:pPr algn="just">
              <a:lnSpc>
                <a:spcPct val="120000"/>
              </a:lnSpc>
              <a:buFont typeface="Arial" panose="020B0604020202020204" pitchFamily="34" charset="0"/>
              <a:buChar char="•"/>
            </a:pPr>
            <a:endParaRPr lang="en-IN" sz="3200" i="1"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I:\msop\csr\swatee-coln-2.jpg"/>
          <p:cNvPicPr>
            <a:picLocks noChangeAspect="1" noChangeArrowheads="1"/>
          </p:cNvPicPr>
          <p:nvPr/>
        </p:nvPicPr>
        <p:blipFill>
          <a:blip r:embed="rId2" cstate="print"/>
          <a:srcRect t="18063" b="7622"/>
          <a:stretch>
            <a:fillRect/>
          </a:stretch>
        </p:blipFill>
        <p:spPr bwMode="auto">
          <a:xfrm>
            <a:off x="838200" y="3352800"/>
            <a:ext cx="7467600" cy="2971800"/>
          </a:xfrm>
          <a:prstGeom prst="rect">
            <a:avLst/>
          </a:prstGeom>
          <a:noFill/>
        </p:spPr>
      </p:pic>
    </p:spTree>
    <p:extLst>
      <p:ext uri="{BB962C8B-B14F-4D97-AF65-F5344CB8AC3E}">
        <p14:creationId xmlns:p14="http://schemas.microsoft.com/office/powerpoint/2010/main" xmlns="" val="2151874849"/>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CSR data</a:t>
            </a:r>
            <a:endParaRPr lang="en-US" b="1" dirty="0"/>
          </a:p>
        </p:txBody>
      </p:sp>
      <p:sp>
        <p:nvSpPr>
          <p:cNvPr id="3" name="Content Placeholder 2"/>
          <p:cNvSpPr>
            <a:spLocks noGrp="1"/>
          </p:cNvSpPr>
          <p:nvPr>
            <p:ph idx="1"/>
          </p:nvPr>
        </p:nvSpPr>
        <p:spPr>
          <a:xfrm>
            <a:off x="457200" y="1600200"/>
            <a:ext cx="8229600" cy="4724400"/>
          </a:xfrm>
        </p:spPr>
        <p:txBody>
          <a:bodyPr>
            <a:normAutofit fontScale="92500"/>
          </a:bodyPr>
          <a:lstStyle/>
          <a:p>
            <a:r>
              <a:rPr lang="en-US" dirty="0" smtClean="0"/>
              <a:t>Expected CSR investment Rs. 25,000 Cr. every year</a:t>
            </a:r>
          </a:p>
          <a:p>
            <a:r>
              <a:rPr lang="en-US" dirty="0" smtClean="0"/>
              <a:t>Actual investment little more than Rs. 25,000 Cr in last 4 FYs together</a:t>
            </a:r>
          </a:p>
          <a:p>
            <a:r>
              <a:rPr lang="en-US" dirty="0" smtClean="0"/>
              <a:t>2014-15 to 2018-19 five years of implementation would mean Rs. 1,25,000 Cr.</a:t>
            </a:r>
          </a:p>
          <a:p>
            <a:r>
              <a:rPr lang="en-US" dirty="0" smtClean="0"/>
              <a:t>A single sector could have been fully developed</a:t>
            </a:r>
          </a:p>
          <a:p>
            <a:r>
              <a:rPr lang="en-US" dirty="0" smtClean="0"/>
              <a:t>Prosecution launched against about 250 companies for CSR non-compliance</a:t>
            </a:r>
            <a:endParaRPr lang="en-US" dirty="0"/>
          </a:p>
        </p:txBody>
      </p:sp>
      <p:sp>
        <p:nvSpPr>
          <p:cNvPr id="4" name="Footer Placeholder 3"/>
          <p:cNvSpPr>
            <a:spLocks noGrp="1"/>
          </p:cNvSpPr>
          <p:nvPr>
            <p:ph type="ftr" sz="quarter" idx="11"/>
          </p:nvPr>
        </p:nvSpPr>
        <p:spPr/>
        <p:txBody>
          <a:bodyPr/>
          <a:lstStyle/>
          <a:p>
            <a:r>
              <a:rPr lang="en-US" smtClean="0"/>
              <a:t>CS Rupanjana De</a:t>
            </a:r>
            <a:endParaRPr lang="en-US"/>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Illustrations</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219200"/>
            <a:ext cx="8153399" cy="5314016"/>
          </a:xfrm>
        </p:spPr>
        <p:txBody>
          <a:bodyPr>
            <a:normAutofit/>
          </a:bodyPr>
          <a:lstStyle/>
          <a:p>
            <a:pPr marL="0" indent="0">
              <a:buNone/>
            </a:pPr>
            <a:r>
              <a:rPr lang="en-IN" sz="2800" b="1" i="1" dirty="0" smtClean="0">
                <a:latin typeface="Calibri" pitchFamily="34" charset="0"/>
                <a:cs typeface="Calibri" pitchFamily="34" charset="0"/>
              </a:rPr>
              <a:t>Illustration 1 - </a:t>
            </a:r>
            <a:r>
              <a:rPr lang="en-IN" sz="2800" dirty="0" smtClean="0">
                <a:latin typeface="Calibri" pitchFamily="34" charset="0"/>
                <a:cs typeface="Calibri" pitchFamily="34" charset="0"/>
              </a:rPr>
              <a:t>ABC Ltd. has provided the following relevant financial data for ascertaining its CSR obligation. Is it liable to spend any amount on CSR in FY 2014-15; if so, what amount?</a:t>
            </a:r>
          </a:p>
          <a:p>
            <a:pPr marL="0" indent="0">
              <a:buNone/>
            </a:pPr>
            <a:endParaRPr lang="en-US" sz="2800" b="1" dirty="0" smtClean="0">
              <a:latin typeface="Calibri" pitchFamily="34" charset="0"/>
              <a:cs typeface="Calibri" pitchFamily="34" charset="0"/>
            </a:endParaRPr>
          </a:p>
          <a:p>
            <a:pPr marL="0" indent="0">
              <a:buNone/>
            </a:pPr>
            <a:endParaRPr lang="en-US" sz="2800" b="1" dirty="0" smtClean="0">
              <a:latin typeface="Calibri" pitchFamily="34" charset="0"/>
              <a:cs typeface="Calibri" pitchFamily="34" charset="0"/>
            </a:endParaRPr>
          </a:p>
          <a:p>
            <a:pPr marL="0" indent="0">
              <a:buNone/>
            </a:pPr>
            <a:endParaRPr lang="en-US" sz="2800" b="1" dirty="0" smtClean="0">
              <a:latin typeface="Calibri" pitchFamily="34" charset="0"/>
              <a:cs typeface="Calibri" pitchFamily="34" charset="0"/>
            </a:endParaRPr>
          </a:p>
          <a:p>
            <a:pPr marL="0" indent="0">
              <a:buNone/>
            </a:pPr>
            <a:endParaRPr lang="en-US" sz="2800" b="1" dirty="0" smtClean="0">
              <a:latin typeface="Calibri" pitchFamily="34" charset="0"/>
              <a:cs typeface="Calibri" pitchFamily="34" charset="0"/>
            </a:endParaRPr>
          </a:p>
          <a:p>
            <a:pPr marL="0" indent="0">
              <a:buNone/>
            </a:pPr>
            <a:endParaRPr lang="en-US" sz="2800" b="1" dirty="0" smtClean="0">
              <a:latin typeface="Calibri" pitchFamily="34" charset="0"/>
              <a:cs typeface="Calibri" pitchFamily="34" charset="0"/>
            </a:endParaRPr>
          </a:p>
          <a:p>
            <a:pPr marL="0" indent="0">
              <a:buNone/>
            </a:pPr>
            <a:endParaRPr lang="en-US" sz="2800" b="1" dirty="0" smtClean="0">
              <a:latin typeface="Calibri" pitchFamily="34" charset="0"/>
              <a:cs typeface="Calibri" pitchFamily="34" charset="0"/>
            </a:endParaRPr>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2">
            <a:duotone>
              <a:schemeClr val="accent4">
                <a:shade val="45000"/>
                <a:satMod val="135000"/>
              </a:schemeClr>
              <a:prstClr val="white"/>
            </a:duotone>
          </a:blip>
          <a:srcRect l="32916" t="32481" r="23333" b="37875"/>
          <a:stretch>
            <a:fillRect/>
          </a:stretch>
        </p:blipFill>
        <p:spPr bwMode="auto">
          <a:xfrm>
            <a:off x="609599" y="3276600"/>
            <a:ext cx="7689274" cy="28194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Solution</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219200"/>
            <a:ext cx="8077199" cy="5314016"/>
          </a:xfrm>
        </p:spPr>
        <p:txBody>
          <a:bodyPr>
            <a:normAutofit fontScale="92500" lnSpcReduction="20000"/>
          </a:bodyPr>
          <a:lstStyle/>
          <a:p>
            <a:pPr marL="0" indent="0">
              <a:lnSpc>
                <a:spcPct val="120000"/>
              </a:lnSpc>
              <a:buNone/>
            </a:pPr>
            <a:r>
              <a:rPr lang="en-IN" sz="2800" dirty="0" smtClean="0">
                <a:latin typeface="Calibri" pitchFamily="34" charset="0"/>
                <a:cs typeface="Calibri" pitchFamily="34" charset="0"/>
              </a:rPr>
              <a:t>Based on the clarification of the terms ‘any financial year’ in section 135(1) of the Act read with Rule 3(2) of the Companies (CSR Policy) Rule, 2014 provided by the MCA on by its General Circular No. 21/2014 </a:t>
            </a:r>
            <a:r>
              <a:rPr lang="en-IN" sz="2800" dirty="0" err="1" smtClean="0">
                <a:latin typeface="Calibri" pitchFamily="34" charset="0"/>
                <a:cs typeface="Calibri" pitchFamily="34" charset="0"/>
              </a:rPr>
              <a:t>dt</a:t>
            </a:r>
            <a:r>
              <a:rPr lang="en-IN" sz="2800" dirty="0" smtClean="0">
                <a:latin typeface="Calibri" pitchFamily="34" charset="0"/>
                <a:cs typeface="Calibri" pitchFamily="34" charset="0"/>
              </a:rPr>
              <a:t> 18</a:t>
            </a:r>
            <a:r>
              <a:rPr lang="en-IN" sz="2800" baseline="30000" dirty="0" smtClean="0">
                <a:latin typeface="Calibri" pitchFamily="34" charset="0"/>
                <a:cs typeface="Calibri" pitchFamily="34" charset="0"/>
              </a:rPr>
              <a:t>th</a:t>
            </a:r>
            <a:r>
              <a:rPr lang="en-IN" sz="2800" dirty="0" smtClean="0">
                <a:latin typeface="Calibri" pitchFamily="34" charset="0"/>
                <a:cs typeface="Calibri" pitchFamily="34" charset="0"/>
              </a:rPr>
              <a:t> June 2014, the term indicates ‘any of the preceding 3 FYs’. This implies that the eligibility criteria do not necessarily be hit on the current FY to make it applicable. Since ABC Ltd’s net profit was Rs. 5 </a:t>
            </a:r>
            <a:r>
              <a:rPr lang="en-IN" sz="2800" dirty="0" err="1" smtClean="0">
                <a:latin typeface="Calibri" pitchFamily="34" charset="0"/>
                <a:cs typeface="Calibri" pitchFamily="34" charset="0"/>
              </a:rPr>
              <a:t>crores</a:t>
            </a:r>
            <a:r>
              <a:rPr lang="en-IN" sz="2800" dirty="0" smtClean="0">
                <a:latin typeface="Calibri" pitchFamily="34" charset="0"/>
                <a:cs typeface="Calibri" pitchFamily="34" charset="0"/>
              </a:rPr>
              <a:t> in 2012-13, although none of the criteria were met in 2013-14, yet the company is covered by the provisions of section 135(1) and will have to make CSR investment in 2014-15. And the amount of investment would be 2% of the average of (Rs. 3 Cr + Rs. 5 Cr + Rs. 4 Cr) which comes to Rs. 8 </a:t>
            </a:r>
            <a:r>
              <a:rPr lang="en-IN" sz="2800" dirty="0" err="1" smtClean="0">
                <a:latin typeface="Calibri" pitchFamily="34" charset="0"/>
                <a:cs typeface="Calibri" pitchFamily="34" charset="0"/>
              </a:rPr>
              <a:t>lakhs</a:t>
            </a:r>
            <a:r>
              <a:rPr lang="en-IN" sz="2800" dirty="0" smtClean="0">
                <a:latin typeface="Calibri" pitchFamily="34" charset="0"/>
                <a:cs typeface="Calibri" pitchFamily="34" charset="0"/>
              </a:rPr>
              <a:t>.</a:t>
            </a:r>
          </a:p>
          <a:p>
            <a:pPr lvl="0">
              <a:lnSpc>
                <a:spcPct val="120000"/>
              </a:lnSpc>
              <a:buNone/>
            </a:pPr>
            <a:endParaRPr lang="en-US" sz="2800" dirty="0">
              <a:latin typeface="Calibri" pitchFamily="34" charset="0"/>
              <a:cs typeface="Calibri" pitchFamily="34" charset="0"/>
            </a:endParaRPr>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Illustrations</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457200" y="1219200"/>
            <a:ext cx="8229599" cy="5314016"/>
          </a:xfrm>
        </p:spPr>
        <p:txBody>
          <a:bodyPr>
            <a:normAutofit/>
          </a:bodyPr>
          <a:lstStyle/>
          <a:p>
            <a:pPr marL="0" indent="0">
              <a:buNone/>
            </a:pPr>
            <a:r>
              <a:rPr lang="en-IN" sz="2200" b="1" i="1" dirty="0" smtClean="0"/>
              <a:t>Illustration 2 – </a:t>
            </a:r>
            <a:r>
              <a:rPr lang="en-IN" sz="2200" dirty="0" smtClean="0"/>
              <a:t>Company Secretary of XYZ Ltd. has drawn the following chart of relevant financial data of the company and is required to brief the management about the applicability of section 135(1) of Companies Act 2013 to it. Advice him as to whether the section is applicable to it. If not, why?</a:t>
            </a:r>
          </a:p>
          <a:p>
            <a:pPr marL="0" indent="0">
              <a:buNone/>
            </a:pPr>
            <a:endParaRPr lang="en-US" sz="2200" b="1" dirty="0" smtClean="0">
              <a:latin typeface="Calibri" pitchFamily="34" charset="0"/>
              <a:cs typeface="Calibri" pitchFamily="34" charset="0"/>
            </a:endParaRPr>
          </a:p>
          <a:p>
            <a:pPr marL="0" indent="0">
              <a:buNone/>
            </a:pPr>
            <a:endParaRPr lang="en-US" sz="2200" b="1" dirty="0" smtClean="0">
              <a:latin typeface="Calibri" pitchFamily="34" charset="0"/>
              <a:cs typeface="Calibri" pitchFamily="34" charset="0"/>
            </a:endParaRPr>
          </a:p>
          <a:p>
            <a:pPr marL="0" indent="0">
              <a:buNone/>
            </a:pPr>
            <a:endParaRPr lang="en-US" sz="2200" b="1" dirty="0" smtClean="0">
              <a:latin typeface="Calibri" pitchFamily="34" charset="0"/>
              <a:cs typeface="Calibri" pitchFamily="34" charset="0"/>
            </a:endParaRPr>
          </a:p>
          <a:p>
            <a:pPr marL="0" indent="0">
              <a:buNone/>
            </a:pPr>
            <a:endParaRPr lang="en-US" sz="2200" b="1" dirty="0" smtClean="0">
              <a:latin typeface="Calibri" pitchFamily="34" charset="0"/>
              <a:cs typeface="Calibri" pitchFamily="34" charset="0"/>
            </a:endParaRPr>
          </a:p>
          <a:p>
            <a:pPr marL="0" indent="0">
              <a:buNone/>
            </a:pPr>
            <a:endParaRPr lang="en-US" sz="2200" b="1" dirty="0" smtClean="0">
              <a:latin typeface="Calibri" pitchFamily="34" charset="0"/>
              <a:cs typeface="Calibri" pitchFamily="34" charset="0"/>
            </a:endParaRPr>
          </a:p>
          <a:p>
            <a:pPr marL="0" indent="0">
              <a:buNone/>
            </a:pPr>
            <a:endParaRPr lang="en-US" sz="2200" b="1" dirty="0" smtClean="0">
              <a:latin typeface="Calibri" pitchFamily="34" charset="0"/>
              <a:cs typeface="Calibri" pitchFamily="34" charset="0"/>
            </a:endParaRPr>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a:duotone>
              <a:schemeClr val="accent4">
                <a:shade val="45000"/>
                <a:satMod val="135000"/>
              </a:schemeClr>
              <a:prstClr val="white"/>
            </a:duotone>
          </a:blip>
          <a:srcRect l="16984" t="33333" r="15666" b="28125"/>
          <a:stretch>
            <a:fillRect/>
          </a:stretch>
        </p:blipFill>
        <p:spPr bwMode="auto">
          <a:xfrm>
            <a:off x="609599" y="3200400"/>
            <a:ext cx="8044249" cy="32004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Solution</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990600"/>
            <a:ext cx="8153399" cy="5542616"/>
          </a:xfrm>
        </p:spPr>
        <p:txBody>
          <a:bodyPr>
            <a:noAutofit/>
          </a:bodyPr>
          <a:lstStyle/>
          <a:p>
            <a:pPr marL="0" indent="0">
              <a:buNone/>
            </a:pPr>
            <a:r>
              <a:rPr lang="en-IN" sz="2100" dirty="0" smtClean="0"/>
              <a:t>In none of the 7 FYs the company came under applicability of section 135(1) under the Turnover or Net worth criteria. As for Net profit criteria, it hit the applicability provisions only in FY 2013-14. So it has duly complied with Section 135 by making necessary CSR investment. It is not satisfying any of the 3 criteria for the next 3 FYs, 2014-15, 2015-16 and 2016-17. Rule 3(2) of the Companies (CSR Policy) Rules, 2014 provides that a company which is covered u/s 135(1), will continue to attract the provision for a maximum of 3 years even if none of the criteria are hit during the period. On completion of 3 years since it ceases to be covered u/s 135 it shall be out of purview of the provisions. The company has rightly complied with the section by doing CSR investment in FY 2014-15, 2015-16 and 2016-17, but since during all these 3 years it has already ceased to fall u/s 135(1), it will not be required to make any investment in 2017-18. But we can see that XYZ Ltd. has again hit the Net profit criteria in 2017-18. So from FY 2018-19 onwards it will again be required to comply with the provisions of section 135. This means the company is getting a relief from CSR expenditure only during the year 2017-18. </a:t>
            </a:r>
            <a:endParaRPr lang="en-US" sz="2100" dirty="0">
              <a:latin typeface="Calibri" pitchFamily="34" charset="0"/>
              <a:cs typeface="Calibri" pitchFamily="34" charset="0"/>
            </a:endParaRPr>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Net Worth, S. 2(57)</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533400"/>
            <a:ext cx="8153399" cy="5715000"/>
          </a:xfrm>
        </p:spPr>
        <p:txBody>
          <a:bodyPr>
            <a:noAutofit/>
          </a:bodyPr>
          <a:lstStyle/>
          <a:p>
            <a:pPr lvl="0">
              <a:spcBef>
                <a:spcPts val="0"/>
              </a:spcBef>
              <a:buNone/>
            </a:pPr>
            <a:r>
              <a:rPr lang="en-IN" sz="2000" b="1" dirty="0" smtClean="0"/>
              <a:t>It is the aggregate of </a:t>
            </a:r>
          </a:p>
          <a:p>
            <a:pPr lvl="0">
              <a:spcBef>
                <a:spcPts val="0"/>
              </a:spcBef>
            </a:pPr>
            <a:r>
              <a:rPr lang="en-IN" sz="2000" dirty="0" smtClean="0"/>
              <a:t>paid-up share capital;</a:t>
            </a:r>
          </a:p>
          <a:p>
            <a:pPr lvl="0">
              <a:spcBef>
                <a:spcPts val="0"/>
              </a:spcBef>
            </a:pPr>
            <a:r>
              <a:rPr lang="en-IN" sz="2000" dirty="0" smtClean="0"/>
              <a:t>all reserves created out of the profits; and	</a:t>
            </a:r>
          </a:p>
          <a:p>
            <a:pPr lvl="0">
              <a:spcBef>
                <a:spcPts val="0"/>
              </a:spcBef>
            </a:pPr>
            <a:r>
              <a:rPr lang="en-IN" sz="2000" dirty="0" smtClean="0"/>
              <a:t>Securities Premium Account.</a:t>
            </a:r>
          </a:p>
          <a:p>
            <a:pPr lvl="0">
              <a:spcBef>
                <a:spcPts val="0"/>
              </a:spcBef>
            </a:pPr>
            <a:r>
              <a:rPr lang="en-IN" sz="2000" dirty="0" smtClean="0"/>
              <a:t>Debit or credit balance in Profit &amp; Loss Account</a:t>
            </a:r>
          </a:p>
          <a:p>
            <a:pPr lvl="0">
              <a:spcBef>
                <a:spcPts val="0"/>
              </a:spcBef>
            </a:pPr>
            <a:endParaRPr lang="en-IN" sz="2000" dirty="0" smtClean="0"/>
          </a:p>
          <a:p>
            <a:pPr lvl="0">
              <a:spcBef>
                <a:spcPts val="0"/>
              </a:spcBef>
              <a:buNone/>
            </a:pPr>
            <a:r>
              <a:rPr lang="en-US" sz="2000" b="1" dirty="0" smtClean="0"/>
              <a:t>The following are the implied inclusions:</a:t>
            </a:r>
            <a:endParaRPr lang="en-IN" sz="2000" b="1" dirty="0" smtClean="0"/>
          </a:p>
          <a:p>
            <a:pPr lvl="0">
              <a:spcBef>
                <a:spcPts val="0"/>
              </a:spcBef>
            </a:pPr>
            <a:r>
              <a:rPr lang="en-IN" sz="2000" dirty="0" smtClean="0"/>
              <a:t>any reserve created out of profits, </a:t>
            </a:r>
          </a:p>
          <a:p>
            <a:pPr>
              <a:spcBef>
                <a:spcPts val="0"/>
              </a:spcBef>
            </a:pPr>
            <a:r>
              <a:rPr lang="en-IN" sz="2000" dirty="0" smtClean="0"/>
              <a:t>(including statutory reserves); and</a:t>
            </a:r>
          </a:p>
          <a:p>
            <a:pPr lvl="0">
              <a:spcBef>
                <a:spcPts val="0"/>
              </a:spcBef>
            </a:pPr>
            <a:r>
              <a:rPr lang="en-IN" sz="2000" dirty="0" smtClean="0"/>
              <a:t>does not matter whether or not dividend can be paid out of it; 	</a:t>
            </a:r>
          </a:p>
          <a:p>
            <a:pPr lvl="0">
              <a:spcBef>
                <a:spcPts val="0"/>
              </a:spcBef>
            </a:pPr>
            <a:endParaRPr lang="en-IN" sz="2000" dirty="0" smtClean="0"/>
          </a:p>
          <a:p>
            <a:pPr lvl="0">
              <a:spcBef>
                <a:spcPts val="0"/>
              </a:spcBef>
              <a:buNone/>
            </a:pPr>
            <a:r>
              <a:rPr lang="en-IN" sz="2000" b="1" dirty="0" smtClean="0"/>
              <a:t>Deductions </a:t>
            </a:r>
            <a:r>
              <a:rPr lang="en-IN" sz="2000" b="1" dirty="0" err="1" smtClean="0"/>
              <a:t>therefrom</a:t>
            </a:r>
            <a:endParaRPr lang="en-IN" sz="2000" b="1" dirty="0" smtClean="0"/>
          </a:p>
          <a:p>
            <a:pPr lvl="0">
              <a:spcBef>
                <a:spcPts val="0"/>
              </a:spcBef>
            </a:pPr>
            <a:r>
              <a:rPr lang="en-IN" sz="2000" dirty="0" smtClean="0"/>
              <a:t>accumulated losses;</a:t>
            </a:r>
          </a:p>
          <a:p>
            <a:pPr lvl="0">
              <a:spcBef>
                <a:spcPts val="0"/>
              </a:spcBef>
            </a:pPr>
            <a:r>
              <a:rPr lang="en-IN" sz="2000" dirty="0" smtClean="0"/>
              <a:t>deferred expenditure; </a:t>
            </a:r>
          </a:p>
          <a:p>
            <a:pPr lvl="0">
              <a:spcBef>
                <a:spcPts val="0"/>
              </a:spcBef>
            </a:pPr>
            <a:r>
              <a:rPr lang="en-IN" sz="2000" dirty="0" smtClean="0"/>
              <a:t>miscellaneous expenditure not written off.</a:t>
            </a:r>
          </a:p>
          <a:p>
            <a:pPr lvl="0">
              <a:spcBef>
                <a:spcPts val="0"/>
              </a:spcBef>
            </a:pPr>
            <a:endParaRPr lang="en-IN" sz="2000" dirty="0" smtClean="0"/>
          </a:p>
          <a:p>
            <a:pPr lvl="0">
              <a:spcBef>
                <a:spcPts val="0"/>
              </a:spcBef>
              <a:buNone/>
            </a:pPr>
            <a:r>
              <a:rPr lang="en-IN" sz="2000" b="1" dirty="0" smtClean="0"/>
              <a:t>The following shall be excluded in calculation on net worth</a:t>
            </a:r>
          </a:p>
          <a:p>
            <a:pPr lvl="0">
              <a:spcBef>
                <a:spcPts val="0"/>
              </a:spcBef>
            </a:pPr>
            <a:r>
              <a:rPr lang="en-IN" sz="2000" dirty="0" smtClean="0"/>
              <a:t>reserves created out of revaluation of assets;</a:t>
            </a:r>
          </a:p>
          <a:p>
            <a:pPr lvl="0">
              <a:spcBef>
                <a:spcPts val="0"/>
              </a:spcBef>
            </a:pPr>
            <a:r>
              <a:rPr lang="en-IN" sz="2000" dirty="0" smtClean="0"/>
              <a:t>reserves created out of write-back of depreciation; and	</a:t>
            </a:r>
          </a:p>
          <a:p>
            <a:pPr lvl="0">
              <a:spcBef>
                <a:spcPts val="0"/>
              </a:spcBef>
            </a:pPr>
            <a:r>
              <a:rPr lang="en-IN" sz="2000" dirty="0" smtClean="0"/>
              <a:t>reserves created out of amalgamation.</a:t>
            </a:r>
          </a:p>
          <a:p>
            <a:pPr lvl="0">
              <a:spcBef>
                <a:spcPts val="0"/>
              </a:spcBef>
              <a:buNone/>
            </a:pPr>
            <a:endParaRPr lang="en-IN" sz="20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 calcmode="lin" valueType="num">
                                      <p:cBhvr additive="base">
                                        <p:cTn id="6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 calcmode="lin" valueType="num">
                                      <p:cBhvr additive="base">
                                        <p:cTn id="7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xEl>
                                              <p:pRg st="19" end="19"/>
                                            </p:txEl>
                                          </p:spTgt>
                                        </p:tgtEl>
                                        <p:attrNameLst>
                                          <p:attrName>style.visibility</p:attrName>
                                        </p:attrNameLst>
                                      </p:cBhvr>
                                      <p:to>
                                        <p:strVal val="visible"/>
                                      </p:to>
                                    </p:set>
                                    <p:anim calcmode="lin" valueType="num">
                                      <p:cBhvr additive="base">
                                        <p:cTn id="7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Turnover, S. 2(91)</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752600"/>
            <a:ext cx="8229599" cy="4780616"/>
          </a:xfrm>
        </p:spPr>
        <p:txBody>
          <a:bodyPr>
            <a:noAutofit/>
          </a:bodyPr>
          <a:lstStyle/>
          <a:p>
            <a:pPr marL="0" indent="0">
              <a:buNone/>
            </a:pPr>
            <a:r>
              <a:rPr lang="en-IN" sz="2400" strike="sngStrike" dirty="0" smtClean="0"/>
              <a:t>Turnover is the aggregate value of realization made by the company during a financial year from:</a:t>
            </a:r>
          </a:p>
          <a:p>
            <a:pPr lvl="0"/>
            <a:r>
              <a:rPr lang="en-IN" sz="2400" strike="sngStrike" dirty="0" smtClean="0"/>
              <a:t>the sale, supply or distribution of goods or</a:t>
            </a:r>
          </a:p>
          <a:p>
            <a:pPr lvl="0"/>
            <a:r>
              <a:rPr lang="en-IN" sz="2400" strike="sngStrike" dirty="0" smtClean="0"/>
              <a:t>on account of services rendered or</a:t>
            </a:r>
          </a:p>
          <a:p>
            <a:pPr lvl="0"/>
            <a:r>
              <a:rPr lang="en-IN" sz="2400" strike="sngStrike" dirty="0" smtClean="0"/>
              <a:t>both of the above</a:t>
            </a:r>
          </a:p>
          <a:p>
            <a:pPr marL="0" lvl="0" indent="0">
              <a:buNone/>
            </a:pPr>
            <a:r>
              <a:rPr lang="en-IN" sz="2400" dirty="0" smtClean="0"/>
              <a:t>Turnover is the </a:t>
            </a:r>
            <a:r>
              <a:rPr lang="en-US" sz="2400" dirty="0" smtClean="0"/>
              <a:t>gross amount of </a:t>
            </a:r>
            <a:r>
              <a:rPr lang="en-US" sz="2400" u="sng" dirty="0" smtClean="0"/>
              <a:t>revenue </a:t>
            </a:r>
            <a:r>
              <a:rPr lang="en-US" sz="2400" u="sng" dirty="0" err="1" smtClean="0"/>
              <a:t>recognised</a:t>
            </a:r>
            <a:r>
              <a:rPr lang="en-US" sz="2400" u="sng" dirty="0" smtClean="0"/>
              <a:t> </a:t>
            </a:r>
            <a:r>
              <a:rPr lang="en-US" sz="2400" dirty="0" smtClean="0"/>
              <a:t>in the profit and loss account from the sale, supply, or distribution of goods or on account of services rendered, or both, by a company</a:t>
            </a:r>
            <a:endParaRPr lang="en-IN" sz="2400" dirty="0" smtClean="0"/>
          </a:p>
          <a:p>
            <a:pPr marL="0" lvl="0" indent="0">
              <a:buNone/>
            </a:pPr>
            <a:endParaRPr lang="en-US" sz="2400" dirty="0" smtClean="0"/>
          </a:p>
          <a:p>
            <a:pPr marL="0" lvl="0" indent="0">
              <a:buNone/>
            </a:pPr>
            <a:r>
              <a:rPr lang="en-US" sz="2400" dirty="0" smtClean="0"/>
              <a:t>The earlier definition looked very simple but practical difficulties arose for which ICAI had issued some guidelines</a:t>
            </a:r>
            <a:endParaRPr lang="en-IN" sz="24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b="1" dirty="0" smtClean="0">
                <a:solidFill>
                  <a:schemeClr val="accent1">
                    <a:lumMod val="75000"/>
                  </a:schemeClr>
                </a:solidFill>
                <a:latin typeface="Adobe Heiti Std R" pitchFamily="34" charset="-128"/>
                <a:ea typeface="Adobe Heiti Std R" pitchFamily="34" charset="-128"/>
              </a:rPr>
              <a:t>Net profit, R. 2(1)(f)</a:t>
            </a:r>
            <a:endParaRPr lang="en-US" sz="3200" b="1"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143000"/>
            <a:ext cx="8077199" cy="5390216"/>
          </a:xfrm>
        </p:spPr>
        <p:txBody>
          <a:bodyPr>
            <a:noAutofit/>
          </a:bodyPr>
          <a:lstStyle/>
          <a:p>
            <a:pPr marL="0" indent="0">
              <a:buNone/>
            </a:pPr>
            <a:r>
              <a:rPr lang="en-IN" sz="2100" dirty="0" smtClean="0"/>
              <a:t>Rule 2(1)(f) “Net profit” means the net profit of a company as per its FS prepared in accordance with the applicable provisions of the Act, but shall </a:t>
            </a:r>
            <a:r>
              <a:rPr lang="en-IN" sz="2100" u="sng" dirty="0" smtClean="0"/>
              <a:t>not include</a:t>
            </a:r>
            <a:r>
              <a:rPr lang="en-IN" sz="2100" dirty="0" smtClean="0"/>
              <a:t> the following, namely :— </a:t>
            </a:r>
          </a:p>
          <a:p>
            <a:pPr lvl="1"/>
            <a:r>
              <a:rPr lang="en-US" sz="2100" dirty="0" smtClean="0"/>
              <a:t>profit arising from any overseas branch or branches whether operated as a separate company or otherwise; and </a:t>
            </a:r>
            <a:endParaRPr lang="en-IN" sz="2100" dirty="0" smtClean="0"/>
          </a:p>
          <a:p>
            <a:pPr lvl="1"/>
            <a:r>
              <a:rPr lang="en-US" sz="2100" dirty="0" smtClean="0"/>
              <a:t>dividend received from other companies in India, which are covered under and complying with the provisions of sec 135 </a:t>
            </a:r>
            <a:endParaRPr lang="en-IN" sz="2100" dirty="0" smtClean="0"/>
          </a:p>
          <a:p>
            <a:r>
              <a:rPr lang="en-IN" sz="2100" dirty="0" smtClean="0"/>
              <a:t>The net profit in respect of a FY for which the relevant FS were prepared in accordance with the provisions of the Companies Act, 1956 shall not be required to be re-calculated in accordance with the provisions of the Act: </a:t>
            </a:r>
          </a:p>
          <a:p>
            <a:r>
              <a:rPr lang="en-IN" sz="2100" dirty="0" smtClean="0"/>
              <a:t>In case of a foreign company net profit means the net profit of such company as per P &amp; L A/c prepared in terms of Section 381(1)(a) read with section 198 of the Act.</a:t>
            </a:r>
            <a:endParaRPr lang="en-IN" sz="21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lstStyle/>
          <a:p>
            <a:r>
              <a:rPr lang="en-US" b="1" dirty="0" smtClean="0">
                <a:solidFill>
                  <a:schemeClr val="bg1"/>
                </a:solidFill>
              </a:rPr>
              <a:t>Role of MCA</a:t>
            </a:r>
            <a:endParaRPr lang="en-US" b="1" dirty="0">
              <a:solidFill>
                <a:schemeClr val="bg1"/>
              </a:solidFill>
            </a:endParaRPr>
          </a:p>
        </p:txBody>
      </p:sp>
      <p:sp>
        <p:nvSpPr>
          <p:cNvPr id="3" name="Content Placeholder 2"/>
          <p:cNvSpPr>
            <a:spLocks noGrp="1"/>
          </p:cNvSpPr>
          <p:nvPr>
            <p:ph idx="1"/>
          </p:nvPr>
        </p:nvSpPr>
        <p:spPr>
          <a:xfrm>
            <a:off x="4953000" y="1951037"/>
            <a:ext cx="3657600" cy="4525963"/>
          </a:xfrm>
        </p:spPr>
        <p:txBody>
          <a:bodyPr>
            <a:normAutofit/>
          </a:bodyPr>
          <a:lstStyle/>
          <a:p>
            <a:pPr>
              <a:buNone/>
            </a:pPr>
            <a:r>
              <a:rPr lang="en-US" sz="2400" dirty="0" smtClean="0">
                <a:solidFill>
                  <a:schemeClr val="bg1"/>
                </a:solidFill>
              </a:rPr>
              <a:t>Traditionally</a:t>
            </a:r>
          </a:p>
          <a:p>
            <a:r>
              <a:rPr lang="en-US" sz="3600" dirty="0" smtClean="0">
                <a:solidFill>
                  <a:schemeClr val="bg1"/>
                </a:solidFill>
              </a:rPr>
              <a:t>A Facilitator </a:t>
            </a:r>
          </a:p>
          <a:p>
            <a:r>
              <a:rPr lang="en-US" sz="3600" dirty="0" smtClean="0">
                <a:solidFill>
                  <a:schemeClr val="bg1"/>
                </a:solidFill>
              </a:rPr>
              <a:t>A Regulator</a:t>
            </a:r>
          </a:p>
          <a:p>
            <a:pPr>
              <a:buNone/>
            </a:pPr>
            <a:endParaRPr lang="en-US" sz="3600" dirty="0" smtClean="0">
              <a:solidFill>
                <a:schemeClr val="bg1"/>
              </a:solidFill>
            </a:endParaRPr>
          </a:p>
          <a:p>
            <a:pPr>
              <a:buNone/>
            </a:pPr>
            <a:r>
              <a:rPr lang="en-US" sz="2400" dirty="0" smtClean="0">
                <a:solidFill>
                  <a:schemeClr val="bg1"/>
                </a:solidFill>
              </a:rPr>
              <a:t>Now also</a:t>
            </a:r>
          </a:p>
          <a:p>
            <a:r>
              <a:rPr lang="en-US" sz="3600" dirty="0" smtClean="0">
                <a:solidFill>
                  <a:schemeClr val="bg1"/>
                </a:solidFill>
              </a:rPr>
              <a:t>A Developer</a:t>
            </a:r>
          </a:p>
          <a:p>
            <a:endParaRPr lang="en-US" sz="3600" dirty="0">
              <a:solidFill>
                <a:schemeClr val="bg1"/>
              </a:solidFill>
            </a:endParaRPr>
          </a:p>
        </p:txBody>
      </p:sp>
      <p:sp>
        <p:nvSpPr>
          <p:cNvPr id="4" name="Footer Placeholder 3"/>
          <p:cNvSpPr>
            <a:spLocks noGrp="1"/>
          </p:cNvSpPr>
          <p:nvPr>
            <p:ph type="ftr" sz="quarter" idx="11"/>
          </p:nvPr>
        </p:nvSpPr>
        <p:spPr/>
        <p:txBody>
          <a:bodyPr/>
          <a:lstStyle/>
          <a:p>
            <a:r>
              <a:rPr lang="en-US" smtClean="0"/>
              <a:t>CS Rupanjana De</a:t>
            </a:r>
            <a:endParaRPr lang="en-US"/>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 Rupanjana De</a:t>
            </a:r>
            <a:endParaRPr lang="en-US"/>
          </a:p>
        </p:txBody>
      </p:sp>
      <p:pic>
        <p:nvPicPr>
          <p:cNvPr id="70658" name="Picture 2" descr="I:\msop\csr\sustainable_development_india.jpg"/>
          <p:cNvPicPr>
            <a:picLocks noChangeAspect="1" noChangeArrowheads="1"/>
          </p:cNvPicPr>
          <p:nvPr/>
        </p:nvPicPr>
        <p:blipFill>
          <a:blip r:embed="rId2"/>
          <a:srcRect b="6260"/>
          <a:stretch>
            <a:fillRect/>
          </a:stretch>
        </p:blipFill>
        <p:spPr bwMode="auto">
          <a:xfrm>
            <a:off x="203717" y="228600"/>
            <a:ext cx="8711683" cy="6095999"/>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6934200"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47105" name="Picture 1" descr="I:\msop\csr\schema_dd_en.png"/>
          <p:cNvPicPr>
            <a:picLocks noChangeAspect="1" noChangeArrowheads="1"/>
          </p:cNvPicPr>
          <p:nvPr/>
        </p:nvPicPr>
        <p:blipFill>
          <a:blip r:embed="rId2"/>
          <a:srcRect/>
          <a:stretch>
            <a:fillRect/>
          </a:stretch>
        </p:blipFill>
        <p:spPr bwMode="auto">
          <a:xfrm>
            <a:off x="633748" y="457200"/>
            <a:ext cx="8510252" cy="6429375"/>
          </a:xfrm>
          <a:prstGeom prst="rect">
            <a:avLst/>
          </a:prstGeom>
          <a:noFill/>
        </p:spPr>
      </p:pic>
      <p:pic>
        <p:nvPicPr>
          <p:cNvPr id="47106" name="Picture 2" descr="I:\msop\csr\0dbaacb4cc12cbc6ff26321b80aa1150.jpg"/>
          <p:cNvPicPr>
            <a:picLocks noChangeAspect="1" noChangeArrowheads="1"/>
          </p:cNvPicPr>
          <p:nvPr/>
        </p:nvPicPr>
        <p:blipFill>
          <a:blip r:embed="rId3"/>
          <a:srcRect b="8163"/>
          <a:stretch>
            <a:fillRect/>
          </a:stretch>
        </p:blipFill>
        <p:spPr bwMode="auto">
          <a:xfrm>
            <a:off x="152400" y="228600"/>
            <a:ext cx="2489200" cy="3429000"/>
          </a:xfrm>
          <a:prstGeom prst="rect">
            <a:avLst/>
          </a:prstGeom>
          <a:noFill/>
        </p:spPr>
      </p:pic>
    </p:spTree>
    <p:extLst>
      <p:ext uri="{BB962C8B-B14F-4D97-AF65-F5344CB8AC3E}">
        <p14:creationId xmlns:p14="http://schemas.microsoft.com/office/powerpoint/2010/main" xmlns="" val="2151874849"/>
      </p:ext>
    </p:extLst>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Role of professionals</a:t>
            </a:r>
            <a:endParaRPr lang="en-US" b="1" dirty="0">
              <a:solidFill>
                <a:schemeClr val="accent2"/>
              </a:solidFill>
            </a:endParaRPr>
          </a:p>
        </p:txBody>
      </p:sp>
      <p:sp>
        <p:nvSpPr>
          <p:cNvPr id="3" name="Content Placeholder 2"/>
          <p:cNvSpPr>
            <a:spLocks noGrp="1"/>
          </p:cNvSpPr>
          <p:nvPr>
            <p:ph idx="1"/>
          </p:nvPr>
        </p:nvSpPr>
        <p:spPr/>
        <p:txBody>
          <a:bodyPr/>
          <a:lstStyle/>
          <a:p>
            <a:r>
              <a:rPr lang="en-US" dirty="0" smtClean="0"/>
              <a:t>CSR is also PSR for professionals</a:t>
            </a:r>
          </a:p>
          <a:p>
            <a:endParaRPr lang="en-US" dirty="0" smtClean="0"/>
          </a:p>
          <a:p>
            <a:r>
              <a:rPr lang="en-US" dirty="0" smtClean="0"/>
              <a:t>CS is a statutory position, so representative of Regulator</a:t>
            </a:r>
          </a:p>
          <a:p>
            <a:endParaRPr lang="en-US" dirty="0" smtClean="0"/>
          </a:p>
          <a:p>
            <a:r>
              <a:rPr lang="en-US" dirty="0" smtClean="0"/>
              <a:t>Convince clients to</a:t>
            </a:r>
          </a:p>
          <a:p>
            <a:pPr>
              <a:buNone/>
            </a:pPr>
            <a:r>
              <a:rPr lang="en-US" dirty="0" smtClean="0"/>
              <a:t>    invest in spirit</a:t>
            </a:r>
          </a:p>
          <a:p>
            <a:pPr>
              <a:buNone/>
            </a:pPr>
            <a:endParaRPr lang="en-US" dirty="0" smtClean="0"/>
          </a:p>
          <a:p>
            <a:endParaRPr lang="en-US" dirty="0"/>
          </a:p>
        </p:txBody>
      </p:sp>
      <p:sp>
        <p:nvSpPr>
          <p:cNvPr id="4" name="Footer Placeholder 3"/>
          <p:cNvSpPr>
            <a:spLocks noGrp="1"/>
          </p:cNvSpPr>
          <p:nvPr>
            <p:ph type="ftr" sz="quarter" idx="11"/>
          </p:nvPr>
        </p:nvSpPr>
        <p:spPr>
          <a:xfrm>
            <a:off x="457200" y="6356350"/>
            <a:ext cx="2895600" cy="365125"/>
          </a:xfrm>
        </p:spPr>
        <p:txBody>
          <a:bodyPr/>
          <a:lstStyle/>
          <a:p>
            <a:r>
              <a:rPr lang="en-US" dirty="0" smtClean="0"/>
              <a:t>CS Rupanjana De</a:t>
            </a:r>
            <a:endParaRPr lang="en-US" dirty="0"/>
          </a:p>
        </p:txBody>
      </p:sp>
      <p:pic>
        <p:nvPicPr>
          <p:cNvPr id="6" name="Picture 2" descr="I:\msop\csr\68495708-businessmen-watering-and-writing-green-tree-leaves-arranged-as-a-growing-graph-csr-sustainable-devel.jpg"/>
          <p:cNvPicPr>
            <a:picLocks noChangeAspect="1" noChangeArrowheads="1"/>
          </p:cNvPicPr>
          <p:nvPr/>
        </p:nvPicPr>
        <p:blipFill>
          <a:blip r:embed="rId2"/>
          <a:srcRect/>
          <a:stretch>
            <a:fillRect/>
          </a:stretch>
        </p:blipFill>
        <p:spPr bwMode="auto">
          <a:xfrm>
            <a:off x="4031659" y="3222099"/>
            <a:ext cx="5112341" cy="3635901"/>
          </a:xfrm>
          <a:prstGeom prst="rect">
            <a:avLst/>
          </a:prstGeom>
          <a:noFill/>
        </p:spPr>
      </p:pic>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MCA - New initiatives expected</a:t>
            </a:r>
            <a:endParaRPr lang="en-US" dirty="0" smtClean="0"/>
          </a:p>
        </p:txBody>
      </p:sp>
      <p:sp>
        <p:nvSpPr>
          <p:cNvPr id="3" name="Content Placeholder 2"/>
          <p:cNvSpPr>
            <a:spLocks noGrp="1"/>
          </p:cNvSpPr>
          <p:nvPr>
            <p:ph idx="1"/>
          </p:nvPr>
        </p:nvSpPr>
        <p:spPr>
          <a:xfrm>
            <a:off x="457200" y="1295400"/>
            <a:ext cx="8229600" cy="4800600"/>
          </a:xfrm>
        </p:spPr>
        <p:txBody>
          <a:bodyPr>
            <a:noAutofit/>
          </a:bodyPr>
          <a:lstStyle/>
          <a:p>
            <a:r>
              <a:rPr lang="en-US" sz="2800" dirty="0" smtClean="0"/>
              <a:t>CSR Audit</a:t>
            </a:r>
          </a:p>
          <a:p>
            <a:r>
              <a:rPr lang="en-US" sz="2800" dirty="0" smtClean="0"/>
              <a:t>Overhauling of CSR Framework</a:t>
            </a:r>
          </a:p>
          <a:p>
            <a:r>
              <a:rPr lang="en-US" sz="2800" dirty="0" smtClean="0"/>
              <a:t>Softer approach to CSR compliance likely to be changed to a stricter regime</a:t>
            </a:r>
          </a:p>
          <a:p>
            <a:r>
              <a:rPr lang="en-US" sz="2800" dirty="0" smtClean="0"/>
              <a:t>Changes expected in annual filing in order to extract more data pertaining to CSR</a:t>
            </a:r>
          </a:p>
          <a:p>
            <a:r>
              <a:rPr lang="en-US" sz="2800" dirty="0" smtClean="0"/>
              <a:t>CSR investment to be completed before a company can go for compounding of offences</a:t>
            </a:r>
          </a:p>
          <a:p>
            <a:r>
              <a:rPr lang="en-US" sz="2800" dirty="0" smtClean="0"/>
              <a:t>CSR Awards to be initiated by </a:t>
            </a:r>
            <a:r>
              <a:rPr lang="en-US" sz="2800" dirty="0" err="1" smtClean="0"/>
              <a:t>Govt</a:t>
            </a:r>
            <a:endParaRPr lang="en-US" sz="2800" dirty="0" smtClean="0"/>
          </a:p>
          <a:p>
            <a:r>
              <a:rPr lang="en-US" sz="2800" dirty="0" smtClean="0"/>
              <a:t>Best CSR Co-</a:t>
            </a:r>
            <a:r>
              <a:rPr lang="en-US" sz="2800" dirty="0" err="1" smtClean="0"/>
              <a:t>ordinator</a:t>
            </a:r>
            <a:r>
              <a:rPr lang="en-US" sz="2800" dirty="0" smtClean="0"/>
              <a:t> Award expected (professionals to gear up for this)</a:t>
            </a:r>
          </a:p>
          <a:p>
            <a:endParaRPr lang="en-US" sz="2800" dirty="0"/>
          </a:p>
        </p:txBody>
      </p:sp>
      <p:sp>
        <p:nvSpPr>
          <p:cNvPr id="4" name="Footer Placeholder 3"/>
          <p:cNvSpPr>
            <a:spLocks noGrp="1"/>
          </p:cNvSpPr>
          <p:nvPr>
            <p:ph type="ftr" sz="quarter" idx="11"/>
          </p:nvPr>
        </p:nvSpPr>
        <p:spPr/>
        <p:txBody>
          <a:bodyPr/>
          <a:lstStyle/>
          <a:p>
            <a:r>
              <a:rPr lang="en-US" dirty="0" smtClean="0"/>
              <a:t>CS Rupanjana De</a:t>
            </a:r>
            <a:endParaRPr lang="en-US" dirty="0"/>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Why CSR Audit?</a:t>
            </a:r>
            <a:endParaRPr lang="en-US" dirty="0" smtClean="0"/>
          </a:p>
        </p:txBody>
      </p:sp>
      <p:sp>
        <p:nvSpPr>
          <p:cNvPr id="4" name="Footer Placeholder 3"/>
          <p:cNvSpPr>
            <a:spLocks noGrp="1"/>
          </p:cNvSpPr>
          <p:nvPr>
            <p:ph type="ftr" sz="quarter" idx="11"/>
          </p:nvPr>
        </p:nvSpPr>
        <p:spPr/>
        <p:txBody>
          <a:bodyPr/>
          <a:lstStyle/>
          <a:p>
            <a:r>
              <a:rPr lang="en-US" dirty="0" smtClean="0"/>
              <a:t>CS Rupanjana De</a:t>
            </a:r>
            <a:endParaRPr lang="en-US" dirty="0"/>
          </a:p>
        </p:txBody>
      </p:sp>
      <p:pic>
        <p:nvPicPr>
          <p:cNvPr id="68610" name="Picture 2" descr="I:\msop\cartoon-corporate-social-responsibility-elcamedia.jpg"/>
          <p:cNvPicPr>
            <a:picLocks noChangeAspect="1" noChangeArrowheads="1"/>
          </p:cNvPicPr>
          <p:nvPr/>
        </p:nvPicPr>
        <p:blipFill>
          <a:blip r:embed="rId2"/>
          <a:srcRect/>
          <a:stretch>
            <a:fillRect/>
          </a:stretch>
        </p:blipFill>
        <p:spPr bwMode="auto">
          <a:xfrm>
            <a:off x="1447800" y="914400"/>
            <a:ext cx="6417230" cy="5383462"/>
          </a:xfrm>
          <a:prstGeom prst="rect">
            <a:avLst/>
          </a:prstGeom>
          <a:noFill/>
        </p:spPr>
      </p:pic>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Why CSR Audit?</a:t>
            </a:r>
            <a:endParaRPr lang="en-US" dirty="0" smtClean="0"/>
          </a:p>
        </p:txBody>
      </p:sp>
      <p:sp>
        <p:nvSpPr>
          <p:cNvPr id="4" name="Footer Placeholder 3"/>
          <p:cNvSpPr>
            <a:spLocks noGrp="1"/>
          </p:cNvSpPr>
          <p:nvPr>
            <p:ph type="ftr" sz="quarter" idx="11"/>
          </p:nvPr>
        </p:nvSpPr>
        <p:spPr/>
        <p:txBody>
          <a:bodyPr/>
          <a:lstStyle/>
          <a:p>
            <a:r>
              <a:rPr lang="en-US" dirty="0" smtClean="0"/>
              <a:t>CS Rupanjana De</a:t>
            </a:r>
            <a:endParaRPr lang="en-US" dirty="0"/>
          </a:p>
        </p:txBody>
      </p:sp>
      <p:pic>
        <p:nvPicPr>
          <p:cNvPr id="69634" name="Picture 2" descr="I:\msop\csr\polyp_CSR_cartoon.jpg"/>
          <p:cNvPicPr>
            <a:picLocks noChangeAspect="1" noChangeArrowheads="1"/>
          </p:cNvPicPr>
          <p:nvPr/>
        </p:nvPicPr>
        <p:blipFill>
          <a:blip r:embed="rId2"/>
          <a:srcRect/>
          <a:stretch>
            <a:fillRect/>
          </a:stretch>
        </p:blipFill>
        <p:spPr bwMode="auto">
          <a:xfrm>
            <a:off x="1371601" y="927174"/>
            <a:ext cx="6400800" cy="5435526"/>
          </a:xfrm>
          <a:prstGeom prst="rect">
            <a:avLst/>
          </a:prstGeom>
          <a:noFill/>
        </p:spPr>
      </p:pic>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6934200"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9217" name="Picture 1" descr="I:\msop\A Complete Guide to Corporate Social Responsibility, 2e (2).jpg"/>
          <p:cNvPicPr>
            <a:picLocks noChangeAspect="1" noChangeArrowheads="1"/>
          </p:cNvPicPr>
          <p:nvPr/>
        </p:nvPicPr>
        <p:blipFill>
          <a:blip r:embed="rId2" cstate="print"/>
          <a:srcRect/>
          <a:stretch>
            <a:fillRect/>
          </a:stretch>
        </p:blipFill>
        <p:spPr bwMode="auto">
          <a:xfrm>
            <a:off x="4838581" y="1371600"/>
            <a:ext cx="3619619" cy="4876800"/>
          </a:xfrm>
          <a:prstGeom prst="rect">
            <a:avLst/>
          </a:prstGeom>
          <a:ln>
            <a:noFill/>
          </a:ln>
          <a:effectLst>
            <a:outerShdw blurRad="292100" dist="139700" dir="2700000" algn="tl" rotWithShape="0">
              <a:srgbClr val="333333">
                <a:alpha val="65000"/>
              </a:srgbClr>
            </a:outerShdw>
          </a:effectLst>
        </p:spPr>
      </p:pic>
      <p:pic>
        <p:nvPicPr>
          <p:cNvPr id="9218" name="Picture 2" descr="I:\msop\2.jpg"/>
          <p:cNvPicPr>
            <a:picLocks noChangeAspect="1" noChangeArrowheads="1"/>
          </p:cNvPicPr>
          <p:nvPr/>
        </p:nvPicPr>
        <p:blipFill>
          <a:blip r:embed="rId3"/>
          <a:srcRect/>
          <a:stretch>
            <a:fillRect/>
          </a:stretch>
        </p:blipFill>
        <p:spPr bwMode="auto">
          <a:xfrm>
            <a:off x="838200" y="1384300"/>
            <a:ext cx="3546740" cy="4864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6934200"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p:nvPr/>
        </p:nvPicPr>
        <p:blipFill>
          <a:blip r:embed="rId2"/>
          <a:srcRect l="8918" t="16081" r="43604" b="26433"/>
          <a:stretch>
            <a:fillRect/>
          </a:stretch>
        </p:blipFill>
        <p:spPr bwMode="auto">
          <a:xfrm>
            <a:off x="452252" y="533400"/>
            <a:ext cx="8386948"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CSR Audit</a:t>
            </a:r>
            <a:endParaRPr lang="en-US" dirty="0"/>
          </a:p>
        </p:txBody>
      </p:sp>
      <p:sp>
        <p:nvSpPr>
          <p:cNvPr id="3" name="Content Placeholder 2"/>
          <p:cNvSpPr>
            <a:spLocks noGrp="1"/>
          </p:cNvSpPr>
          <p:nvPr>
            <p:ph idx="1"/>
          </p:nvPr>
        </p:nvSpPr>
        <p:spPr>
          <a:xfrm>
            <a:off x="457200" y="1295400"/>
            <a:ext cx="8229600" cy="5181600"/>
          </a:xfrm>
        </p:spPr>
        <p:txBody>
          <a:bodyPr>
            <a:normAutofit fontScale="85000" lnSpcReduction="10000"/>
          </a:bodyPr>
          <a:lstStyle/>
          <a:p>
            <a:r>
              <a:rPr lang="en-US" sz="2800" dirty="0" smtClean="0"/>
              <a:t>Not Mandatory now</a:t>
            </a:r>
          </a:p>
          <a:p>
            <a:r>
              <a:rPr lang="en-US" sz="2800" dirty="0" smtClean="0"/>
              <a:t>There may be CSR Audit</a:t>
            </a:r>
          </a:p>
          <a:p>
            <a:r>
              <a:rPr lang="en-US" sz="2800" dirty="0" smtClean="0"/>
              <a:t>Audit of welfare projects already initiated with teams headed by eminent persons</a:t>
            </a:r>
          </a:p>
          <a:p>
            <a:r>
              <a:rPr lang="en-US" sz="2800" dirty="0" smtClean="0"/>
              <a:t>A Govt. level CSR Committee is expected … it will ensure compliance of CSR… terms of reference of the Committee is expected soon … eminent person, technology experts and NGO representatives</a:t>
            </a:r>
          </a:p>
          <a:p>
            <a:r>
              <a:rPr lang="en-US" sz="2800" dirty="0" smtClean="0"/>
              <a:t>CSR Audit helps measures company’s actual social performance against the social objectives it had set for itself. It would measure the social return on CSR investment </a:t>
            </a:r>
          </a:p>
          <a:p>
            <a:r>
              <a:rPr lang="en-US" sz="2800" dirty="0" smtClean="0"/>
              <a:t>Not clear as to type of audit … may be by third party agencies or social audit in the form of projects rating by society</a:t>
            </a:r>
          </a:p>
          <a:p>
            <a:r>
              <a:rPr lang="en-US" sz="2800" dirty="0" smtClean="0"/>
              <a:t>CSR Audit vs. CSR Compliance Audit</a:t>
            </a:r>
          </a:p>
          <a:p>
            <a:endParaRPr lang="en-US" sz="2800" dirty="0"/>
          </a:p>
        </p:txBody>
      </p:sp>
      <p:sp>
        <p:nvSpPr>
          <p:cNvPr id="4" name="Footer Placeholder 3"/>
          <p:cNvSpPr>
            <a:spLocks noGrp="1"/>
          </p:cNvSpPr>
          <p:nvPr>
            <p:ph type="ftr" sz="quarter" idx="11"/>
          </p:nvPr>
        </p:nvSpPr>
        <p:spPr/>
        <p:txBody>
          <a:bodyPr/>
          <a:lstStyle/>
          <a:p>
            <a:r>
              <a:rPr lang="en-US" smtClean="0"/>
              <a:t>CS Rupanjana De</a:t>
            </a:r>
            <a:endParaRPr lang="en-US"/>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CSR Audit Stages</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buNone/>
            </a:pPr>
            <a:r>
              <a:rPr lang="en-US" b="1" dirty="0" smtClean="0"/>
              <a:t>Walk the Talk</a:t>
            </a:r>
            <a:endParaRPr lang="en-US" dirty="0" smtClean="0"/>
          </a:p>
          <a:p>
            <a:pPr>
              <a:buNone/>
            </a:pPr>
            <a:endParaRPr lang="en-US" dirty="0" smtClean="0"/>
          </a:p>
          <a:p>
            <a:r>
              <a:rPr lang="en-US" dirty="0" smtClean="0"/>
              <a:t>Definition of the depth &amp; scope of the audit assignment </a:t>
            </a:r>
          </a:p>
          <a:p>
            <a:r>
              <a:rPr lang="en-US" dirty="0" smtClean="0"/>
              <a:t>Launching the assignment </a:t>
            </a:r>
          </a:p>
          <a:p>
            <a:r>
              <a:rPr lang="en-US" dirty="0" smtClean="0"/>
              <a:t>Interviews </a:t>
            </a:r>
          </a:p>
          <a:p>
            <a:r>
              <a:rPr lang="en-US" dirty="0" smtClean="0"/>
              <a:t>The analysis </a:t>
            </a:r>
          </a:p>
          <a:p>
            <a:r>
              <a:rPr lang="en-US" dirty="0" smtClean="0"/>
              <a:t>Delivery </a:t>
            </a:r>
          </a:p>
          <a:p>
            <a:r>
              <a:rPr lang="en-US" dirty="0" smtClean="0"/>
              <a:t>Does Your Company “Walk-the-Talk?”  </a:t>
            </a:r>
          </a:p>
          <a:p>
            <a:endParaRPr lang="en-US" dirty="0"/>
          </a:p>
        </p:txBody>
      </p:sp>
      <p:sp>
        <p:nvSpPr>
          <p:cNvPr id="4" name="Footer Placeholder 3"/>
          <p:cNvSpPr>
            <a:spLocks noGrp="1"/>
          </p:cNvSpPr>
          <p:nvPr>
            <p:ph type="ftr" sz="quarter" idx="11"/>
          </p:nvPr>
        </p:nvSpPr>
        <p:spPr/>
        <p:txBody>
          <a:bodyPr/>
          <a:lstStyle/>
          <a:p>
            <a:r>
              <a:rPr lang="en-US" dirty="0" smtClean="0"/>
              <a:t>CS Rupanjana De</a:t>
            </a:r>
            <a:endParaRPr lang="en-US" dirty="0"/>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6934200"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
        <p:nvSpPr>
          <p:cNvPr id="2049" name="Rectangle 1"/>
          <p:cNvSpPr>
            <a:spLocks noChangeArrowheads="1"/>
          </p:cNvSpPr>
          <p:nvPr/>
        </p:nvSpPr>
        <p:spPr bwMode="auto">
          <a:xfrm>
            <a:off x="609600" y="1295400"/>
            <a:ext cx="79248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2800" b="1"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Government </a:t>
            </a:r>
            <a:r>
              <a:rPr kumimoji="0" lang="en-US" sz="2800" b="0"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 Adherence to legislations, Information Disclosure, &amp; Environment Protection</a:t>
            </a: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2800" b="1"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Employees</a:t>
            </a:r>
            <a:r>
              <a:rPr kumimoji="0" lang="en-US" sz="2800" b="0"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 - Safety, Health &amp; Environment </a:t>
            </a: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2800" b="1"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Customers</a:t>
            </a:r>
            <a:r>
              <a:rPr kumimoji="0" lang="en-US" sz="2800" b="0"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 - Quality control &amp; Customer satisfaction </a:t>
            </a: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2800" b="1"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Shareholders</a:t>
            </a:r>
            <a:r>
              <a:rPr kumimoji="0" lang="en-US" sz="2800" b="0"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 - Proactive communication &amp; Information disclosure </a:t>
            </a: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4488" marR="0" lvl="0" indent="-344488"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2800" b="1"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Suppliers</a:t>
            </a:r>
            <a:r>
              <a:rPr kumimoji="0" lang="en-US" sz="2800" b="0" i="0" u="none" strike="noStrike" cap="none" normalizeH="0" baseline="0" dirty="0" smtClean="0">
                <a:ln>
                  <a:noFill/>
                </a:ln>
                <a:solidFill>
                  <a:srgbClr val="3B3835"/>
                </a:solidFill>
                <a:effectLst/>
                <a:latin typeface="Calibri" pitchFamily="34" charset="0"/>
                <a:ea typeface="Times New Roman" pitchFamily="18" charset="0"/>
                <a:cs typeface="Calibri" pitchFamily="34" charset="0"/>
              </a:rPr>
              <a:t> - market information exchange (valued business partners)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143000" y="457200"/>
            <a:ext cx="7086600" cy="769441"/>
          </a:xfrm>
          <a:prstGeom prst="rect">
            <a:avLst/>
          </a:prstGeom>
        </p:spPr>
        <p:txBody>
          <a:bodyPr wrap="square">
            <a:spAutoFit/>
          </a:bodyPr>
          <a:lstStyle/>
          <a:p>
            <a:pPr lvl="0" algn="ctr" fontAlgn="base">
              <a:spcBef>
                <a:spcPct val="0"/>
              </a:spcBef>
              <a:spcAft>
                <a:spcPct val="0"/>
              </a:spcAft>
              <a:tabLst>
                <a:tab pos="457200" algn="l"/>
              </a:tabLst>
            </a:pPr>
            <a:r>
              <a:rPr lang="en-US" sz="4400" b="1" dirty="0" smtClean="0">
                <a:solidFill>
                  <a:srgbClr val="3B3835"/>
                </a:solidFill>
                <a:latin typeface="Calibri" pitchFamily="34" charset="0"/>
                <a:ea typeface="Times New Roman" pitchFamily="18" charset="0"/>
                <a:cs typeface="Calibri" pitchFamily="34" charset="0"/>
              </a:rPr>
              <a:t>CSR Stakeholders </a:t>
            </a:r>
            <a:endParaRPr lang="en-US" sz="2800" b="1" dirty="0" smtClean="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6934200"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143000" y="457200"/>
            <a:ext cx="7086600" cy="707886"/>
          </a:xfrm>
          <a:prstGeom prst="rect">
            <a:avLst/>
          </a:prstGeom>
        </p:spPr>
        <p:txBody>
          <a:bodyPr wrap="square">
            <a:spAutoFit/>
          </a:bodyPr>
          <a:lstStyle/>
          <a:p>
            <a:pPr marL="344488" lvl="0" indent="-344488" algn="ctr" eaLnBrk="0" fontAlgn="base" hangingPunct="0">
              <a:spcBef>
                <a:spcPct val="0"/>
              </a:spcBef>
              <a:spcAft>
                <a:spcPct val="0"/>
              </a:spcAft>
              <a:tabLst>
                <a:tab pos="457200" algn="l"/>
              </a:tabLst>
            </a:pPr>
            <a:r>
              <a:rPr lang="en-US" sz="4000" b="1" dirty="0" smtClean="0"/>
              <a:t>Corporate Responsibility Index</a:t>
            </a:r>
            <a:endParaRPr lang="en-US" sz="6000" b="1" dirty="0" smtClean="0">
              <a:latin typeface="Arial" pitchFamily="34" charset="0"/>
              <a:cs typeface="Arial" pitchFamily="34" charset="0"/>
            </a:endParaRPr>
          </a:p>
        </p:txBody>
      </p:sp>
      <p:sp>
        <p:nvSpPr>
          <p:cNvPr id="7" name="Rectangle 1"/>
          <p:cNvSpPr>
            <a:spLocks noChangeArrowheads="1"/>
          </p:cNvSpPr>
          <p:nvPr/>
        </p:nvSpPr>
        <p:spPr bwMode="auto">
          <a:xfrm>
            <a:off x="609600" y="1676400"/>
            <a:ext cx="79248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smtClean="0"/>
              <a:t>Will the incorporation of a ‘Corporate Responsibility Index’ in Annual Financial Statements considered as beneficial?  </a:t>
            </a:r>
          </a:p>
          <a:p>
            <a:pPr lvl="0"/>
            <a:endParaRPr lang="en-US" sz="2800" dirty="0" smtClean="0"/>
          </a:p>
          <a:p>
            <a:r>
              <a:rPr lang="en-US" sz="2800" dirty="0" smtClean="0"/>
              <a:t>The charity Business in the Community claims a membership of over 850 of the UK’s top companies “committed to improving their positive impact on society”. It publishes a Corporate Responsibility Index, which measures the performance of companies in terms of how well they apply CSR values to their business.</a:t>
            </a:r>
          </a:p>
          <a:p>
            <a:pPr lvl="0"/>
            <a:endParaRPr lang="en-US" sz="2800" dirty="0" smtClean="0"/>
          </a:p>
          <a:p>
            <a:pPr lvl="0"/>
            <a:endParaRPr lang="en-US" sz="28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4687" y="76200"/>
            <a:ext cx="6347713" cy="914400"/>
          </a:xfrm>
        </p:spPr>
        <p:txBody>
          <a:bodyPr/>
          <a:lstStyle/>
          <a:p>
            <a:r>
              <a:rPr lang="en-US" b="1" dirty="0" smtClean="0">
                <a:solidFill>
                  <a:schemeClr val="accent1">
                    <a:lumMod val="75000"/>
                  </a:schemeClr>
                </a:solidFill>
              </a:rPr>
              <a:t>CSR in India</a:t>
            </a:r>
            <a:endParaRPr lang="en-US" dirty="0">
              <a:solidFill>
                <a:schemeClr val="accent1">
                  <a:lumMod val="75000"/>
                </a:schemeClr>
              </a:solidFill>
            </a:endParaRPr>
          </a:p>
        </p:txBody>
      </p:sp>
      <p:sp>
        <p:nvSpPr>
          <p:cNvPr id="3" name="Content Placeholder 2"/>
          <p:cNvSpPr>
            <a:spLocks noGrp="1"/>
          </p:cNvSpPr>
          <p:nvPr>
            <p:ph idx="1"/>
          </p:nvPr>
        </p:nvSpPr>
        <p:spPr>
          <a:xfrm>
            <a:off x="609598" y="914400"/>
            <a:ext cx="8001002" cy="5029200"/>
          </a:xfrm>
        </p:spPr>
        <p:txBody>
          <a:bodyPr>
            <a:noAutofit/>
          </a:bodyPr>
          <a:lstStyle/>
          <a:p>
            <a:r>
              <a:rPr lang="en-US" sz="2600" dirty="0" smtClean="0"/>
              <a:t>The concept of CSR is not new in India. </a:t>
            </a:r>
          </a:p>
          <a:p>
            <a:r>
              <a:rPr lang="en-US" sz="2600" dirty="0" smtClean="0"/>
              <a:t>Mandate on companies meeting some criterion is new. </a:t>
            </a:r>
          </a:p>
          <a:p>
            <a:r>
              <a:rPr lang="en-US" sz="2600" dirty="0" smtClean="0"/>
              <a:t>Businesses have traditionally associated money-making with philanthropic activity. </a:t>
            </a:r>
          </a:p>
          <a:p>
            <a:r>
              <a:rPr lang="en-US" sz="2600" dirty="0" smtClean="0"/>
              <a:t>Idea was more embedded in trusteeship </a:t>
            </a:r>
          </a:p>
          <a:p>
            <a:pPr marL="5040313" lvl="8"/>
            <a:r>
              <a:rPr lang="en-US" sz="2600" dirty="0" smtClean="0"/>
              <a:t>CSR even had its impact on institutions that actively participated in freedom movement.</a:t>
            </a:r>
          </a:p>
          <a:p>
            <a:pPr marL="5040313" lvl="8">
              <a:buNone/>
            </a:pPr>
            <a:endParaRPr lang="en-US" sz="1400" dirty="0" smtClean="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I:\msop\csr\Raghupati-Banglore-Second-Prize.png"/>
          <p:cNvPicPr>
            <a:picLocks noChangeAspect="1" noChangeArrowheads="1"/>
          </p:cNvPicPr>
          <p:nvPr/>
        </p:nvPicPr>
        <p:blipFill>
          <a:blip r:embed="rId2"/>
          <a:srcRect/>
          <a:stretch>
            <a:fillRect/>
          </a:stretch>
        </p:blipFill>
        <p:spPr bwMode="auto">
          <a:xfrm>
            <a:off x="595486" y="3352800"/>
            <a:ext cx="4713146" cy="3048000"/>
          </a:xfrm>
          <a:prstGeom prst="rect">
            <a:avLst/>
          </a:prstGeom>
          <a:noFill/>
        </p:spPr>
      </p:pic>
    </p:spTree>
    <p:extLst>
      <p:ext uri="{BB962C8B-B14F-4D97-AF65-F5344CB8AC3E}">
        <p14:creationId xmlns:p14="http://schemas.microsoft.com/office/powerpoint/2010/main" xmlns="" val="2151874849"/>
      </p:ext>
    </p:extLst>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6934200"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143000" y="457200"/>
            <a:ext cx="7086600" cy="707886"/>
          </a:xfrm>
          <a:prstGeom prst="rect">
            <a:avLst/>
          </a:prstGeom>
        </p:spPr>
        <p:txBody>
          <a:bodyPr wrap="square">
            <a:spAutoFit/>
          </a:bodyPr>
          <a:lstStyle/>
          <a:p>
            <a:pPr marL="344488" lvl="0" indent="-344488" algn="ctr" eaLnBrk="0" fontAlgn="base" hangingPunct="0">
              <a:spcBef>
                <a:spcPct val="0"/>
              </a:spcBef>
              <a:spcAft>
                <a:spcPct val="0"/>
              </a:spcAft>
              <a:tabLst>
                <a:tab pos="457200" algn="l"/>
              </a:tabLst>
            </a:pPr>
            <a:r>
              <a:rPr lang="en-US" sz="4000" b="1" dirty="0" smtClean="0"/>
              <a:t>CSR Audit Framework</a:t>
            </a:r>
            <a:endParaRPr lang="en-US" sz="6000" b="1" dirty="0" smtClean="0">
              <a:latin typeface="Arial" pitchFamily="34" charset="0"/>
              <a:cs typeface="Arial" pitchFamily="34" charset="0"/>
            </a:endParaRPr>
          </a:p>
        </p:txBody>
      </p:sp>
      <p:sp>
        <p:nvSpPr>
          <p:cNvPr id="7" name="Rectangle 1"/>
          <p:cNvSpPr>
            <a:spLocks noChangeArrowheads="1"/>
          </p:cNvSpPr>
          <p:nvPr/>
        </p:nvSpPr>
        <p:spPr bwMode="auto">
          <a:xfrm>
            <a:off x="609600" y="1371600"/>
            <a:ext cx="7924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t>To demonstrate good business citizenship, firms can report in accordance with a number of CSR reporting standards including: </a:t>
            </a:r>
          </a:p>
          <a:p>
            <a:pPr marL="793750" lvl="1" indent="-449263">
              <a:buFont typeface="Arial" pitchFamily="34" charset="0"/>
              <a:buChar char="•"/>
            </a:pPr>
            <a:r>
              <a:rPr lang="en-IN" sz="2400" dirty="0" err="1" smtClean="0"/>
              <a:t>AccountAbility’s</a:t>
            </a:r>
            <a:r>
              <a:rPr lang="en-IN" sz="2400" dirty="0" smtClean="0"/>
              <a:t> AA100 standard </a:t>
            </a:r>
            <a:endParaRPr lang="en-US" sz="2400" dirty="0" smtClean="0"/>
          </a:p>
          <a:p>
            <a:pPr marL="793750" lvl="1" indent="-449263">
              <a:buFont typeface="Arial" pitchFamily="34" charset="0"/>
              <a:buChar char="•"/>
            </a:pPr>
            <a:r>
              <a:rPr lang="en-IN" sz="2400" dirty="0" smtClean="0"/>
              <a:t>Global Reporting Initiative’s Sustainability Reporting Guidelines </a:t>
            </a:r>
            <a:endParaRPr lang="en-US" sz="2400" dirty="0" smtClean="0"/>
          </a:p>
          <a:p>
            <a:pPr marL="793750" lvl="1" indent="-449263">
              <a:buFont typeface="Arial" pitchFamily="34" charset="0"/>
              <a:buChar char="•"/>
            </a:pPr>
            <a:r>
              <a:rPr lang="en-IN" sz="2400" dirty="0" err="1" smtClean="0"/>
              <a:t>Verite’s</a:t>
            </a:r>
            <a:r>
              <a:rPr lang="en-IN" sz="2400" dirty="0" smtClean="0"/>
              <a:t> Monitoring Guidelines </a:t>
            </a:r>
            <a:endParaRPr lang="en-US" sz="2400" dirty="0" smtClean="0"/>
          </a:p>
          <a:p>
            <a:pPr marL="793750" lvl="1" indent="-449263">
              <a:buFont typeface="Arial" pitchFamily="34" charset="0"/>
              <a:buChar char="•"/>
            </a:pPr>
            <a:r>
              <a:rPr lang="en-IN" sz="2400" dirty="0" smtClean="0"/>
              <a:t>Social Accountability International’s SA8000 standard </a:t>
            </a:r>
            <a:endParaRPr lang="en-US" sz="2400" dirty="0" smtClean="0"/>
          </a:p>
          <a:p>
            <a:pPr marL="793750" lvl="1" indent="-449263">
              <a:buFont typeface="Arial" pitchFamily="34" charset="0"/>
              <a:buChar char="•"/>
            </a:pPr>
            <a:r>
              <a:rPr lang="en-IN" sz="2400" dirty="0" smtClean="0"/>
              <a:t>Green Globe Certification / Standard </a:t>
            </a:r>
            <a:endParaRPr lang="en-US" sz="2400" dirty="0" smtClean="0"/>
          </a:p>
          <a:p>
            <a:pPr marL="793750" lvl="1" indent="-449263">
              <a:buFont typeface="Arial" pitchFamily="34" charset="0"/>
              <a:buChar char="•"/>
            </a:pPr>
            <a:r>
              <a:rPr lang="en-IN" sz="2400" dirty="0" smtClean="0"/>
              <a:t>The ISO 14000 environmental management standard </a:t>
            </a:r>
            <a:endParaRPr lang="en-US" sz="2400" dirty="0" smtClean="0"/>
          </a:p>
          <a:p>
            <a:pPr marL="793750" lvl="1" indent="-449263">
              <a:buFont typeface="Arial" pitchFamily="34" charset="0"/>
              <a:buChar char="•"/>
            </a:pPr>
            <a:r>
              <a:rPr lang="en-IN" sz="2400" dirty="0" smtClean="0"/>
              <a:t>The FTSE Group – FTSE4GOOD Index </a:t>
            </a:r>
            <a:endParaRPr lang="en-US" sz="2400" dirty="0" smtClean="0"/>
          </a:p>
          <a:p>
            <a:pPr marL="793750" lvl="1" indent="-449263">
              <a:buFont typeface="Arial" pitchFamily="34" charset="0"/>
              <a:buChar char="•"/>
            </a:pPr>
            <a:r>
              <a:rPr lang="en-IN" sz="2400" dirty="0" smtClean="0"/>
              <a:t>The United Nations Global Compact – Communication on Progress (COP) Report</a:t>
            </a:r>
            <a:endParaRPr lang="en-US" sz="2400" dirty="0"/>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6729"/>
            <a:ext cx="8071513" cy="761999"/>
          </a:xfrm>
        </p:spPr>
        <p:txBody>
          <a:bodyPr>
            <a:normAutofit/>
          </a:bodyPr>
          <a:lstStyle/>
          <a:p>
            <a:r>
              <a:rPr lang="en-US" sz="3200" dirty="0" smtClean="0">
                <a:solidFill>
                  <a:schemeClr val="accent1">
                    <a:lumMod val="75000"/>
                  </a:schemeClr>
                </a:solidFill>
                <a:latin typeface="Adobe Heiti Std R" pitchFamily="34" charset="-128"/>
                <a:ea typeface="Adobe Heiti Std R" pitchFamily="34" charset="-128"/>
              </a:rPr>
              <a:t>Conclusion</a:t>
            </a:r>
            <a:endParaRPr lang="en-US" sz="3200" dirty="0">
              <a:solidFill>
                <a:schemeClr val="accent1">
                  <a:lumMod val="75000"/>
                </a:schemeClr>
              </a:solidFill>
              <a:latin typeface="Adobe Heiti Std R" pitchFamily="34" charset="-128"/>
              <a:ea typeface="Adobe Heiti Std R" pitchFamily="34" charset="-128"/>
            </a:endParaRPr>
          </a:p>
        </p:txBody>
      </p:sp>
      <p:sp>
        <p:nvSpPr>
          <p:cNvPr id="3" name="Content Placeholder 2"/>
          <p:cNvSpPr>
            <a:spLocks noGrp="1"/>
          </p:cNvSpPr>
          <p:nvPr>
            <p:ph idx="1"/>
          </p:nvPr>
        </p:nvSpPr>
        <p:spPr>
          <a:xfrm>
            <a:off x="533401" y="1219200"/>
            <a:ext cx="8229599" cy="5029200"/>
          </a:xfrm>
        </p:spPr>
        <p:txBody>
          <a:bodyPr>
            <a:normAutofit lnSpcReduction="10000"/>
          </a:bodyPr>
          <a:lstStyle/>
          <a:p>
            <a:pPr marL="0" lvl="0" indent="0">
              <a:buNone/>
            </a:pPr>
            <a:r>
              <a:rPr lang="en-US" sz="3200" dirty="0" smtClean="0"/>
              <a:t>For a country like India, mandatory CSR seems to be a step in the right direction. But the codification is definitely poor. </a:t>
            </a:r>
          </a:p>
          <a:p>
            <a:pPr marL="0" lvl="0" indent="0">
              <a:buNone/>
            </a:pPr>
            <a:endParaRPr lang="en-US" sz="3200" dirty="0" smtClean="0"/>
          </a:p>
          <a:p>
            <a:pPr marL="0" lvl="0" indent="0">
              <a:buNone/>
            </a:pPr>
            <a:r>
              <a:rPr lang="en-US" sz="3200" dirty="0" smtClean="0"/>
              <a:t>We are in a Trial and Error phase with not much of specific guidelines to follow. The coming years will see a lot more stringency and clarity of provisions. </a:t>
            </a:r>
          </a:p>
          <a:p>
            <a:pPr marL="0" lvl="0" indent="0">
              <a:buNone/>
            </a:pPr>
            <a:endParaRPr lang="en-US" sz="3200" dirty="0" smtClean="0"/>
          </a:p>
          <a:p>
            <a:pPr marL="0" lvl="0" indent="0">
              <a:buNone/>
            </a:pPr>
            <a:r>
              <a:rPr lang="en-US" sz="3200" dirty="0" smtClean="0"/>
              <a:t>Until then we can ‘Wait and Watch’</a:t>
            </a:r>
            <a:endParaRPr lang="en-US" sz="3200"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73730" name="Picture 2" descr="I:\msop\csr\co_0624_lead_1000.jpg"/>
          <p:cNvPicPr>
            <a:picLocks noChangeAspect="1" noChangeArrowheads="1"/>
          </p:cNvPicPr>
          <p:nvPr/>
        </p:nvPicPr>
        <p:blipFill>
          <a:blip r:embed="rId2"/>
          <a:srcRect/>
          <a:stretch>
            <a:fillRect/>
          </a:stretch>
        </p:blipFill>
        <p:spPr bwMode="auto">
          <a:xfrm>
            <a:off x="685800" y="228600"/>
            <a:ext cx="7800975" cy="6240780"/>
          </a:xfrm>
          <a:prstGeom prst="rect">
            <a:avLst/>
          </a:prstGeom>
          <a:noFill/>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704667" cy="1981200"/>
          </a:xfrm>
        </p:spPr>
        <p:txBody>
          <a:bodyPr>
            <a:normAutofit/>
            <a:scene3d>
              <a:camera prst="perspectiveRelaxedModerately"/>
              <a:lightRig rig="threePt" dir="t"/>
            </a:scene3d>
          </a:bodyPr>
          <a:lstStyle/>
          <a:p>
            <a:pPr algn="ctr"/>
            <a:r>
              <a:rPr lang="en-US" sz="8000" b="1" dirty="0" smtClean="0">
                <a:ln w="22225">
                  <a:solidFill>
                    <a:schemeClr val="accent2"/>
                  </a:solidFill>
                  <a:prstDash val="solid"/>
                </a:ln>
                <a:solidFill>
                  <a:schemeClr val="accent1">
                    <a:lumMod val="75000"/>
                  </a:schemeClr>
                </a:solidFill>
                <a:latin typeface="Algerian" pitchFamily="82" charset="0"/>
              </a:rPr>
              <a:t>THANK YOU</a:t>
            </a:r>
            <a:endParaRPr lang="en-US" sz="8000" b="1" dirty="0">
              <a:ln w="22225">
                <a:solidFill>
                  <a:schemeClr val="accent2"/>
                </a:solidFill>
                <a:prstDash val="solid"/>
              </a:ln>
              <a:solidFill>
                <a:schemeClr val="accent1">
                  <a:lumMod val="75000"/>
                </a:schemeClr>
              </a:solidFill>
              <a:latin typeface="Algerian" pitchFamily="82" charset="0"/>
            </a:endParaRPr>
          </a:p>
        </p:txBody>
      </p:sp>
      <p:sp>
        <p:nvSpPr>
          <p:cNvPr id="3" name="Footer Placeholder 2"/>
          <p:cNvSpPr>
            <a:spLocks noGrp="1"/>
          </p:cNvSpPr>
          <p:nvPr>
            <p:ph type="ftr" sz="quarter" idx="11"/>
          </p:nvPr>
        </p:nvSpPr>
        <p:spPr>
          <a:xfrm>
            <a:off x="1981200" y="3048000"/>
            <a:ext cx="5029200" cy="2590800"/>
          </a:xfrm>
        </p:spPr>
        <p:txBody>
          <a:bodyPr/>
          <a:lstStyle/>
          <a:p>
            <a:r>
              <a:rPr lang="en-US" sz="3200" b="1" i="1" dirty="0" smtClean="0">
                <a:solidFill>
                  <a:schemeClr val="tx1"/>
                </a:solidFill>
              </a:rPr>
              <a:t>CS Rupanjana De</a:t>
            </a:r>
          </a:p>
          <a:p>
            <a:r>
              <a:rPr lang="en-US" sz="2400" i="1" dirty="0" smtClean="0">
                <a:solidFill>
                  <a:schemeClr val="tx1"/>
                </a:solidFill>
              </a:rPr>
              <a:t>(M) +91-9163111995, +91-7003240092</a:t>
            </a:r>
          </a:p>
          <a:p>
            <a:r>
              <a:rPr lang="en-US" sz="2400" i="1" dirty="0" smtClean="0">
                <a:solidFill>
                  <a:schemeClr val="tx1"/>
                </a:solidFill>
                <a:hlinkClick r:id="rId3"/>
              </a:rPr>
              <a:t>rupanjana.de@gmail.com</a:t>
            </a:r>
            <a:endParaRPr lang="en-US" sz="2400" i="1" dirty="0" smtClean="0">
              <a:solidFill>
                <a:schemeClr val="tx1"/>
              </a:solidFill>
            </a:endParaRPr>
          </a:p>
          <a:p>
            <a:r>
              <a:rPr lang="en-US" sz="2400" i="1" dirty="0" smtClean="0">
                <a:solidFill>
                  <a:schemeClr val="tx1"/>
                </a:solidFill>
              </a:rPr>
              <a:t>www.rupanjanade.com</a:t>
            </a:r>
            <a:endParaRPr lang="en-US" sz="1600" i="1" dirty="0" smtClean="0">
              <a:solidFill>
                <a:schemeClr val="tx1"/>
              </a:solidFill>
            </a:endParaRPr>
          </a:p>
          <a:p>
            <a:endParaRPr lang="en-US" sz="1600" i="1"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887" y="304800"/>
            <a:ext cx="6347713" cy="838200"/>
          </a:xfrm>
        </p:spPr>
        <p:txBody>
          <a:bodyPr>
            <a:normAutofit fontScale="90000"/>
          </a:bodyPr>
          <a:lstStyle/>
          <a:p>
            <a:r>
              <a:rPr lang="en-US" b="1" dirty="0" smtClean="0">
                <a:solidFill>
                  <a:schemeClr val="accent1">
                    <a:lumMod val="75000"/>
                  </a:schemeClr>
                </a:solidFill>
              </a:rPr>
              <a:t>Companies Act, 2013 &amp; CSR</a:t>
            </a:r>
            <a:endParaRPr lang="en-US" dirty="0">
              <a:solidFill>
                <a:schemeClr val="accent1">
                  <a:lumMod val="75000"/>
                </a:schemeClr>
              </a:solidFill>
            </a:endParaRPr>
          </a:p>
        </p:txBody>
      </p:sp>
      <p:sp>
        <p:nvSpPr>
          <p:cNvPr id="3" name="Content Placeholder 2"/>
          <p:cNvSpPr>
            <a:spLocks noGrp="1"/>
          </p:cNvSpPr>
          <p:nvPr>
            <p:ph idx="1"/>
          </p:nvPr>
        </p:nvSpPr>
        <p:spPr>
          <a:xfrm>
            <a:off x="381000" y="1371600"/>
            <a:ext cx="8153400" cy="5029200"/>
          </a:xfrm>
        </p:spPr>
        <p:txBody>
          <a:bodyPr>
            <a:normAutofit/>
          </a:bodyPr>
          <a:lstStyle/>
          <a:p>
            <a:pPr>
              <a:spcBef>
                <a:spcPts val="0"/>
              </a:spcBef>
            </a:pPr>
            <a:r>
              <a:rPr lang="en-US" sz="2400" dirty="0" smtClean="0"/>
              <a:t>Makes CSR mandatory for certain class </a:t>
            </a:r>
            <a:endParaRPr lang="en-US" sz="2400" dirty="0"/>
          </a:p>
          <a:p>
            <a:pPr>
              <a:spcBef>
                <a:spcPts val="0"/>
              </a:spcBef>
              <a:buNone/>
            </a:pPr>
            <a:r>
              <a:rPr lang="en-US" sz="2400" dirty="0" smtClean="0"/>
              <a:t>	of profitable undertakings</a:t>
            </a:r>
          </a:p>
          <a:p>
            <a:pPr>
              <a:spcBef>
                <a:spcPts val="0"/>
              </a:spcBef>
              <a:buNone/>
            </a:pPr>
            <a:endParaRPr lang="en-US" sz="2400" dirty="0" smtClean="0"/>
          </a:p>
          <a:p>
            <a:pPr>
              <a:spcBef>
                <a:spcPts val="0"/>
              </a:spcBef>
            </a:pPr>
            <a:r>
              <a:rPr lang="en-US" sz="2400" dirty="0" smtClean="0"/>
              <a:t>There are grossly two points of view</a:t>
            </a:r>
          </a:p>
          <a:p>
            <a:pPr>
              <a:spcBef>
                <a:spcPts val="0"/>
              </a:spcBef>
            </a:pPr>
            <a:endParaRPr lang="en-US" sz="2400" dirty="0" smtClean="0"/>
          </a:p>
          <a:p>
            <a:pPr>
              <a:spcBef>
                <a:spcPts val="0"/>
              </a:spcBef>
            </a:pPr>
            <a:r>
              <a:rPr lang="en-US" sz="2400" u="sng" dirty="0" smtClean="0"/>
              <a:t>Social Development </a:t>
            </a:r>
            <a:r>
              <a:rPr lang="en-US" sz="2400" dirty="0" smtClean="0"/>
              <a:t>– A welcome step by MCA as an annual spending of over Rs. 15,000 – Rs. 20,000 </a:t>
            </a:r>
            <a:r>
              <a:rPr lang="en-US" sz="2400" dirty="0" err="1" smtClean="0"/>
              <a:t>crores</a:t>
            </a:r>
            <a:r>
              <a:rPr lang="en-US" sz="2400" dirty="0" smtClean="0"/>
              <a:t> is expected starting from FY 2014-15 </a:t>
            </a:r>
          </a:p>
          <a:p>
            <a:pPr>
              <a:spcBef>
                <a:spcPts val="0"/>
              </a:spcBef>
            </a:pPr>
            <a:endParaRPr lang="en-US" sz="2400" dirty="0" smtClean="0"/>
          </a:p>
          <a:p>
            <a:pPr>
              <a:spcBef>
                <a:spcPts val="0"/>
              </a:spcBef>
            </a:pPr>
            <a:r>
              <a:rPr lang="en-US" sz="2400" u="sng" dirty="0" smtClean="0"/>
              <a:t>Business Houses </a:t>
            </a:r>
            <a:r>
              <a:rPr lang="en-US" sz="2400" dirty="0" smtClean="0"/>
              <a:t>– Generally mixed views. Some feel it is over-taxing and ‘forced charity’ as voluntary CSR is not being given recognition and CSR mandate still applies to companies already doing activity for social development. </a:t>
            </a:r>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descr="I:\msop\csr\csr-white-word-on-red-puzzles-csr-white-word-on-red-puzzles-on-white-background-3d-clipart_csp33317719.jpg"/>
          <p:cNvPicPr>
            <a:picLocks noChangeAspect="1" noChangeArrowheads="1"/>
          </p:cNvPicPr>
          <p:nvPr/>
        </p:nvPicPr>
        <p:blipFill>
          <a:blip r:embed="rId2"/>
          <a:srcRect b="10769"/>
          <a:stretch>
            <a:fillRect/>
          </a:stretch>
        </p:blipFill>
        <p:spPr bwMode="auto">
          <a:xfrm>
            <a:off x="5676900" y="1066800"/>
            <a:ext cx="3467100" cy="2209800"/>
          </a:xfrm>
          <a:prstGeom prst="rect">
            <a:avLst/>
          </a:prstGeom>
          <a:noFill/>
        </p:spPr>
      </p:pic>
    </p:spTree>
    <p:extLst>
      <p:ext uri="{BB962C8B-B14F-4D97-AF65-F5344CB8AC3E}">
        <p14:creationId xmlns:p14="http://schemas.microsoft.com/office/powerpoint/2010/main" xmlns="" val="815685889"/>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087" y="381000"/>
            <a:ext cx="6347713" cy="609600"/>
          </a:xfrm>
        </p:spPr>
        <p:txBody>
          <a:bodyPr>
            <a:normAutofit fontScale="90000"/>
          </a:bodyPr>
          <a:lstStyle/>
          <a:p>
            <a:r>
              <a:rPr lang="en-US" b="1" dirty="0" smtClean="0">
                <a:solidFill>
                  <a:schemeClr val="accent1">
                    <a:lumMod val="75000"/>
                  </a:schemeClr>
                </a:solidFill>
              </a:rPr>
              <a:t>Qualifying Criterion</a:t>
            </a:r>
            <a:endParaRPr lang="en-US" b="1" dirty="0">
              <a:solidFill>
                <a:schemeClr val="accent1">
                  <a:lumMod val="75000"/>
                </a:schemeClr>
              </a:solidFill>
            </a:endParaRPr>
          </a:p>
        </p:txBody>
      </p:sp>
      <p:sp>
        <p:nvSpPr>
          <p:cNvPr id="3" name="Content Placeholder 2"/>
          <p:cNvSpPr>
            <a:spLocks noGrp="1"/>
          </p:cNvSpPr>
          <p:nvPr>
            <p:ph idx="1"/>
          </p:nvPr>
        </p:nvSpPr>
        <p:spPr>
          <a:xfrm>
            <a:off x="457200" y="1219200"/>
            <a:ext cx="8001000" cy="5410200"/>
          </a:xfrm>
        </p:spPr>
        <p:txBody>
          <a:bodyPr>
            <a:normAutofit/>
          </a:bodyPr>
          <a:lstStyle/>
          <a:p>
            <a:pPr marL="0" indent="0">
              <a:spcBef>
                <a:spcPts val="1200"/>
              </a:spcBef>
              <a:spcAft>
                <a:spcPts val="1200"/>
              </a:spcAft>
              <a:buNone/>
            </a:pPr>
            <a:r>
              <a:rPr lang="en-US" sz="2400" dirty="0" smtClean="0"/>
              <a:t>As per section 135 of Companies Act 2013, mandatory CSR spending of 2% of average net profit is required by the following companies: </a:t>
            </a:r>
          </a:p>
          <a:p>
            <a:pPr lvl="0">
              <a:spcBef>
                <a:spcPts val="1200"/>
              </a:spcBef>
              <a:spcAft>
                <a:spcPts val="1200"/>
              </a:spcAft>
            </a:pPr>
            <a:r>
              <a:rPr lang="en-US" sz="2400" dirty="0" smtClean="0"/>
              <a:t>Net worth ≥ Rs 500 </a:t>
            </a:r>
            <a:r>
              <a:rPr lang="en-US" sz="2400" dirty="0" err="1" smtClean="0"/>
              <a:t>crores</a:t>
            </a:r>
            <a:r>
              <a:rPr lang="en-US" sz="2400" dirty="0" smtClean="0"/>
              <a:t>, or</a:t>
            </a:r>
          </a:p>
          <a:p>
            <a:pPr lvl="0">
              <a:spcBef>
                <a:spcPts val="1200"/>
              </a:spcBef>
              <a:spcAft>
                <a:spcPts val="1200"/>
              </a:spcAft>
            </a:pPr>
            <a:r>
              <a:rPr lang="en-US" sz="2400" dirty="0" smtClean="0"/>
              <a:t>Turnover ≥ Rs 1000 </a:t>
            </a:r>
            <a:r>
              <a:rPr lang="en-US" sz="2400" dirty="0" err="1" smtClean="0"/>
              <a:t>crores</a:t>
            </a:r>
            <a:r>
              <a:rPr lang="en-US" sz="2400" dirty="0" smtClean="0"/>
              <a:t>, or</a:t>
            </a:r>
          </a:p>
          <a:p>
            <a:pPr lvl="0">
              <a:spcBef>
                <a:spcPts val="1200"/>
              </a:spcBef>
              <a:spcAft>
                <a:spcPts val="1200"/>
              </a:spcAft>
            </a:pPr>
            <a:r>
              <a:rPr lang="en-US" sz="2400" dirty="0" smtClean="0"/>
              <a:t>Net profit ≥ Rs 5 </a:t>
            </a:r>
            <a:r>
              <a:rPr lang="en-US" sz="2400" dirty="0" err="1" smtClean="0"/>
              <a:t>crores</a:t>
            </a:r>
            <a:r>
              <a:rPr lang="en-US" sz="2400" dirty="0" smtClean="0"/>
              <a:t>, or</a:t>
            </a:r>
          </a:p>
          <a:p>
            <a:pPr lvl="0">
              <a:spcBef>
                <a:spcPts val="1200"/>
              </a:spcBef>
              <a:spcAft>
                <a:spcPts val="1200"/>
              </a:spcAft>
            </a:pPr>
            <a:r>
              <a:rPr lang="en-IN" sz="2400" dirty="0" smtClean="0"/>
              <a:t>a foreign company defined u/s 2(42) having its branch office or project office in India </a:t>
            </a:r>
            <a:r>
              <a:rPr lang="en-US" sz="2400" dirty="0" smtClean="0"/>
              <a:t>which fulfills the criteria under pts. (</a:t>
            </a:r>
            <a:r>
              <a:rPr lang="en-US" sz="2400" dirty="0" err="1" smtClean="0"/>
              <a:t>i</a:t>
            </a:r>
            <a:r>
              <a:rPr lang="en-US" sz="2400" dirty="0" smtClean="0"/>
              <a:t>), (ii) or (iii)</a:t>
            </a:r>
          </a:p>
          <a:p>
            <a:pPr>
              <a:spcBef>
                <a:spcPts val="1200"/>
              </a:spcBef>
              <a:spcAft>
                <a:spcPts val="1200"/>
              </a:spcAft>
            </a:pPr>
            <a:endParaRPr lang="en-US" dirty="0"/>
          </a:p>
        </p:txBody>
      </p:sp>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1" descr="I:\msop\csr\csr-corporate-social-responsibility-tree-illustration-design-over-white-background-49567999.jpg"/>
          <p:cNvPicPr>
            <a:picLocks noChangeAspect="1" noChangeArrowheads="1"/>
          </p:cNvPicPr>
          <p:nvPr/>
        </p:nvPicPr>
        <p:blipFill>
          <a:blip r:embed="rId2"/>
          <a:srcRect/>
          <a:stretch>
            <a:fillRect/>
          </a:stretch>
        </p:blipFill>
        <p:spPr bwMode="auto">
          <a:xfrm>
            <a:off x="5486400" y="2057400"/>
            <a:ext cx="2438400" cy="2411412"/>
          </a:xfrm>
          <a:prstGeom prst="rect">
            <a:avLst/>
          </a:prstGeom>
          <a:noFill/>
        </p:spPr>
      </p:pic>
    </p:spTree>
    <p:extLst>
      <p:ext uri="{BB962C8B-B14F-4D97-AF65-F5344CB8AC3E}">
        <p14:creationId xmlns:p14="http://schemas.microsoft.com/office/powerpoint/2010/main" xmlns="" val="351673539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Footer Placeholder 2"/>
          <p:cNvSpPr txBox="1">
            <a:spLocks/>
          </p:cNvSpPr>
          <p:nvPr/>
        </p:nvSpPr>
        <p:spPr>
          <a:xfrm>
            <a:off x="7188027" y="6416675"/>
            <a:ext cx="462297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chemeClr val="tx1"/>
                </a:solidFill>
                <a:effectLst/>
                <a:uLnTx/>
                <a:uFillTx/>
                <a:latin typeface="+mn-lt"/>
                <a:ea typeface="+mn-ea"/>
                <a:cs typeface="+mn-cs"/>
              </a:rPr>
              <a:t>CS Rupanjana De</a:t>
            </a: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pic>
        <p:nvPicPr>
          <p:cNvPr id="66562" name="Picture 2" descr="I:\msop\6aprhk.jpg"/>
          <p:cNvPicPr>
            <a:picLocks noChangeAspect="1" noChangeArrowheads="1"/>
          </p:cNvPicPr>
          <p:nvPr/>
        </p:nvPicPr>
        <p:blipFill>
          <a:blip r:embed="rId2"/>
          <a:srcRect/>
          <a:stretch>
            <a:fillRect/>
          </a:stretch>
        </p:blipFill>
        <p:spPr bwMode="auto">
          <a:xfrm>
            <a:off x="152400" y="228600"/>
            <a:ext cx="4286250" cy="5762625"/>
          </a:xfrm>
          <a:prstGeom prst="rect">
            <a:avLst/>
          </a:prstGeom>
          <a:noFill/>
        </p:spPr>
      </p:pic>
      <p:pic>
        <p:nvPicPr>
          <p:cNvPr id="66563" name="Picture 3" descr="I:\msop\air-pollution-cartoon-31-242x300.gif"/>
          <p:cNvPicPr>
            <a:picLocks noChangeAspect="1" noChangeArrowheads="1"/>
          </p:cNvPicPr>
          <p:nvPr/>
        </p:nvPicPr>
        <p:blipFill>
          <a:blip r:embed="rId3"/>
          <a:srcRect/>
          <a:stretch>
            <a:fillRect/>
          </a:stretch>
        </p:blipFill>
        <p:spPr bwMode="auto">
          <a:xfrm>
            <a:off x="4629150" y="228600"/>
            <a:ext cx="4286250" cy="5791200"/>
          </a:xfrm>
          <a:prstGeom prst="rect">
            <a:avLst/>
          </a:prstGeom>
          <a:noFill/>
        </p:spPr>
      </p:pic>
      <p:sp>
        <p:nvSpPr>
          <p:cNvPr id="8" name="Title 7"/>
          <p:cNvSpPr>
            <a:spLocks noGrp="1"/>
          </p:cNvSpPr>
          <p:nvPr>
            <p:ph type="title"/>
          </p:nvPr>
        </p:nvSpPr>
        <p:spPr>
          <a:xfrm>
            <a:off x="1447800" y="5953125"/>
            <a:ext cx="7772400" cy="1362075"/>
          </a:xfrm>
        </p:spPr>
        <p:txBody>
          <a:bodyPr>
            <a:normAutofit/>
          </a:bodyPr>
          <a:lstStyle/>
          <a:p>
            <a:r>
              <a:rPr lang="en-US" sz="3200" dirty="0" smtClean="0"/>
              <a:t>CAUSE				EFFECT</a:t>
            </a:r>
            <a:endParaRPr lang="en-US" sz="3200" dirty="0"/>
          </a:p>
        </p:txBody>
      </p:sp>
    </p:spTree>
    <p:extLst>
      <p:ext uri="{BB962C8B-B14F-4D97-AF65-F5344CB8AC3E}">
        <p14:creationId xmlns:p14="http://schemas.microsoft.com/office/powerpoint/2010/main" xmlns="" val="3516735393"/>
      </p:ext>
    </p:extLst>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8734</TotalTime>
  <Words>4074</Words>
  <Application>Microsoft Office PowerPoint</Application>
  <PresentationFormat>On-screen Show (4:3)</PresentationFormat>
  <Paragraphs>421</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Slide 3</vt:lpstr>
      <vt:lpstr>The basic Premise</vt:lpstr>
      <vt:lpstr>Slide 5</vt:lpstr>
      <vt:lpstr>CSR in India</vt:lpstr>
      <vt:lpstr>Companies Act, 2013 &amp; CSR</vt:lpstr>
      <vt:lpstr>Qualifying Criterion</vt:lpstr>
      <vt:lpstr>CAUSE    EFFECT</vt:lpstr>
      <vt:lpstr>Legal Framework, CA 2013</vt:lpstr>
      <vt:lpstr>Legal Framework, C(CSRP) Rules, 2014</vt:lpstr>
      <vt:lpstr>Legal Framework, C(A)Rules, 2014</vt:lpstr>
      <vt:lpstr>Legal Framework, C(A)A, 2017</vt:lpstr>
      <vt:lpstr>Slide 14</vt:lpstr>
      <vt:lpstr>Legal Framework, C(A)A, 2017</vt:lpstr>
      <vt:lpstr>Legal Framework, C(A)A, 2017</vt:lpstr>
      <vt:lpstr>Legal Framework, C(A)A, 2017</vt:lpstr>
      <vt:lpstr>Legal Framework - Schedule VII</vt:lpstr>
      <vt:lpstr>Slide 19</vt:lpstr>
      <vt:lpstr>Schedule VII – Social Projects under CSR</vt:lpstr>
      <vt:lpstr>Schedule VII – Environmental Projects under CSR</vt:lpstr>
      <vt:lpstr>Schedule VII – Nationalistic Projects under CSR</vt:lpstr>
      <vt:lpstr>Schedule VII – Technology Projects under CSR</vt:lpstr>
      <vt:lpstr>Water Projects under CSR</vt:lpstr>
      <vt:lpstr>Water Projects under CSR … contd</vt:lpstr>
      <vt:lpstr>Slide 26</vt:lpstr>
      <vt:lpstr>Spendings that do not qualify</vt:lpstr>
      <vt:lpstr>Slide 28</vt:lpstr>
      <vt:lpstr>Responsibility of the BOD </vt:lpstr>
      <vt:lpstr>CSR Committee</vt:lpstr>
      <vt:lpstr>Duties &amp; Functions of CSR Committee</vt:lpstr>
      <vt:lpstr>Contents of CSR Policy</vt:lpstr>
      <vt:lpstr>CSR Corpus</vt:lpstr>
      <vt:lpstr>Implementation mechanism</vt:lpstr>
      <vt:lpstr>Tax treatment</vt:lpstr>
      <vt:lpstr>Word of caution</vt:lpstr>
      <vt:lpstr>Salary vs. Employee Benefit</vt:lpstr>
      <vt:lpstr>Penalty for non-compliance</vt:lpstr>
      <vt:lpstr>Slide 39</vt:lpstr>
      <vt:lpstr>Some CSR data</vt:lpstr>
      <vt:lpstr>Illustrations</vt:lpstr>
      <vt:lpstr>Solution</vt:lpstr>
      <vt:lpstr>Illustrations</vt:lpstr>
      <vt:lpstr>Solution</vt:lpstr>
      <vt:lpstr>Net Worth, S. 2(57)</vt:lpstr>
      <vt:lpstr>Turnover, S. 2(91)</vt:lpstr>
      <vt:lpstr>Net profit, R. 2(1)(f)</vt:lpstr>
      <vt:lpstr>Role of MCA</vt:lpstr>
      <vt:lpstr>Slide 49</vt:lpstr>
      <vt:lpstr>Role of professionals</vt:lpstr>
      <vt:lpstr>MCA - New initiatives expected</vt:lpstr>
      <vt:lpstr>Why CSR Audit?</vt:lpstr>
      <vt:lpstr>Why CSR Audit?</vt:lpstr>
      <vt:lpstr>Slide 54</vt:lpstr>
      <vt:lpstr>Slide 55</vt:lpstr>
      <vt:lpstr>CSR Audit</vt:lpstr>
      <vt:lpstr>CSR Audit Stages</vt:lpstr>
      <vt:lpstr>Slide 58</vt:lpstr>
      <vt:lpstr>Slide 59</vt:lpstr>
      <vt:lpstr>Slide 60</vt:lpstr>
      <vt:lpstr>Conclusion</vt:lpstr>
      <vt:lpstr>Slide 62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Windows User</cp:lastModifiedBy>
  <cp:revision>159</cp:revision>
  <dcterms:created xsi:type="dcterms:W3CDTF">2006-08-16T00:00:00Z</dcterms:created>
  <dcterms:modified xsi:type="dcterms:W3CDTF">2019-03-08T05:42:12Z</dcterms:modified>
</cp:coreProperties>
</file>