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494" r:id="rId2"/>
    <p:sldId id="720" r:id="rId3"/>
    <p:sldId id="730" r:id="rId4"/>
    <p:sldId id="735" r:id="rId5"/>
    <p:sldId id="736" r:id="rId6"/>
    <p:sldId id="737" r:id="rId7"/>
    <p:sldId id="738" r:id="rId8"/>
    <p:sldId id="704" r:id="rId9"/>
    <p:sldId id="343" r:id="rId1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152D65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152D65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152D65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152D65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152D65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152D65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152D65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152D65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152D65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FF0000"/>
    <a:srgbClr val="152D65"/>
    <a:srgbClr val="003366"/>
    <a:srgbClr val="FFCCCC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72" autoAdjust="0"/>
    <p:restoredTop sz="91740" autoAdjust="0"/>
  </p:normalViewPr>
  <p:slideViewPr>
    <p:cSldViewPr>
      <p:cViewPr>
        <p:scale>
          <a:sx n="81" d="100"/>
          <a:sy n="81" d="100"/>
        </p:scale>
        <p:origin x="-117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34"/>
    </p:cViewPr>
  </p:sorterViewPr>
  <p:notesViewPr>
    <p:cSldViewPr>
      <p:cViewPr varScale="1">
        <p:scale>
          <a:sx n="63" d="100"/>
          <a:sy n="63" d="100"/>
        </p:scale>
        <p:origin x="-2022" y="-12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eaLnBrk="1" hangingPunct="1"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eaLnBrk="1" hangingPunct="1"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0E0E18-FF2E-4878-8B8F-E5049707DC1A}" type="datetimeFigureOut">
              <a:rPr lang="en-US"/>
              <a:pPr>
                <a:defRPr/>
              </a:pPr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eaLnBrk="1" hangingPunct="1"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 eaLnBrk="1" hangingPunct="1"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99969C-FB6E-4DD1-90A4-F746FC688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40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eaLnBrk="1" hangingPunct="1"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eaLnBrk="1" hangingPunct="1"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9DEC13-AC69-4496-9147-60729A44D433}" type="datetimeFigureOut">
              <a:rPr lang="en-US"/>
              <a:pPr>
                <a:defRPr/>
              </a:pPr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599" y="4861155"/>
            <a:ext cx="5680103" cy="4605821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eaLnBrk="1" hangingPunct="1"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 eaLnBrk="1" hangingPunct="1"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5BECD3-B1E5-41F1-A274-80C2B59C5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45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47FF7E-CB54-4F7A-9986-A0C6D81AB35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9038" y="703263"/>
            <a:ext cx="4632325" cy="3473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8013"/>
            <a:ext cx="5140325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6219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2425A5-B60F-4142-9F5A-43537C17AC6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110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5BECD3-B1E5-41F1-A274-80C2B59C5F5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9538" y="6369050"/>
            <a:ext cx="90201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8" y="6172200"/>
            <a:ext cx="582612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"/>
          <p:cNvSpPr txBox="1">
            <a:spLocks noChangeArrowheads="1"/>
          </p:cNvSpPr>
          <p:nvPr userDrawn="1"/>
        </p:nvSpPr>
        <p:spPr bwMode="auto">
          <a:xfrm>
            <a:off x="7772400" y="6475413"/>
            <a:ext cx="1219200" cy="2301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Font typeface="Arial" charset="0"/>
              <a:buNone/>
              <a:defRPr/>
            </a:pPr>
            <a:r>
              <a:rPr lang="en-US" sz="900" dirty="0" smtClean="0">
                <a:solidFill>
                  <a:srgbClr val="252571"/>
                </a:solidFill>
              </a:rPr>
              <a:t>www.m</a:t>
            </a:r>
            <a:r>
              <a:rPr lang="en-US" sz="900" dirty="0" smtClean="0">
                <a:solidFill>
                  <a:srgbClr val="E84C40"/>
                </a:solidFill>
              </a:rPr>
              <a:t>c</a:t>
            </a:r>
            <a:r>
              <a:rPr lang="en-US" sz="900" dirty="0" smtClean="0">
                <a:solidFill>
                  <a:srgbClr val="252571"/>
                </a:solidFill>
              </a:rPr>
              <a:t>xindia.com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14400" y="6629400"/>
            <a:ext cx="6950075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27753F2-94B7-4D98-B54B-A0C17DF22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FCB0AC7-FA26-416B-B302-8C194686C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8B75126-0E18-4D82-8082-9170E6EE4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4C73F3C-ECCF-48F7-BAA5-7E81B2153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723E8A5-4D2F-43A2-8AB9-BADC27409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5962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570ED80-C6C4-4A16-BD2C-4D5A2C3AC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A1EAFB1-14C6-42CD-BC63-A8C552C8F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F7F518A-E100-421D-8E07-FB67F31DE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9538" y="6369050"/>
            <a:ext cx="903446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2051" name="Picture 5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5035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40" r:id="rId1"/>
    <p:sldLayoutId id="2147486041" r:id="rId2"/>
    <p:sldLayoutId id="2147486042" r:id="rId3"/>
    <p:sldLayoutId id="2147486043" r:id="rId4"/>
    <p:sldLayoutId id="2147486044" r:id="rId5"/>
    <p:sldLayoutId id="2147486045" r:id="rId6"/>
    <p:sldLayoutId id="2147486046" r:id="rId7"/>
    <p:sldLayoutId id="2147486047" r:id="rId8"/>
    <p:sldLayoutId id="2147486048" r:id="rId9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oleObject" Target="../embeddings/oleObject1.bin"/><Relationship Id="rId5" Type="http://schemas.openxmlformats.org/officeDocument/2006/relationships/tags" Target="../tags/tag4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9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 algn="r">
              <a:defRPr/>
            </a:pPr>
            <a:fld id="{68B75126-0E18-4D82-8082-9170E6EE48F6}" type="slidenum">
              <a:rPr lang="en-US" smtClean="0"/>
              <a:pPr algn="r">
                <a:defRPr/>
              </a:pPr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7850065" y="7117553"/>
            <a:ext cx="2280870" cy="422166"/>
          </a:xfrm>
          <a:prstGeom prst="rect">
            <a:avLst/>
          </a:prstGeom>
          <a:solidFill>
            <a:srgbClr val="B5C7F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47" b="1"/>
              <a:t>MUTUAL FUNDS</a:t>
            </a:r>
            <a:r>
              <a:rPr lang="en-US" altLang="en-US" sz="1847"/>
              <a:t> </a:t>
            </a:r>
            <a:endParaRPr lang="en-US" altLang="en-US" sz="1847" b="1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V="1">
            <a:off x="3276599" y="7328636"/>
            <a:ext cx="4573466" cy="703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47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3"/>
          <a:stretch/>
        </p:blipFill>
        <p:spPr>
          <a:xfrm>
            <a:off x="1571" y="473392"/>
            <a:ext cx="4803722" cy="6019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79723"/>
            <a:ext cx="4805293" cy="181600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914067" y="665416"/>
            <a:ext cx="3676892" cy="69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</a:rPr>
              <a:t>FINANCIAL MARKETS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067" y="1219906"/>
            <a:ext cx="3693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solidFill>
                  <a:schemeClr val="bg1"/>
                </a:solidFill>
              </a:rPr>
              <a:t>A mechanism that allows people to </a:t>
            </a:r>
            <a:r>
              <a:rPr lang="en-US" altLang="en-US" dirty="0" smtClean="0">
                <a:solidFill>
                  <a:schemeClr val="bg1"/>
                </a:solidFill>
              </a:rPr>
              <a:t>participate </a:t>
            </a:r>
            <a:r>
              <a:rPr lang="en-US" altLang="en-US" dirty="0">
                <a:solidFill>
                  <a:schemeClr val="bg1"/>
                </a:solidFill>
              </a:rPr>
              <a:t>in trade. 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altLang="en-US" dirty="0" smtClean="0">
                <a:solidFill>
                  <a:schemeClr val="bg1"/>
                </a:solidFill>
              </a:rPr>
              <a:t>Consisting of……</a:t>
            </a:r>
            <a:endParaRPr lang="en-US" altLang="en-US" dirty="0">
              <a:solidFill>
                <a:schemeClr val="bg1"/>
              </a:solidFill>
            </a:endParaRPr>
          </a:p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grpSp>
        <p:nvGrpSpPr>
          <p:cNvPr id="50195" name="Group 50194"/>
          <p:cNvGrpSpPr/>
          <p:nvPr/>
        </p:nvGrpSpPr>
        <p:grpSpPr>
          <a:xfrm>
            <a:off x="3496643" y="1831510"/>
            <a:ext cx="1907130" cy="949862"/>
            <a:chOff x="3496643" y="1831510"/>
            <a:chExt cx="1907130" cy="949862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5272247" y="1831510"/>
              <a:ext cx="0" cy="9498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021361" y="1992640"/>
              <a:ext cx="13824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496643" y="1992640"/>
              <a:ext cx="130302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048000" y="2924264"/>
            <a:ext cx="2895062" cy="422166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sz="184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CAPITAL MARKET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4495800" y="4020898"/>
            <a:ext cx="2896528" cy="422166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sz="184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FOREX MARKET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5104472" y="4569215"/>
            <a:ext cx="2896528" cy="422166"/>
          </a:xfrm>
          <a:prstGeom prst="rect">
            <a:avLst/>
          </a:prstGeom>
          <a:gradFill flip="none" rotWithShape="1">
            <a:gsLst>
              <a:gs pos="0">
                <a:srgbClr val="DE0000">
                  <a:shade val="30000"/>
                  <a:satMod val="115000"/>
                </a:srgbClr>
              </a:gs>
              <a:gs pos="50000">
                <a:srgbClr val="DE0000">
                  <a:shade val="67500"/>
                  <a:satMod val="115000"/>
                </a:srgbClr>
              </a:gs>
              <a:gs pos="100000">
                <a:srgbClr val="DE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847" b="1" dirty="0">
                <a:solidFill>
                  <a:schemeClr val="bg1"/>
                </a:solidFill>
              </a:rPr>
              <a:t>COMMODITY MARKET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3810000" y="3472581"/>
            <a:ext cx="2895062" cy="422166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sz="184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DEBT MARKET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5714072" y="5117530"/>
            <a:ext cx="2896528" cy="422166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sz="1847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MONEY </a:t>
            </a:r>
            <a:r>
              <a:rPr lang="en-US" altLang="en-US" sz="184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MARKET</a:t>
            </a:r>
          </a:p>
        </p:txBody>
      </p:sp>
    </p:spTree>
    <p:extLst>
      <p:ext uri="{BB962C8B-B14F-4D97-AF65-F5344CB8AC3E}">
        <p14:creationId xmlns:p14="http://schemas.microsoft.com/office/powerpoint/2010/main" val="117173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  <p:bldP spid="50182" grpId="0" animBg="1"/>
      <p:bldP spid="50183" grpId="0" animBg="1"/>
      <p:bldP spid="50184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smtClean="0">
                <a:cs typeface="Times New Roman" panose="02020603050405020304" pitchFamily="18" charset="0"/>
              </a:rPr>
              <a:t>COMMODITY MARKET</a:t>
            </a:r>
            <a:endParaRPr lang="en-IN" sz="3200" dirty="0"/>
          </a:p>
        </p:txBody>
      </p:sp>
      <p:sp>
        <p:nvSpPr>
          <p:cNvPr id="8" name="Rectangle 7"/>
          <p:cNvSpPr/>
          <p:nvPr/>
        </p:nvSpPr>
        <p:spPr>
          <a:xfrm>
            <a:off x="14926" y="1495841"/>
            <a:ext cx="9129074" cy="790442"/>
          </a:xfrm>
          <a:prstGeom prst="rect">
            <a:avLst/>
          </a:prstGeom>
          <a:solidFill>
            <a:srgbClr val="FFC0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688011" y="2362200"/>
            <a:ext cx="1600200" cy="422166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sz="1847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Bullion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898566" y="2362200"/>
            <a:ext cx="1599390" cy="422166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sz="1847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Agriculture</a:t>
            </a: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2828111" y="2362200"/>
            <a:ext cx="1599390" cy="422166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sz="1847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Base Metals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4706811" y="2362200"/>
            <a:ext cx="1600200" cy="422166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sz="1847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Energy</a:t>
            </a:r>
          </a:p>
        </p:txBody>
      </p:sp>
      <p:sp>
        <p:nvSpPr>
          <p:cNvPr id="9" name="Rectangle 8"/>
          <p:cNvSpPr/>
          <p:nvPr/>
        </p:nvSpPr>
        <p:spPr>
          <a:xfrm>
            <a:off x="2846399" y="1515579"/>
            <a:ext cx="3200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Commodities</a:t>
            </a:r>
            <a:endParaRPr lang="en-IN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858534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>
                <a:solidFill>
                  <a:schemeClr val="tx1"/>
                </a:solidFill>
              </a:rPr>
              <a:t>Valuations in the Commodity markets are impacted by exchange</a:t>
            </a:r>
          </a:p>
          <a:p>
            <a:pPr algn="ctr"/>
            <a:r>
              <a:rPr lang="en-US" altLang="en-US" b="1" dirty="0">
                <a:solidFill>
                  <a:schemeClr val="tx1"/>
                </a:solidFill>
              </a:rPr>
              <a:t> rates, Interest rates, </a:t>
            </a:r>
            <a:r>
              <a:rPr lang="en-US" altLang="en-US" b="1" dirty="0" smtClean="0">
                <a:solidFill>
                  <a:schemeClr val="tx1"/>
                </a:solidFill>
              </a:rPr>
              <a:t>demand &amp; supply, weather </a:t>
            </a:r>
            <a:r>
              <a:rPr lang="en-US" altLang="en-US" b="1" dirty="0">
                <a:solidFill>
                  <a:schemeClr val="tx1"/>
                </a:solidFill>
              </a:rPr>
              <a:t>etc.</a:t>
            </a:r>
          </a:p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71"/>
          <a:stretch/>
        </p:blipFill>
        <p:spPr>
          <a:xfrm>
            <a:off x="900370" y="2912057"/>
            <a:ext cx="1596641" cy="16764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0" r="25312"/>
          <a:stretch/>
        </p:blipFill>
        <p:spPr>
          <a:xfrm>
            <a:off x="2801812" y="2899501"/>
            <a:ext cx="1600200" cy="16890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1" r="20485"/>
          <a:stretch/>
        </p:blipFill>
        <p:spPr>
          <a:xfrm>
            <a:off x="4706812" y="2906606"/>
            <a:ext cx="1600200" cy="1716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5" b="13113"/>
          <a:stretch/>
        </p:blipFill>
        <p:spPr>
          <a:xfrm>
            <a:off x="6688011" y="2906607"/>
            <a:ext cx="1599390" cy="172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99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7239000" cy="563562"/>
          </a:xfrm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2500" b="1" cap="non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Major Functions of Commodity Futures Market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763000" cy="5562600"/>
          </a:xfrm>
        </p:spPr>
        <p:txBody>
          <a:bodyPr lIns="92075" tIns="46038" rIns="92075" bIns="46038"/>
          <a:lstStyle/>
          <a:p>
            <a:pPr algn="just" eaLnBrk="1" hangingPunct="1">
              <a:buClr>
                <a:srgbClr val="FF0000"/>
              </a:buClr>
              <a:buFontTx/>
              <a:buChar char="■"/>
            </a:pPr>
            <a:endParaRPr lang="en-US" altLang="en-US" sz="24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buClr>
                <a:srgbClr val="FF0000"/>
              </a:buClr>
              <a:buFontTx/>
              <a:buChar char="■"/>
            </a:pPr>
            <a:endParaRPr lang="en-US" altLang="en-US" sz="24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Price Discovery 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Price Risk Management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altLang="en-US" sz="2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 2" panose="05020102010507070707" pitchFamily="18" charset="2"/>
              <a:buNone/>
            </a:pPr>
            <a:r>
              <a:rPr lang="en-US" alt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two functions have created a host of associated spill-over benefits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DEF10A-51D3-43ED-A3F2-91E3B7E0BDB7}" type="slidenum">
              <a:rPr lang="en-GB" altLang="en-US" sz="1200" smtClean="0">
                <a:solidFill>
                  <a:srgbClr val="0C61A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n-US" sz="1200" smtClean="0">
              <a:solidFill>
                <a:srgbClr val="0C61A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0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533400"/>
            <a:ext cx="6870700" cy="533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500" b="1" cap="non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Risks across a simple commodity value chain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449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Producers – Uncertainty in commodity price </a:t>
            </a:r>
            <a:r>
              <a:rPr lang="en-US" alt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realisation</a:t>
            </a:r>
            <a:endParaRPr lang="en-US" alt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en-US" alt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en-US" alt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US" alt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Traders – Uncertainty in profit expectations</a:t>
            </a:r>
          </a:p>
          <a:p>
            <a:pPr marL="0" indent="0"/>
            <a:endParaRPr lang="en-US" alt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en-US" alt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US" alt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Consumers – Uncertainty in commodity price outflow  </a:t>
            </a:r>
          </a:p>
          <a:p>
            <a:pPr marL="0" indent="0">
              <a:buFontTx/>
              <a:buNone/>
            </a:pPr>
            <a:endParaRPr lang="en-US" alt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US" alt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alt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risks are hedged across the value chain, then</a:t>
            </a:r>
            <a:r>
              <a:rPr lang="en-US" alt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FontTx/>
              <a:buNone/>
            </a:pPr>
            <a:r>
              <a:rPr lang="en-US" altLang="en-US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commodity price = Value of raw material + value additions only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066800" y="1676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1066800" y="27559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5E77A3-8427-467E-BCBB-F344DD5FC0D5}" type="slidenum">
              <a:rPr lang="en-GB" altLang="en-US" sz="1200" smtClean="0">
                <a:solidFill>
                  <a:srgbClr val="0C61A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altLang="en-US" sz="1200" smtClean="0">
              <a:solidFill>
                <a:srgbClr val="0C61A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03238"/>
            <a:ext cx="8229600" cy="5635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500" b="1" cap="non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 - Hedging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876800"/>
          </a:xfrm>
        </p:spPr>
        <p:txBody>
          <a:bodyPr/>
          <a:lstStyle/>
          <a:p>
            <a:pPr indent="-228600" defTabSz="825500" eaLnBrk="1" hangingPunct="1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Pct val="90000"/>
              <a:buFont typeface="Wingdings" pitchFamily="2" charset="2"/>
              <a:buChar char="§"/>
              <a:tabLst>
                <a:tab pos="0" algn="l"/>
              </a:tabLst>
              <a:defRPr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indent="-228600" defTabSz="825500" eaLnBrk="1" hangingPunct="1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Pct val="90000"/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Hedging involves off-setting an existing or anticipated risk in the (physical) business by taking opposite position on the Exchanges to mitigate the price risk. </a:t>
            </a:r>
          </a:p>
          <a:p>
            <a:pPr indent="-228600" defTabSz="825500" eaLnBrk="1" hangingPunct="1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Pct val="90000"/>
              <a:buFont typeface="Wingdings" pitchFamily="2" charset="2"/>
              <a:buChar char="§"/>
              <a:tabLst>
                <a:tab pos="0" algn="l"/>
              </a:tabLst>
              <a:defRPr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lvl="1" indent="-228600" defTabSz="825500" eaLnBrk="1" hangingPunct="1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Pct val="90000"/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Hedge transactions on exchange are designed to ‘lock-in’ a particular price and thereby to protect the normal profits from adverse price fluctuations. </a:t>
            </a:r>
          </a:p>
          <a:p>
            <a:pPr lvl="1" algn="just">
              <a:buClr>
                <a:srgbClr val="FF0000"/>
              </a:buClr>
              <a:buFont typeface="Wingdings" pitchFamily="2" charset="2"/>
              <a:buChar char="§"/>
              <a:defRPr/>
            </a:pPr>
            <a:endParaRPr lang="en-GB" sz="2000" dirty="0" smtClean="0"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F19069-3A4F-4243-B3D1-98EB24C0A69A}" type="slidenum">
              <a:rPr lang="en-GB" altLang="en-US" sz="1200" smtClean="0">
                <a:solidFill>
                  <a:srgbClr val="0C61A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GB" altLang="en-US" sz="1200" smtClean="0">
              <a:solidFill>
                <a:srgbClr val="0C61A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67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8001000" cy="53340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2500" b="1" cap="non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Economic Benefits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562600"/>
          </a:xfrm>
        </p:spPr>
        <p:txBody>
          <a:bodyPr/>
          <a:lstStyle/>
          <a:p>
            <a:pPr algn="just" defTabSz="825500">
              <a:lnSpc>
                <a:spcPct val="8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alt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Price Discovery leading to referenceable benchmark pricing</a:t>
            </a:r>
          </a:p>
          <a:p>
            <a:pPr algn="just" defTabSz="825500">
              <a:lnSpc>
                <a:spcPct val="8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alt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Price Risk Management, esp. for SMEs and farmers</a:t>
            </a:r>
          </a:p>
          <a:p>
            <a:pPr algn="just" defTabSz="825500">
              <a:lnSpc>
                <a:spcPct val="8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alt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Provides a view on the future direction of the market</a:t>
            </a:r>
          </a:p>
          <a:p>
            <a:pPr algn="just" defTabSz="825500">
              <a:lnSpc>
                <a:spcPct val="8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alt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Price dissemination</a:t>
            </a:r>
          </a:p>
          <a:p>
            <a:pPr algn="just" defTabSz="825500">
              <a:lnSpc>
                <a:spcPct val="8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alt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 to Consumers/Industrialists</a:t>
            </a:r>
          </a:p>
          <a:p>
            <a:pPr marL="685800" lvl="1" defTabSz="825500" eaLnBrk="1" hangingPunct="1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alt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 to buy</a:t>
            </a:r>
          </a:p>
          <a:p>
            <a:pPr marL="685800" lvl="1" defTabSz="825500" eaLnBrk="1" hangingPunct="1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alt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Hedging</a:t>
            </a:r>
          </a:p>
          <a:p>
            <a:pPr marL="685800" lvl="1" defTabSz="825500" eaLnBrk="1" hangingPunct="1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alt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Lower cost for procurement</a:t>
            </a:r>
          </a:p>
          <a:p>
            <a:pPr algn="just" defTabSz="825500">
              <a:lnSpc>
                <a:spcPct val="8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alt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 to farmers</a:t>
            </a:r>
          </a:p>
          <a:p>
            <a:pPr marL="685800" lvl="1" defTabSz="825500" eaLnBrk="1" hangingPunct="1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alt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Choice of crop</a:t>
            </a:r>
          </a:p>
          <a:p>
            <a:pPr marL="685800" lvl="1" defTabSz="825500" eaLnBrk="1" hangingPunct="1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alt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 to sell</a:t>
            </a:r>
          </a:p>
          <a:p>
            <a:pPr algn="just" defTabSz="825500">
              <a:lnSpc>
                <a:spcPct val="8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alt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Increased awareness about quality standards </a:t>
            </a:r>
          </a:p>
          <a:p>
            <a:pPr algn="just" defTabSz="825500">
              <a:lnSpc>
                <a:spcPct val="8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alt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Integration of rural, urban and global markets</a:t>
            </a:r>
          </a:p>
          <a:p>
            <a:pPr algn="just" defTabSz="825500">
              <a:lnSpc>
                <a:spcPct val="8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alt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Warehouse based funding</a:t>
            </a:r>
          </a:p>
          <a:p>
            <a:pPr algn="just" defTabSz="825500">
              <a:lnSpc>
                <a:spcPct val="8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en-US" alt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Rising investment in market related infrastructure (e.g. standardization/quality testing/warehousing)</a:t>
            </a:r>
          </a:p>
        </p:txBody>
      </p:sp>
      <p:sp>
        <p:nvSpPr>
          <p:cNvPr id="6" name="Vertical Scroll 5"/>
          <p:cNvSpPr/>
          <p:nvPr/>
        </p:nvSpPr>
        <p:spPr>
          <a:xfrm>
            <a:off x="6477000" y="1447800"/>
            <a:ext cx="2286000" cy="3505200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Benefit –  Investment, employment generation and penetration of financial services to rural India.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ED2EB0-F297-49C1-8344-7DC37391EE3C}" type="slidenum">
              <a:rPr lang="en-GB" altLang="en-US" sz="1200" smtClean="0">
                <a:solidFill>
                  <a:srgbClr val="0C61A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GB" altLang="en-US" sz="1200" smtClean="0">
              <a:solidFill>
                <a:srgbClr val="0C61A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50530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3" r:id="rId11" imgW="0" imgH="0" progId="PowerPoint.Show.8">
                  <p:embed/>
                </p:oleObj>
              </mc:Choice>
              <mc:Fallback>
                <p:oleObj r:id="rId11" imgW="0" imgH="0" progId="PowerPoint.Show.8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52" name="AutoShape 5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rot="16200000" flipH="1">
            <a:off x="3775983" y="2597436"/>
            <a:ext cx="974725" cy="1466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5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667000" y="1402781"/>
            <a:ext cx="3464169" cy="403225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lIns="82038" tIns="41019" rIns="82038" bIns="41019" anchor="ctr"/>
          <a:lstStyle/>
          <a:p>
            <a:pPr algn="ctr" defTabSz="820738" eaLnBrk="0" hangingPunct="0"/>
            <a:r>
              <a:rPr lang="en-US" sz="1600" b="1" dirty="0">
                <a:solidFill>
                  <a:schemeClr val="tx1"/>
                </a:solidFill>
                <a:latin typeface="+mn-lt"/>
              </a:rPr>
              <a:t>Ministry of </a:t>
            </a:r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Finance </a:t>
            </a:r>
            <a:endParaRPr lang="en-US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56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668465" y="2066356"/>
            <a:ext cx="3464169" cy="403225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lIns="82038" tIns="41019" rIns="82038" bIns="41019" anchor="ctr"/>
          <a:lstStyle/>
          <a:p>
            <a:pPr algn="ctr" defTabSz="820738" eaLnBrk="0" hangingPunct="0"/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SEBI</a:t>
            </a:r>
            <a:endParaRPr lang="en-US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57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668465" y="2666431"/>
            <a:ext cx="3464169" cy="403225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lIns="82038" tIns="41019" rIns="82038" bIns="41019" anchor="ctr"/>
          <a:lstStyle/>
          <a:p>
            <a:pPr algn="ctr" defTabSz="820738" eaLnBrk="0" hangingPunct="0"/>
            <a:r>
              <a:rPr lang="en-US" sz="1600" b="1" dirty="0">
                <a:solidFill>
                  <a:schemeClr val="tx1"/>
                </a:solidFill>
                <a:latin typeface="+mn-lt"/>
              </a:rPr>
              <a:t>Commodity Exchanges</a:t>
            </a:r>
          </a:p>
        </p:txBody>
      </p:sp>
      <p:sp>
        <p:nvSpPr>
          <p:cNvPr id="85003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060938" y="3787205"/>
            <a:ext cx="1506415" cy="55403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82038" tIns="41019" rIns="82038" bIns="41019" anchor="ctr"/>
          <a:lstStyle/>
          <a:p>
            <a:pPr algn="ctr" defTabSz="820738" eaLnBrk="0" hangingPunct="0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National</a:t>
            </a:r>
            <a:b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Exchanges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85006" name="Rectangle 1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6185388" y="3761357"/>
            <a:ext cx="1428750" cy="63976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82038" tIns="41019" rIns="82038" bIns="41019" anchor="ctr"/>
          <a:lstStyle/>
          <a:p>
            <a:pPr algn="ctr" defTabSz="820738" eaLnBrk="0" hangingPunct="0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Regional Exchanges</a:t>
            </a:r>
          </a:p>
        </p:txBody>
      </p:sp>
      <p:cxnSp>
        <p:nvCxnSpPr>
          <p:cNvPr id="2064" name="AutoShape 17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rot="5400000">
            <a:off x="2754918" y="2148784"/>
            <a:ext cx="644525" cy="2549769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5" name="AutoShape 18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5278915" y="2148051"/>
            <a:ext cx="644525" cy="255123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28600" y="254795"/>
            <a:ext cx="6019800" cy="9890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2064" tIns="46033" rIns="92064" bIns="46033" anchor="ctr"/>
          <a:lstStyle/>
          <a:p>
            <a:r>
              <a:rPr lang="en-US" sz="2800" b="1" dirty="0">
                <a:solidFill>
                  <a:srgbClr val="002060"/>
                </a:solidFill>
              </a:rPr>
              <a:t>Indian Derivatives Sector Overview</a:t>
            </a:r>
          </a:p>
        </p:txBody>
      </p:sp>
    </p:spTree>
    <p:extLst>
      <p:ext uri="{BB962C8B-B14F-4D97-AF65-F5344CB8AC3E}">
        <p14:creationId xmlns:p14="http://schemas.microsoft.com/office/powerpoint/2010/main" val="386369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17612"/>
            <a:ext cx="9144000" cy="5183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7762" name="Text Box 4"/>
          <p:cNvSpPr txBox="1">
            <a:spLocks noChangeArrowheads="1"/>
          </p:cNvSpPr>
          <p:nvPr/>
        </p:nvSpPr>
        <p:spPr bwMode="auto">
          <a:xfrm>
            <a:off x="3200400" y="3455263"/>
            <a:ext cx="2227469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000">
                <a:solidFill>
                  <a:srgbClr val="152D65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2000">
                <a:solidFill>
                  <a:srgbClr val="152D65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2000">
                <a:solidFill>
                  <a:srgbClr val="152D65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rgbClr val="152D65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rgbClr val="152D65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152D65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152D65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152D65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152D65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THANK YOU</a:t>
            </a:r>
          </a:p>
          <a:p>
            <a:pPr algn="ctr" eaLnBrk="0" hangingPunct="0">
              <a:lnSpc>
                <a:spcPct val="80000"/>
              </a:lnSpc>
              <a:buFont typeface="Arial" pitchFamily="34" charset="0"/>
              <a:buNone/>
              <a:defRPr/>
            </a:pPr>
            <a:endParaRPr lang="en-US" sz="1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EFT" val="p396!1250"/>
  <p:tag name="DEFAULTTOP" val="p228!6250"/>
  <p:tag name="DEFAULTWIDTH" val="p70!8750"/>
  <p:tag name="DEFAULTHEIGHT" val="p0"/>
  <p:tag name="ISLOCK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OFFWIDTH" val="-134.125"/>
  <p:tag name="DEFAULTONLEFT" val="294"/>
  <p:tag name="SLIDEELEMTYPE" val="11"/>
  <p:tag name="DEFAULTLEFT" val="p281!6250"/>
  <p:tag name="DEFAULTTOP" val="p157!1250"/>
  <p:tag name="DEFAULTWIDTH" val="p300"/>
  <p:tag name="DEFAULTHEIGHT" val="p36"/>
  <p:tag name="ISLOCK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11"/>
  <p:tag name="DEFAULTONLEFT" val="294"/>
  <p:tag name="DEFAULTOFFWIDTH" val="-134.125"/>
  <p:tag name="DEFAULTLEFT" val="p281!6250"/>
  <p:tag name="DEFAULTTOP" val="p210!5000"/>
  <p:tag name="DEFAULTWIDTH" val="p300"/>
  <p:tag name="DEFAULTHEIGHT" val="p36"/>
  <p:tag name="ISLOCK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OFFWIDTH" val="-134.125"/>
  <p:tag name="DEFAULTONLEFT" val="294"/>
  <p:tag name="SLIDEELEMTYPE" val="11"/>
  <p:tag name="DEFAULTLEFT" val="p281!6250"/>
  <p:tag name="DEFAULTTOP" val="p264"/>
  <p:tag name="DEFAULTWIDTH" val="p300"/>
  <p:tag name="DEFAULTHEIGHT" val="p36"/>
  <p:tag name="ISLOCK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11"/>
  <p:tag name="DEFAULTONLEFT" val="294"/>
  <p:tag name="DEFAULTOFFWIDTH" val="-134.125"/>
  <p:tag name="DEFAULTLEFT" val="p152!1250"/>
  <p:tag name="DEFAULTTOP" val="p350!8750"/>
  <p:tag name="DEFAULTWIDTH" val="p123!7500"/>
  <p:tag name="DEFAULTHEIGHT" val="p42!5000"/>
  <p:tag name="ISLOCK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OFFWIDTH" val="-134.125"/>
  <p:tag name="DEFAULTONLEFT" val="294"/>
  <p:tag name="SLIDEELEMTYPE" val="11"/>
  <p:tag name="DEFAULTLEFT" val="p587!3750"/>
  <p:tag name="DEFAULTTOP" val="p350!8750"/>
  <p:tag name="DEFAULTWIDTH" val="p123!7500"/>
  <p:tag name="DEFAULTHEIGHT" val="p42!5000"/>
  <p:tag name="ISLOCK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EFT" val="p297!3750"/>
  <p:tag name="DEFAULTTOP" val="p216!6250"/>
  <p:tag name="DEFAULTWIDTH" val="p50!8750"/>
  <p:tag name="DEFAULTHEIGHT" val="p217!6250"/>
  <p:tag name="ISLOCKE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EFT" val="p515"/>
  <p:tag name="DEFAULTTOP" val="p216!6250"/>
  <p:tag name="DEFAULTWIDTH" val="p50!8750"/>
  <p:tag name="DEFAULTHEIGHT" val="p217!6250"/>
  <p:tag name="ISLOCKED" val="True"/>
</p:tagLst>
</file>

<file path=ppt/theme/theme1.xml><?xml version="1.0" encoding="utf-8"?>
<a:theme xmlns:a="http://schemas.openxmlformats.org/drawingml/2006/main" name="Gray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10294</TotalTime>
  <Words>280</Words>
  <Application>Microsoft Office PowerPoint</Application>
  <PresentationFormat>On-screen Show (4:3)</PresentationFormat>
  <Paragraphs>72</Paragraphs>
  <Slides>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Gray Design</vt:lpstr>
      <vt:lpstr>Microsoft PowerPoint 97-2003 Presentation</vt:lpstr>
      <vt:lpstr>PowerPoint Presentation</vt:lpstr>
      <vt:lpstr>PowerPoint Presentation</vt:lpstr>
      <vt:lpstr>PowerPoint Presentation</vt:lpstr>
      <vt:lpstr>Two Major Functions of Commodity Futures Market</vt:lpstr>
      <vt:lpstr>Risks across a simple commodity value chain</vt:lpstr>
      <vt:lpstr>Solution - Hedging</vt:lpstr>
      <vt:lpstr>Economic Benefits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Shrikant Koundinya/MCX/Training &amp; Certification Cell</dc:creator>
  <cp:lastModifiedBy>MCX-USER</cp:lastModifiedBy>
  <cp:revision>2148</cp:revision>
  <cp:lastPrinted>2015-11-03T14:06:49Z</cp:lastPrinted>
  <dcterms:created xsi:type="dcterms:W3CDTF">2010-01-06T12:31:38Z</dcterms:created>
  <dcterms:modified xsi:type="dcterms:W3CDTF">2016-08-09T06:38:01Z</dcterms:modified>
</cp:coreProperties>
</file>