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0" r:id="rId1"/>
    <p:sldMasterId id="2147484058" r:id="rId2"/>
    <p:sldMasterId id="2147484108" r:id="rId3"/>
    <p:sldMasterId id="2147484553" r:id="rId4"/>
  </p:sldMasterIdLst>
  <p:notesMasterIdLst>
    <p:notesMasterId r:id="rId37"/>
  </p:notesMasterIdLst>
  <p:handoutMasterIdLst>
    <p:handoutMasterId r:id="rId38"/>
  </p:handoutMasterIdLst>
  <p:sldIdLst>
    <p:sldId id="369" r:id="rId5"/>
    <p:sldId id="391" r:id="rId6"/>
    <p:sldId id="442" r:id="rId7"/>
    <p:sldId id="430" r:id="rId8"/>
    <p:sldId id="432" r:id="rId9"/>
    <p:sldId id="407" r:id="rId10"/>
    <p:sldId id="453" r:id="rId11"/>
    <p:sldId id="409" r:id="rId12"/>
    <p:sldId id="415" r:id="rId13"/>
    <p:sldId id="423" r:id="rId14"/>
    <p:sldId id="378" r:id="rId15"/>
    <p:sldId id="439" r:id="rId16"/>
    <p:sldId id="400" r:id="rId17"/>
    <p:sldId id="428" r:id="rId18"/>
    <p:sldId id="434" r:id="rId19"/>
    <p:sldId id="411" r:id="rId20"/>
    <p:sldId id="433" r:id="rId21"/>
    <p:sldId id="384" r:id="rId22"/>
    <p:sldId id="454" r:id="rId23"/>
    <p:sldId id="443" r:id="rId24"/>
    <p:sldId id="452" r:id="rId25"/>
    <p:sldId id="451" r:id="rId26"/>
    <p:sldId id="444" r:id="rId27"/>
    <p:sldId id="455" r:id="rId28"/>
    <p:sldId id="435" r:id="rId29"/>
    <p:sldId id="438" r:id="rId30"/>
    <p:sldId id="437" r:id="rId31"/>
    <p:sldId id="390" r:id="rId32"/>
    <p:sldId id="440" r:id="rId33"/>
    <p:sldId id="447" r:id="rId34"/>
    <p:sldId id="449" r:id="rId35"/>
    <p:sldId id="450" r:id="rId36"/>
  </p:sldIdLst>
  <p:sldSz cx="9144000" cy="6858000" type="screen4x3"/>
  <p:notesSz cx="7023100" cy="93091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B0D"/>
    <a:srgbClr val="FFFFFF"/>
    <a:srgbClr val="740000"/>
    <a:srgbClr val="FFFF00"/>
    <a:srgbClr val="6699FF"/>
    <a:srgbClr val="FFC50D"/>
    <a:srgbClr val="9F3621"/>
    <a:srgbClr val="990000"/>
    <a:srgbClr val="0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3717" autoAdjust="0"/>
  </p:normalViewPr>
  <p:slideViewPr>
    <p:cSldViewPr snapToGrid="0">
      <p:cViewPr varScale="1">
        <p:scale>
          <a:sx n="69" d="100"/>
          <a:sy n="69" d="100"/>
        </p:scale>
        <p:origin x="-1362" y="-96"/>
      </p:cViewPr>
      <p:guideLst>
        <p:guide orient="horz" pos="2160"/>
        <p:guide pos="2880"/>
      </p:guideLst>
    </p:cSldViewPr>
  </p:slideViewPr>
  <p:outlineViewPr>
    <p:cViewPr>
      <p:scale>
        <a:sx n="33" d="100"/>
        <a:sy n="33" d="100"/>
      </p:scale>
      <p:origin x="0" y="12438"/>
    </p:cViewPr>
  </p:outlineViewPr>
  <p:notesTextViewPr>
    <p:cViewPr>
      <p:scale>
        <a:sx n="100" d="100"/>
        <a:sy n="100" d="100"/>
      </p:scale>
      <p:origin x="0" y="0"/>
    </p:cViewPr>
  </p:notesTextViewPr>
  <p:sorterViewPr>
    <p:cViewPr>
      <p:scale>
        <a:sx n="66" d="100"/>
        <a:sy n="66" d="100"/>
      </p:scale>
      <p:origin x="0" y="312"/>
    </p:cViewPr>
  </p:sorterViewPr>
  <p:notesViewPr>
    <p:cSldViewPr snapToGrid="0">
      <p:cViewPr>
        <p:scale>
          <a:sx n="90" d="100"/>
          <a:sy n="90" d="100"/>
        </p:scale>
        <p:origin x="-1986" y="21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Sheet1!$B$1</c:f>
              <c:strCache>
                <c:ptCount val="1"/>
                <c:pt idx="0">
                  <c:v>Subscriber Count
in Govt Sector</c:v>
                </c:pt>
              </c:strCache>
            </c:strRef>
          </c:tx>
          <c:invertIfNegative val="0"/>
          <c:dLbls>
            <c:dLbl>
              <c:idx val="1"/>
              <c:layout>
                <c:manualLayout>
                  <c:x val="2.8182685046511417E-3"/>
                  <c:y val="-3.0234315948601615E-2"/>
                </c:manualLayout>
              </c:layout>
              <c:dLblPos val="outEnd"/>
              <c:showLegendKey val="0"/>
              <c:showVal val="1"/>
              <c:showCatName val="0"/>
              <c:showSerName val="0"/>
              <c:showPercent val="0"/>
              <c:showBubbleSize val="0"/>
            </c:dLbl>
            <c:dLbl>
              <c:idx val="2"/>
              <c:layout>
                <c:manualLayout>
                  <c:x val="1.4091342523255708E-3"/>
                  <c:y val="-1.0078105316200554E-2"/>
                </c:manualLayout>
              </c:layout>
              <c:dLblPos val="outEnd"/>
              <c:showLegendKey val="0"/>
              <c:showVal val="1"/>
              <c:showCatName val="0"/>
              <c:showSerName val="0"/>
              <c:showPercent val="0"/>
              <c:showBubbleSize val="0"/>
            </c:dLbl>
            <c:txPr>
              <a:bodyPr/>
              <a:lstStyle/>
              <a:p>
                <a:pPr>
                  <a:defRPr sz="1600"/>
                </a:pPr>
                <a:endParaRPr lang="en-US"/>
              </a:p>
            </c:txPr>
            <c:dLblPos val="outEnd"/>
            <c:showLegendKey val="0"/>
            <c:showVal val="1"/>
            <c:showCatName val="0"/>
            <c:showSerName val="0"/>
            <c:showPercent val="0"/>
            <c:showBubbleSize val="0"/>
            <c:showLeaderLines val="0"/>
          </c:dLbls>
          <c:cat>
            <c:strRef>
              <c:f>Sheet1!$A$2:$A$6</c:f>
              <c:strCache>
                <c:ptCount val="5"/>
                <c:pt idx="0">
                  <c:v>FY 2011-12</c:v>
                </c:pt>
                <c:pt idx="1">
                  <c:v>FY 2012-13</c:v>
                </c:pt>
                <c:pt idx="2">
                  <c:v>FY 2013-14</c:v>
                </c:pt>
                <c:pt idx="3">
                  <c:v>FY 2014-15</c:v>
                </c:pt>
                <c:pt idx="4">
                  <c:v>FY 2015-16</c:v>
                </c:pt>
              </c:strCache>
            </c:strRef>
          </c:cat>
          <c:val>
            <c:numRef>
              <c:f>Sheet1!$B$2:$B$6</c:f>
              <c:numCache>
                <c:formatCode>_ * #,##0_ ;_ * \-#,##0_ ;_ * "-"??_ ;_ @_ </c:formatCode>
                <c:ptCount val="5"/>
                <c:pt idx="0">
                  <c:v>2091024</c:v>
                </c:pt>
                <c:pt idx="1">
                  <c:v>2767107</c:v>
                </c:pt>
                <c:pt idx="2">
                  <c:v>3349044</c:v>
                </c:pt>
                <c:pt idx="3">
                  <c:v>4141722</c:v>
                </c:pt>
                <c:pt idx="4">
                  <c:v>4581505</c:v>
                </c:pt>
              </c:numCache>
            </c:numRef>
          </c:val>
        </c:ser>
        <c:dLbls>
          <c:dLblPos val="outEnd"/>
          <c:showLegendKey val="0"/>
          <c:showVal val="1"/>
          <c:showCatName val="0"/>
          <c:showSerName val="0"/>
          <c:showPercent val="0"/>
          <c:showBubbleSize val="0"/>
        </c:dLbls>
        <c:gapWidth val="150"/>
        <c:axId val="104293120"/>
        <c:axId val="104294272"/>
      </c:barChart>
      <c:catAx>
        <c:axId val="104293120"/>
        <c:scaling>
          <c:orientation val="minMax"/>
        </c:scaling>
        <c:delete val="0"/>
        <c:axPos val="b"/>
        <c:majorTickMark val="out"/>
        <c:minorTickMark val="none"/>
        <c:tickLblPos val="nextTo"/>
        <c:txPr>
          <a:bodyPr/>
          <a:lstStyle/>
          <a:p>
            <a:pPr>
              <a:defRPr sz="1200"/>
            </a:pPr>
            <a:endParaRPr lang="en-US"/>
          </a:p>
        </c:txPr>
        <c:crossAx val="104294272"/>
        <c:crosses val="autoZero"/>
        <c:auto val="1"/>
        <c:lblAlgn val="ctr"/>
        <c:lblOffset val="100"/>
        <c:noMultiLvlLbl val="0"/>
      </c:catAx>
      <c:valAx>
        <c:axId val="104294272"/>
        <c:scaling>
          <c:orientation val="minMax"/>
        </c:scaling>
        <c:delete val="0"/>
        <c:axPos val="l"/>
        <c:majorGridlines/>
        <c:numFmt formatCode="_ * #,##0_ ;_ * \-#,##0_ ;_ * &quot;-&quot;??_ ;_ @_ " sourceLinked="1"/>
        <c:majorTickMark val="out"/>
        <c:minorTickMark val="none"/>
        <c:tickLblPos val="nextTo"/>
        <c:crossAx val="104293120"/>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70EEF-8BC8-473B-B729-0EB65F9ACB2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A9E5F6EC-C0BB-4415-AA69-7EA1D7B3486C}">
      <dgm:prSet custT="1"/>
      <dgm:spPr/>
      <dgm:t>
        <a:bodyPr/>
        <a:lstStyle/>
        <a:p>
          <a:pPr algn="just"/>
          <a:r>
            <a:rPr lang="en-IN" sz="1600" b="1" dirty="0" smtClean="0">
              <a:latin typeface="Book Antiqua" pitchFamily="18" charset="0"/>
              <a:cs typeface="Times New Roman" pitchFamily="18" charset="0"/>
            </a:rPr>
            <a:t>Employer Contribution:</a:t>
          </a:r>
        </a:p>
        <a:p>
          <a:pPr algn="just"/>
          <a:r>
            <a:rPr lang="en-IN" sz="1600" b="1" dirty="0" smtClean="0">
              <a:latin typeface="Book Antiqua" pitchFamily="18" charset="0"/>
              <a:cs typeface="Times New Roman" pitchFamily="18" charset="0"/>
            </a:rPr>
            <a:t>Deduction </a:t>
          </a:r>
          <a:r>
            <a:rPr lang="en-IN" sz="1600" b="1" dirty="0" err="1" smtClean="0">
              <a:latin typeface="Book Antiqua" pitchFamily="18" charset="0"/>
              <a:cs typeface="Times New Roman" pitchFamily="18" charset="0"/>
            </a:rPr>
            <a:t>upto</a:t>
          </a:r>
          <a:r>
            <a:rPr lang="en-IN" sz="1600" b="1" dirty="0" smtClean="0">
              <a:latin typeface="Book Antiqua" pitchFamily="18" charset="0"/>
              <a:cs typeface="Times New Roman" pitchFamily="18" charset="0"/>
            </a:rPr>
            <a:t> 10% of salary (Basic + DA) from taxable income u/s 80 CCD(2). This is over and above the limits u/s 80C.</a:t>
          </a:r>
          <a:endParaRPr lang="en-US" sz="1600" b="1" dirty="0">
            <a:latin typeface="Book Antiqua" pitchFamily="18" charset="0"/>
            <a:cs typeface="Sakkal Majalla" pitchFamily="2" charset="-78"/>
          </a:endParaRPr>
        </a:p>
      </dgm:t>
    </dgm:pt>
    <dgm:pt modelId="{DB969FED-5667-4850-8AED-89F7A6A47E2A}" type="parTrans" cxnId="{BD391E57-8BEB-469F-B92B-FB14D3C8C8BE}">
      <dgm:prSet custT="1"/>
      <dgm:spPr/>
      <dgm:t>
        <a:bodyPr/>
        <a:lstStyle/>
        <a:p>
          <a:endParaRPr lang="en-US" sz="1600" b="1">
            <a:solidFill>
              <a:schemeClr val="bg1"/>
            </a:solidFill>
            <a:latin typeface="Book Antiqua" pitchFamily="18" charset="0"/>
          </a:endParaRPr>
        </a:p>
      </dgm:t>
    </dgm:pt>
    <dgm:pt modelId="{9134218C-3DDC-4E89-B861-192BE8506C4D}" type="sibTrans" cxnId="{BD391E57-8BEB-469F-B92B-FB14D3C8C8BE}">
      <dgm:prSet/>
      <dgm:spPr/>
      <dgm:t>
        <a:bodyPr/>
        <a:lstStyle/>
        <a:p>
          <a:endParaRPr lang="en-US" sz="1500" b="1">
            <a:solidFill>
              <a:schemeClr val="bg1"/>
            </a:solidFill>
            <a:latin typeface="+mn-lt"/>
          </a:endParaRPr>
        </a:p>
      </dgm:t>
    </dgm:pt>
    <dgm:pt modelId="{DF5DC5FB-10AF-4081-9E76-A73D5A56B98A}">
      <dgm:prSet custT="1"/>
      <dgm:spPr/>
      <dgm:t>
        <a:bodyPr/>
        <a:lstStyle/>
        <a:p>
          <a:pPr algn="just"/>
          <a:r>
            <a:rPr lang="en-IN" sz="1600" b="1" dirty="0" smtClean="0">
              <a:latin typeface="Book Antiqua" pitchFamily="18" charset="0"/>
            </a:rPr>
            <a:t>Employee Contribution: </a:t>
          </a:r>
        </a:p>
        <a:p>
          <a:pPr algn="just"/>
          <a:r>
            <a:rPr lang="en-IN" sz="1600" b="1" dirty="0" smtClean="0">
              <a:latin typeface="Book Antiqua" pitchFamily="18" charset="0"/>
            </a:rPr>
            <a:t>Deduction upto 10% of salary (basic+ DA) within overall ceiling Rs.1.50 Lakh u/s 80C.</a:t>
          </a:r>
          <a:endParaRPr lang="en-US" sz="1600" b="1" dirty="0">
            <a:latin typeface="Book Antiqua" pitchFamily="18" charset="0"/>
          </a:endParaRPr>
        </a:p>
      </dgm:t>
    </dgm:pt>
    <dgm:pt modelId="{524475F9-57C3-4CCF-8B22-98065AEE00B4}" type="parTrans" cxnId="{EA1791D7-D74F-4531-89E4-74EA718A6141}">
      <dgm:prSet custT="1"/>
      <dgm:spPr/>
      <dgm:t>
        <a:bodyPr/>
        <a:lstStyle/>
        <a:p>
          <a:endParaRPr lang="en-US" sz="1600" b="1">
            <a:solidFill>
              <a:schemeClr val="bg1"/>
            </a:solidFill>
            <a:latin typeface="Book Antiqua" pitchFamily="18" charset="0"/>
          </a:endParaRPr>
        </a:p>
      </dgm:t>
    </dgm:pt>
    <dgm:pt modelId="{F58EF6A6-235A-4F14-A001-981DDC4A6730}" type="sibTrans" cxnId="{EA1791D7-D74F-4531-89E4-74EA718A6141}">
      <dgm:prSet/>
      <dgm:spPr/>
      <dgm:t>
        <a:bodyPr/>
        <a:lstStyle/>
        <a:p>
          <a:endParaRPr lang="en-US" sz="1500" b="1">
            <a:solidFill>
              <a:schemeClr val="bg1"/>
            </a:solidFill>
            <a:latin typeface="+mn-lt"/>
          </a:endParaRPr>
        </a:p>
      </dgm:t>
    </dgm:pt>
    <dgm:pt modelId="{22BA11AA-62B1-42EA-B417-CE05AF81C403}">
      <dgm:prSet custT="1"/>
      <dgm:spPr/>
      <dgm:t>
        <a:bodyPr/>
        <a:lstStyle/>
        <a:p>
          <a:pPr algn="just"/>
          <a:r>
            <a:rPr lang="en-IN" sz="1600" b="1" dirty="0" smtClean="0">
              <a:latin typeface="Book Antiqua" pitchFamily="18" charset="0"/>
              <a:cs typeface="Times New Roman" pitchFamily="18" charset="0"/>
            </a:rPr>
            <a:t>Voluntary Contribution:</a:t>
          </a:r>
        </a:p>
        <a:p>
          <a:pPr algn="just"/>
          <a:r>
            <a:rPr lang="en-IN" sz="1600" b="1" dirty="0" smtClean="0">
              <a:latin typeface="Book Antiqua" pitchFamily="18" charset="0"/>
              <a:cs typeface="Times New Roman" pitchFamily="18" charset="0"/>
            </a:rPr>
            <a:t>Deduction </a:t>
          </a:r>
          <a:r>
            <a:rPr lang="en-IN" sz="1600" b="1" dirty="0" err="1" smtClean="0">
              <a:latin typeface="Book Antiqua" pitchFamily="18" charset="0"/>
              <a:cs typeface="Times New Roman" pitchFamily="18" charset="0"/>
            </a:rPr>
            <a:t>upto</a:t>
          </a:r>
          <a:r>
            <a:rPr lang="en-IN" sz="1600" b="1" dirty="0" smtClean="0">
              <a:latin typeface="Book Antiqua" pitchFamily="18" charset="0"/>
              <a:cs typeface="Times New Roman" pitchFamily="18" charset="0"/>
            </a:rPr>
            <a:t> Rs.50,000 u/s 80 CCD(1B) from taxable income for additional contribution to NPS.</a:t>
          </a:r>
          <a:endParaRPr lang="en-US" sz="1600" b="1" dirty="0">
            <a:latin typeface="Book Antiqua" pitchFamily="18" charset="0"/>
          </a:endParaRPr>
        </a:p>
      </dgm:t>
    </dgm:pt>
    <dgm:pt modelId="{556BE782-ECD0-4749-992E-D7A4CD73C7B5}" type="parTrans" cxnId="{EC77223E-6A4B-4EC4-BFEC-0C092E7467B1}">
      <dgm:prSet custT="1"/>
      <dgm:spPr/>
      <dgm:t>
        <a:bodyPr/>
        <a:lstStyle/>
        <a:p>
          <a:endParaRPr lang="en-US" sz="1600" b="1">
            <a:solidFill>
              <a:schemeClr val="bg1"/>
            </a:solidFill>
            <a:latin typeface="Book Antiqua" pitchFamily="18" charset="0"/>
          </a:endParaRPr>
        </a:p>
      </dgm:t>
    </dgm:pt>
    <dgm:pt modelId="{057C234A-CE3B-46CD-9E5D-E59CE3AAD441}" type="sibTrans" cxnId="{EC77223E-6A4B-4EC4-BFEC-0C092E7467B1}">
      <dgm:prSet/>
      <dgm:spPr/>
      <dgm:t>
        <a:bodyPr/>
        <a:lstStyle/>
        <a:p>
          <a:endParaRPr lang="en-US" sz="1500" b="1">
            <a:solidFill>
              <a:schemeClr val="bg1"/>
            </a:solidFill>
            <a:latin typeface="+mn-lt"/>
          </a:endParaRPr>
        </a:p>
      </dgm:t>
    </dgm:pt>
    <dgm:pt modelId="{9481B1FF-B60B-455E-A408-ACA12DC1E708}">
      <dgm:prSet phldrT="[Text]" custT="1"/>
      <dgm:spPr/>
      <dgm:t>
        <a:bodyPr/>
        <a:lstStyle/>
        <a:p>
          <a:r>
            <a:rPr lang="en-US" sz="1600" b="0" smtClean="0">
              <a:latin typeface="Book Antiqua" pitchFamily="18" charset="0"/>
              <a:cs typeface="Times New Roman" pitchFamily="18" charset="0"/>
            </a:rPr>
            <a:t>Tax benefit to Subscriber</a:t>
          </a:r>
          <a:endParaRPr lang="en-US" sz="1600" b="0" dirty="0">
            <a:latin typeface="Book Antiqua" pitchFamily="18" charset="0"/>
          </a:endParaRPr>
        </a:p>
      </dgm:t>
    </dgm:pt>
    <dgm:pt modelId="{A55D5436-8A86-47AE-A7B2-33A0CCF69F64}" type="sibTrans" cxnId="{0870D9A2-A54B-42DD-8C16-E989E243592A}">
      <dgm:prSet/>
      <dgm:spPr/>
      <dgm:t>
        <a:bodyPr/>
        <a:lstStyle/>
        <a:p>
          <a:endParaRPr lang="en-US" sz="1500" b="1">
            <a:solidFill>
              <a:schemeClr val="bg1"/>
            </a:solidFill>
            <a:latin typeface="+mn-lt"/>
          </a:endParaRPr>
        </a:p>
      </dgm:t>
    </dgm:pt>
    <dgm:pt modelId="{9478B0E8-59D1-4566-BB67-EA8615B0444D}" type="parTrans" cxnId="{0870D9A2-A54B-42DD-8C16-E989E243592A}">
      <dgm:prSet/>
      <dgm:spPr/>
      <dgm:t>
        <a:bodyPr/>
        <a:lstStyle/>
        <a:p>
          <a:endParaRPr lang="en-US" sz="1500" b="1">
            <a:solidFill>
              <a:schemeClr val="bg1"/>
            </a:solidFill>
            <a:latin typeface="+mn-lt"/>
          </a:endParaRPr>
        </a:p>
      </dgm:t>
    </dgm:pt>
    <dgm:pt modelId="{FA88DC2C-E92C-4E6F-9D08-50B26887C020}" type="pres">
      <dgm:prSet presAssocID="{BB170EEF-8BC8-473B-B729-0EB65F9ACB20}" presName="diagram" presStyleCnt="0">
        <dgm:presLayoutVars>
          <dgm:chPref val="1"/>
          <dgm:dir/>
          <dgm:animOne val="branch"/>
          <dgm:animLvl val="lvl"/>
          <dgm:resizeHandles val="exact"/>
        </dgm:presLayoutVars>
      </dgm:prSet>
      <dgm:spPr/>
      <dgm:t>
        <a:bodyPr/>
        <a:lstStyle/>
        <a:p>
          <a:endParaRPr lang="en-US"/>
        </a:p>
      </dgm:t>
    </dgm:pt>
    <dgm:pt modelId="{01691DD3-8E65-4C8E-A3CE-F33D954E22EF}" type="pres">
      <dgm:prSet presAssocID="{9481B1FF-B60B-455E-A408-ACA12DC1E708}" presName="root1" presStyleCnt="0"/>
      <dgm:spPr/>
      <dgm:t>
        <a:bodyPr/>
        <a:lstStyle/>
        <a:p>
          <a:endParaRPr lang="en-US"/>
        </a:p>
      </dgm:t>
    </dgm:pt>
    <dgm:pt modelId="{77C29DD8-E20C-4DA2-9383-9B105F2EC91A}" type="pres">
      <dgm:prSet presAssocID="{9481B1FF-B60B-455E-A408-ACA12DC1E708}" presName="LevelOneTextNode" presStyleLbl="node0" presStyleIdx="0" presStyleCnt="1" custScaleX="71081" custLinFactNeighborX="-267" custLinFactNeighborY="1266">
        <dgm:presLayoutVars>
          <dgm:chPref val="3"/>
        </dgm:presLayoutVars>
      </dgm:prSet>
      <dgm:spPr/>
      <dgm:t>
        <a:bodyPr/>
        <a:lstStyle/>
        <a:p>
          <a:endParaRPr lang="en-US"/>
        </a:p>
      </dgm:t>
    </dgm:pt>
    <dgm:pt modelId="{10894A96-90D0-474A-847D-1218902C32BC}" type="pres">
      <dgm:prSet presAssocID="{9481B1FF-B60B-455E-A408-ACA12DC1E708}" presName="level2hierChild" presStyleCnt="0"/>
      <dgm:spPr/>
      <dgm:t>
        <a:bodyPr/>
        <a:lstStyle/>
        <a:p>
          <a:endParaRPr lang="en-US"/>
        </a:p>
      </dgm:t>
    </dgm:pt>
    <dgm:pt modelId="{01110048-AC18-4ABB-8AE1-853E782FD7C7}" type="pres">
      <dgm:prSet presAssocID="{DB969FED-5667-4850-8AED-89F7A6A47E2A}" presName="conn2-1" presStyleLbl="parChTrans1D2" presStyleIdx="0" presStyleCnt="3"/>
      <dgm:spPr/>
      <dgm:t>
        <a:bodyPr/>
        <a:lstStyle/>
        <a:p>
          <a:endParaRPr lang="en-US"/>
        </a:p>
      </dgm:t>
    </dgm:pt>
    <dgm:pt modelId="{F9E60174-02FC-4EF3-984A-7D035EE75DD2}" type="pres">
      <dgm:prSet presAssocID="{DB969FED-5667-4850-8AED-89F7A6A47E2A}" presName="connTx" presStyleLbl="parChTrans1D2" presStyleIdx="0" presStyleCnt="3"/>
      <dgm:spPr/>
      <dgm:t>
        <a:bodyPr/>
        <a:lstStyle/>
        <a:p>
          <a:endParaRPr lang="en-US"/>
        </a:p>
      </dgm:t>
    </dgm:pt>
    <dgm:pt modelId="{BFA757CA-2FE2-49FD-BD5D-40A68B27FACC}" type="pres">
      <dgm:prSet presAssocID="{A9E5F6EC-C0BB-4415-AA69-7EA1D7B3486C}" presName="root2" presStyleCnt="0"/>
      <dgm:spPr/>
      <dgm:t>
        <a:bodyPr/>
        <a:lstStyle/>
        <a:p>
          <a:endParaRPr lang="en-US"/>
        </a:p>
      </dgm:t>
    </dgm:pt>
    <dgm:pt modelId="{FB413AB3-B2FD-4C12-9BF0-0B7B7673E51B}" type="pres">
      <dgm:prSet presAssocID="{A9E5F6EC-C0BB-4415-AA69-7EA1D7B3486C}" presName="LevelTwoTextNode" presStyleLbl="node2" presStyleIdx="0" presStyleCnt="3" custScaleX="210907">
        <dgm:presLayoutVars>
          <dgm:chPref val="3"/>
        </dgm:presLayoutVars>
      </dgm:prSet>
      <dgm:spPr/>
      <dgm:t>
        <a:bodyPr/>
        <a:lstStyle/>
        <a:p>
          <a:endParaRPr lang="en-US"/>
        </a:p>
      </dgm:t>
    </dgm:pt>
    <dgm:pt modelId="{15234A3A-5FDD-4960-93E9-430FDA21D8AE}" type="pres">
      <dgm:prSet presAssocID="{A9E5F6EC-C0BB-4415-AA69-7EA1D7B3486C}" presName="level3hierChild" presStyleCnt="0"/>
      <dgm:spPr/>
      <dgm:t>
        <a:bodyPr/>
        <a:lstStyle/>
        <a:p>
          <a:endParaRPr lang="en-US"/>
        </a:p>
      </dgm:t>
    </dgm:pt>
    <dgm:pt modelId="{CE353220-47E8-44FC-9674-52638DEEFB40}" type="pres">
      <dgm:prSet presAssocID="{524475F9-57C3-4CCF-8B22-98065AEE00B4}" presName="conn2-1" presStyleLbl="parChTrans1D2" presStyleIdx="1" presStyleCnt="3"/>
      <dgm:spPr/>
      <dgm:t>
        <a:bodyPr/>
        <a:lstStyle/>
        <a:p>
          <a:endParaRPr lang="en-US"/>
        </a:p>
      </dgm:t>
    </dgm:pt>
    <dgm:pt modelId="{C29BE0CD-3EC2-4397-94CF-CE45D56ABE7F}" type="pres">
      <dgm:prSet presAssocID="{524475F9-57C3-4CCF-8B22-98065AEE00B4}" presName="connTx" presStyleLbl="parChTrans1D2" presStyleIdx="1" presStyleCnt="3"/>
      <dgm:spPr/>
      <dgm:t>
        <a:bodyPr/>
        <a:lstStyle/>
        <a:p>
          <a:endParaRPr lang="en-US"/>
        </a:p>
      </dgm:t>
    </dgm:pt>
    <dgm:pt modelId="{BEE11150-7A3F-4205-AF30-9137FB34204F}" type="pres">
      <dgm:prSet presAssocID="{DF5DC5FB-10AF-4081-9E76-A73D5A56B98A}" presName="root2" presStyleCnt="0"/>
      <dgm:spPr/>
      <dgm:t>
        <a:bodyPr/>
        <a:lstStyle/>
        <a:p>
          <a:endParaRPr lang="en-US"/>
        </a:p>
      </dgm:t>
    </dgm:pt>
    <dgm:pt modelId="{267C002B-21D5-4801-820D-A5630AF3711B}" type="pres">
      <dgm:prSet presAssocID="{DF5DC5FB-10AF-4081-9E76-A73D5A56B98A}" presName="LevelTwoTextNode" presStyleLbl="node2" presStyleIdx="1" presStyleCnt="3" custScaleX="212223">
        <dgm:presLayoutVars>
          <dgm:chPref val="3"/>
        </dgm:presLayoutVars>
      </dgm:prSet>
      <dgm:spPr/>
      <dgm:t>
        <a:bodyPr/>
        <a:lstStyle/>
        <a:p>
          <a:endParaRPr lang="en-US"/>
        </a:p>
      </dgm:t>
    </dgm:pt>
    <dgm:pt modelId="{4F5CDD6F-595F-4DA8-9B65-714AC3FB3730}" type="pres">
      <dgm:prSet presAssocID="{DF5DC5FB-10AF-4081-9E76-A73D5A56B98A}" presName="level3hierChild" presStyleCnt="0"/>
      <dgm:spPr/>
      <dgm:t>
        <a:bodyPr/>
        <a:lstStyle/>
        <a:p>
          <a:endParaRPr lang="en-US"/>
        </a:p>
      </dgm:t>
    </dgm:pt>
    <dgm:pt modelId="{0BDA182D-F803-458D-8229-DD7C1148CE31}" type="pres">
      <dgm:prSet presAssocID="{556BE782-ECD0-4749-992E-D7A4CD73C7B5}" presName="conn2-1" presStyleLbl="parChTrans1D2" presStyleIdx="2" presStyleCnt="3"/>
      <dgm:spPr/>
      <dgm:t>
        <a:bodyPr/>
        <a:lstStyle/>
        <a:p>
          <a:endParaRPr lang="en-US"/>
        </a:p>
      </dgm:t>
    </dgm:pt>
    <dgm:pt modelId="{5DB4DAC0-EB13-4CE0-9B6B-ED068B505434}" type="pres">
      <dgm:prSet presAssocID="{556BE782-ECD0-4749-992E-D7A4CD73C7B5}" presName="connTx" presStyleLbl="parChTrans1D2" presStyleIdx="2" presStyleCnt="3"/>
      <dgm:spPr/>
      <dgm:t>
        <a:bodyPr/>
        <a:lstStyle/>
        <a:p>
          <a:endParaRPr lang="en-US"/>
        </a:p>
      </dgm:t>
    </dgm:pt>
    <dgm:pt modelId="{8F8382FC-6A7A-4EE4-810E-51BAC92070AC}" type="pres">
      <dgm:prSet presAssocID="{22BA11AA-62B1-42EA-B417-CE05AF81C403}" presName="root2" presStyleCnt="0"/>
      <dgm:spPr/>
      <dgm:t>
        <a:bodyPr/>
        <a:lstStyle/>
        <a:p>
          <a:endParaRPr lang="en-US"/>
        </a:p>
      </dgm:t>
    </dgm:pt>
    <dgm:pt modelId="{58451F9E-120B-4254-9CC7-69FB505B42B9}" type="pres">
      <dgm:prSet presAssocID="{22BA11AA-62B1-42EA-B417-CE05AF81C403}" presName="LevelTwoTextNode" presStyleLbl="node2" presStyleIdx="2" presStyleCnt="3" custScaleX="213542">
        <dgm:presLayoutVars>
          <dgm:chPref val="3"/>
        </dgm:presLayoutVars>
      </dgm:prSet>
      <dgm:spPr/>
      <dgm:t>
        <a:bodyPr/>
        <a:lstStyle/>
        <a:p>
          <a:endParaRPr lang="en-US"/>
        </a:p>
      </dgm:t>
    </dgm:pt>
    <dgm:pt modelId="{5FB6CFF4-6735-4554-9218-CB93DA476BAB}" type="pres">
      <dgm:prSet presAssocID="{22BA11AA-62B1-42EA-B417-CE05AF81C403}" presName="level3hierChild" presStyleCnt="0"/>
      <dgm:spPr/>
      <dgm:t>
        <a:bodyPr/>
        <a:lstStyle/>
        <a:p>
          <a:endParaRPr lang="en-US"/>
        </a:p>
      </dgm:t>
    </dgm:pt>
  </dgm:ptLst>
  <dgm:cxnLst>
    <dgm:cxn modelId="{346AD442-40C4-4E4E-9572-128D3CD18ABE}" type="presOf" srcId="{556BE782-ECD0-4749-992E-D7A4CD73C7B5}" destId="{0BDA182D-F803-458D-8229-DD7C1148CE31}" srcOrd="0" destOrd="0" presId="urn:microsoft.com/office/officeart/2005/8/layout/hierarchy2"/>
    <dgm:cxn modelId="{BD391E57-8BEB-469F-B92B-FB14D3C8C8BE}" srcId="{9481B1FF-B60B-455E-A408-ACA12DC1E708}" destId="{A9E5F6EC-C0BB-4415-AA69-7EA1D7B3486C}" srcOrd="0" destOrd="0" parTransId="{DB969FED-5667-4850-8AED-89F7A6A47E2A}" sibTransId="{9134218C-3DDC-4E89-B861-192BE8506C4D}"/>
    <dgm:cxn modelId="{3E6254E9-15D8-46FB-84BF-248981B52AF4}" type="presOf" srcId="{A9E5F6EC-C0BB-4415-AA69-7EA1D7B3486C}" destId="{FB413AB3-B2FD-4C12-9BF0-0B7B7673E51B}" srcOrd="0" destOrd="0" presId="urn:microsoft.com/office/officeart/2005/8/layout/hierarchy2"/>
    <dgm:cxn modelId="{EC77223E-6A4B-4EC4-BFEC-0C092E7467B1}" srcId="{9481B1FF-B60B-455E-A408-ACA12DC1E708}" destId="{22BA11AA-62B1-42EA-B417-CE05AF81C403}" srcOrd="2" destOrd="0" parTransId="{556BE782-ECD0-4749-992E-D7A4CD73C7B5}" sibTransId="{057C234A-CE3B-46CD-9E5D-E59CE3AAD441}"/>
    <dgm:cxn modelId="{72EA8AD5-6832-4A8B-82D7-C4C3BF806C86}" type="presOf" srcId="{DF5DC5FB-10AF-4081-9E76-A73D5A56B98A}" destId="{267C002B-21D5-4801-820D-A5630AF3711B}" srcOrd="0" destOrd="0" presId="urn:microsoft.com/office/officeart/2005/8/layout/hierarchy2"/>
    <dgm:cxn modelId="{0870D9A2-A54B-42DD-8C16-E989E243592A}" srcId="{BB170EEF-8BC8-473B-B729-0EB65F9ACB20}" destId="{9481B1FF-B60B-455E-A408-ACA12DC1E708}" srcOrd="0" destOrd="0" parTransId="{9478B0E8-59D1-4566-BB67-EA8615B0444D}" sibTransId="{A55D5436-8A86-47AE-A7B2-33A0CCF69F64}"/>
    <dgm:cxn modelId="{5D31D31E-1B75-4188-ACF4-8F673E0C2BA6}" type="presOf" srcId="{22BA11AA-62B1-42EA-B417-CE05AF81C403}" destId="{58451F9E-120B-4254-9CC7-69FB505B42B9}" srcOrd="0" destOrd="0" presId="urn:microsoft.com/office/officeart/2005/8/layout/hierarchy2"/>
    <dgm:cxn modelId="{6251BAAB-8C4A-4617-ABF5-0465AFE61E7E}" type="presOf" srcId="{524475F9-57C3-4CCF-8B22-98065AEE00B4}" destId="{C29BE0CD-3EC2-4397-94CF-CE45D56ABE7F}" srcOrd="1" destOrd="0" presId="urn:microsoft.com/office/officeart/2005/8/layout/hierarchy2"/>
    <dgm:cxn modelId="{89AE748C-3C87-4866-91B1-2756E9536B71}" type="presOf" srcId="{9481B1FF-B60B-455E-A408-ACA12DC1E708}" destId="{77C29DD8-E20C-4DA2-9383-9B105F2EC91A}" srcOrd="0" destOrd="0" presId="urn:microsoft.com/office/officeart/2005/8/layout/hierarchy2"/>
    <dgm:cxn modelId="{AC35C9ED-049C-4B1E-88F6-FC3D8EC4C339}" type="presOf" srcId="{DB969FED-5667-4850-8AED-89F7A6A47E2A}" destId="{01110048-AC18-4ABB-8AE1-853E782FD7C7}" srcOrd="0" destOrd="0" presId="urn:microsoft.com/office/officeart/2005/8/layout/hierarchy2"/>
    <dgm:cxn modelId="{14925569-4222-4365-BD2E-935F985D43D5}" type="presOf" srcId="{524475F9-57C3-4CCF-8B22-98065AEE00B4}" destId="{CE353220-47E8-44FC-9674-52638DEEFB40}" srcOrd="0" destOrd="0" presId="urn:microsoft.com/office/officeart/2005/8/layout/hierarchy2"/>
    <dgm:cxn modelId="{87DDE6FE-B657-410C-AE58-1820259B6E4D}" type="presOf" srcId="{DB969FED-5667-4850-8AED-89F7A6A47E2A}" destId="{F9E60174-02FC-4EF3-984A-7D035EE75DD2}" srcOrd="1" destOrd="0" presId="urn:microsoft.com/office/officeart/2005/8/layout/hierarchy2"/>
    <dgm:cxn modelId="{F1982AB3-8EBD-4398-A17F-8938BAF78A87}" type="presOf" srcId="{BB170EEF-8BC8-473B-B729-0EB65F9ACB20}" destId="{FA88DC2C-E92C-4E6F-9D08-50B26887C020}" srcOrd="0" destOrd="0" presId="urn:microsoft.com/office/officeart/2005/8/layout/hierarchy2"/>
    <dgm:cxn modelId="{EA1791D7-D74F-4531-89E4-74EA718A6141}" srcId="{9481B1FF-B60B-455E-A408-ACA12DC1E708}" destId="{DF5DC5FB-10AF-4081-9E76-A73D5A56B98A}" srcOrd="1" destOrd="0" parTransId="{524475F9-57C3-4CCF-8B22-98065AEE00B4}" sibTransId="{F58EF6A6-235A-4F14-A001-981DDC4A6730}"/>
    <dgm:cxn modelId="{29905470-4DA4-41F8-B862-F55E44057CCE}" type="presOf" srcId="{556BE782-ECD0-4749-992E-D7A4CD73C7B5}" destId="{5DB4DAC0-EB13-4CE0-9B6B-ED068B505434}" srcOrd="1" destOrd="0" presId="urn:microsoft.com/office/officeart/2005/8/layout/hierarchy2"/>
    <dgm:cxn modelId="{1BCA8519-3DA3-4B6C-883F-EBC400FE98FB}" type="presParOf" srcId="{FA88DC2C-E92C-4E6F-9D08-50B26887C020}" destId="{01691DD3-8E65-4C8E-A3CE-F33D954E22EF}" srcOrd="0" destOrd="0" presId="urn:microsoft.com/office/officeart/2005/8/layout/hierarchy2"/>
    <dgm:cxn modelId="{F920BB10-D178-4E2C-AE89-DD41A9914D64}" type="presParOf" srcId="{01691DD3-8E65-4C8E-A3CE-F33D954E22EF}" destId="{77C29DD8-E20C-4DA2-9383-9B105F2EC91A}" srcOrd="0" destOrd="0" presId="urn:microsoft.com/office/officeart/2005/8/layout/hierarchy2"/>
    <dgm:cxn modelId="{F4F209AA-BDE0-44D5-8ACA-4E13E8C1D234}" type="presParOf" srcId="{01691DD3-8E65-4C8E-A3CE-F33D954E22EF}" destId="{10894A96-90D0-474A-847D-1218902C32BC}" srcOrd="1" destOrd="0" presId="urn:microsoft.com/office/officeart/2005/8/layout/hierarchy2"/>
    <dgm:cxn modelId="{4BED255C-3D32-41AB-97FA-76545ACF4806}" type="presParOf" srcId="{10894A96-90D0-474A-847D-1218902C32BC}" destId="{01110048-AC18-4ABB-8AE1-853E782FD7C7}" srcOrd="0" destOrd="0" presId="urn:microsoft.com/office/officeart/2005/8/layout/hierarchy2"/>
    <dgm:cxn modelId="{094DB42E-D3D5-44E9-BC46-BB6D984F8820}" type="presParOf" srcId="{01110048-AC18-4ABB-8AE1-853E782FD7C7}" destId="{F9E60174-02FC-4EF3-984A-7D035EE75DD2}" srcOrd="0" destOrd="0" presId="urn:microsoft.com/office/officeart/2005/8/layout/hierarchy2"/>
    <dgm:cxn modelId="{CD116431-1813-4B34-99AD-7BDA23C6E949}" type="presParOf" srcId="{10894A96-90D0-474A-847D-1218902C32BC}" destId="{BFA757CA-2FE2-49FD-BD5D-40A68B27FACC}" srcOrd="1" destOrd="0" presId="urn:microsoft.com/office/officeart/2005/8/layout/hierarchy2"/>
    <dgm:cxn modelId="{37638CB1-CD0B-412C-887E-D120D1351E45}" type="presParOf" srcId="{BFA757CA-2FE2-49FD-BD5D-40A68B27FACC}" destId="{FB413AB3-B2FD-4C12-9BF0-0B7B7673E51B}" srcOrd="0" destOrd="0" presId="urn:microsoft.com/office/officeart/2005/8/layout/hierarchy2"/>
    <dgm:cxn modelId="{DCAC4945-3C4C-4BE4-A64E-DC7580D31F58}" type="presParOf" srcId="{BFA757CA-2FE2-49FD-BD5D-40A68B27FACC}" destId="{15234A3A-5FDD-4960-93E9-430FDA21D8AE}" srcOrd="1" destOrd="0" presId="urn:microsoft.com/office/officeart/2005/8/layout/hierarchy2"/>
    <dgm:cxn modelId="{F5199DDC-902F-418B-B082-DD1885C9EE61}" type="presParOf" srcId="{10894A96-90D0-474A-847D-1218902C32BC}" destId="{CE353220-47E8-44FC-9674-52638DEEFB40}" srcOrd="2" destOrd="0" presId="urn:microsoft.com/office/officeart/2005/8/layout/hierarchy2"/>
    <dgm:cxn modelId="{A109AAE4-6BEB-4A91-88D8-B22260D3CF62}" type="presParOf" srcId="{CE353220-47E8-44FC-9674-52638DEEFB40}" destId="{C29BE0CD-3EC2-4397-94CF-CE45D56ABE7F}" srcOrd="0" destOrd="0" presId="urn:microsoft.com/office/officeart/2005/8/layout/hierarchy2"/>
    <dgm:cxn modelId="{36BC6A9E-DBEF-4513-8565-0358722A54A0}" type="presParOf" srcId="{10894A96-90D0-474A-847D-1218902C32BC}" destId="{BEE11150-7A3F-4205-AF30-9137FB34204F}" srcOrd="3" destOrd="0" presId="urn:microsoft.com/office/officeart/2005/8/layout/hierarchy2"/>
    <dgm:cxn modelId="{F2636A00-511F-4C56-95EE-3A6AA4AF8DEF}" type="presParOf" srcId="{BEE11150-7A3F-4205-AF30-9137FB34204F}" destId="{267C002B-21D5-4801-820D-A5630AF3711B}" srcOrd="0" destOrd="0" presId="urn:microsoft.com/office/officeart/2005/8/layout/hierarchy2"/>
    <dgm:cxn modelId="{7D87FA1E-1FB6-46F2-B176-A049164AB410}" type="presParOf" srcId="{BEE11150-7A3F-4205-AF30-9137FB34204F}" destId="{4F5CDD6F-595F-4DA8-9B65-714AC3FB3730}" srcOrd="1" destOrd="0" presId="urn:microsoft.com/office/officeart/2005/8/layout/hierarchy2"/>
    <dgm:cxn modelId="{3A3DDDB3-BEEB-483D-ABCE-ECE57A2AAB91}" type="presParOf" srcId="{10894A96-90D0-474A-847D-1218902C32BC}" destId="{0BDA182D-F803-458D-8229-DD7C1148CE31}" srcOrd="4" destOrd="0" presId="urn:microsoft.com/office/officeart/2005/8/layout/hierarchy2"/>
    <dgm:cxn modelId="{0CB9C687-860D-4257-AF19-6E9019F04EBA}" type="presParOf" srcId="{0BDA182D-F803-458D-8229-DD7C1148CE31}" destId="{5DB4DAC0-EB13-4CE0-9B6B-ED068B505434}" srcOrd="0" destOrd="0" presId="urn:microsoft.com/office/officeart/2005/8/layout/hierarchy2"/>
    <dgm:cxn modelId="{67E99012-4D1F-490A-8B49-1F613431CEAA}" type="presParOf" srcId="{10894A96-90D0-474A-847D-1218902C32BC}" destId="{8F8382FC-6A7A-4EE4-810E-51BAC92070AC}" srcOrd="5" destOrd="0" presId="urn:microsoft.com/office/officeart/2005/8/layout/hierarchy2"/>
    <dgm:cxn modelId="{61E7F31F-8E1D-4289-93B3-CF9A33FF5A51}" type="presParOf" srcId="{8F8382FC-6A7A-4EE4-810E-51BAC92070AC}" destId="{58451F9E-120B-4254-9CC7-69FB505B42B9}" srcOrd="0" destOrd="0" presId="urn:microsoft.com/office/officeart/2005/8/layout/hierarchy2"/>
    <dgm:cxn modelId="{E3441C3E-FBAC-4CE0-83D3-03ADD1EB97BD}" type="presParOf" srcId="{8F8382FC-6A7A-4EE4-810E-51BAC92070AC}" destId="{5FB6CFF4-6735-4554-9218-CB93DA476BA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934523-2288-4613-9D9F-0A578C78FF8D}" type="doc">
      <dgm:prSet loTypeId="urn:microsoft.com/office/officeart/2005/8/layout/hierarchy3" loCatId="list" qsTypeId="urn:microsoft.com/office/officeart/2005/8/quickstyle/simple4" qsCatId="simple" csTypeId="urn:microsoft.com/office/officeart/2005/8/colors/accent1_2" csCatId="accent1" phldr="1"/>
      <dgm:spPr/>
      <dgm:t>
        <a:bodyPr/>
        <a:lstStyle/>
        <a:p>
          <a:endParaRPr lang="en-US"/>
        </a:p>
      </dgm:t>
    </dgm:pt>
    <dgm:pt modelId="{36D99464-C7C7-4C82-B45B-08CC8A37F423}">
      <dgm:prSet phldrT="[Text]"/>
      <dgm:spPr/>
      <dgm:t>
        <a:bodyPr/>
        <a:lstStyle/>
        <a:p>
          <a:r>
            <a:rPr lang="en-US" dirty="0" smtClean="0">
              <a:latin typeface="+mn-lt"/>
            </a:rPr>
            <a:t>Tier I</a:t>
          </a:r>
          <a:endParaRPr lang="en-US" dirty="0">
            <a:latin typeface="+mn-lt"/>
          </a:endParaRPr>
        </a:p>
      </dgm:t>
    </dgm:pt>
    <dgm:pt modelId="{B05E4B14-1146-4BD4-A660-A3EB0CCBD1FF}" type="parTrans" cxnId="{A9C2BA29-0F91-4089-85A1-7E6A0D597845}">
      <dgm:prSet/>
      <dgm:spPr/>
      <dgm:t>
        <a:bodyPr/>
        <a:lstStyle/>
        <a:p>
          <a:endParaRPr lang="en-US">
            <a:latin typeface="+mn-lt"/>
          </a:endParaRPr>
        </a:p>
      </dgm:t>
    </dgm:pt>
    <dgm:pt modelId="{914CA05B-6673-440A-9F25-87C8E21D855E}" type="sibTrans" cxnId="{A9C2BA29-0F91-4089-85A1-7E6A0D597845}">
      <dgm:prSet/>
      <dgm:spPr/>
      <dgm:t>
        <a:bodyPr/>
        <a:lstStyle/>
        <a:p>
          <a:endParaRPr lang="en-US">
            <a:latin typeface="+mn-lt"/>
          </a:endParaRPr>
        </a:p>
      </dgm:t>
    </dgm:pt>
    <dgm:pt modelId="{3F316792-DD32-44E0-8E87-740DF8833ED6}">
      <dgm:prSet phldrT="[Text]" custT="1"/>
      <dgm:spPr/>
      <dgm:t>
        <a:bodyPr/>
        <a:lstStyle/>
        <a:p>
          <a:r>
            <a:rPr lang="en-US" sz="2800" b="0" dirty="0" smtClean="0">
              <a:latin typeface="+mn-lt"/>
            </a:rPr>
            <a:t>Pension Account </a:t>
          </a:r>
          <a:endParaRPr lang="en-US" sz="2800" b="0" dirty="0">
            <a:latin typeface="+mn-lt"/>
          </a:endParaRPr>
        </a:p>
      </dgm:t>
    </dgm:pt>
    <dgm:pt modelId="{1A5EEBD9-F9F3-43A1-80C4-A337CF3BEF5A}" type="parTrans" cxnId="{780481F4-B4A7-48AE-B97F-F41B927794CA}">
      <dgm:prSet/>
      <dgm:spPr/>
      <dgm:t>
        <a:bodyPr/>
        <a:lstStyle/>
        <a:p>
          <a:endParaRPr lang="en-US">
            <a:latin typeface="+mn-lt"/>
          </a:endParaRPr>
        </a:p>
      </dgm:t>
    </dgm:pt>
    <dgm:pt modelId="{587E17F8-7FB6-4FC9-B93F-E4EE84BB47AD}" type="sibTrans" cxnId="{780481F4-B4A7-48AE-B97F-F41B927794CA}">
      <dgm:prSet/>
      <dgm:spPr/>
      <dgm:t>
        <a:bodyPr/>
        <a:lstStyle/>
        <a:p>
          <a:endParaRPr lang="en-US">
            <a:latin typeface="+mn-lt"/>
          </a:endParaRPr>
        </a:p>
      </dgm:t>
    </dgm:pt>
    <dgm:pt modelId="{8791D47A-3F93-4967-B2C1-96A6180B5BC9}">
      <dgm:prSet phldrT="[Text]" custT="1"/>
      <dgm:spPr/>
      <dgm:t>
        <a:bodyPr/>
        <a:lstStyle/>
        <a:p>
          <a:r>
            <a:rPr lang="en-US" sz="3000" b="0" dirty="0" smtClean="0">
              <a:latin typeface="+mn-lt"/>
            </a:rPr>
            <a:t>Mandatory</a:t>
          </a:r>
          <a:endParaRPr lang="en-US" sz="3000" b="0" dirty="0">
            <a:latin typeface="+mn-lt"/>
          </a:endParaRPr>
        </a:p>
      </dgm:t>
    </dgm:pt>
    <dgm:pt modelId="{1E565D17-1162-4F1E-9A66-BCA939EDDAC1}" type="parTrans" cxnId="{68A9A518-E516-4D6D-A51D-CD0528C7FA37}">
      <dgm:prSet/>
      <dgm:spPr/>
      <dgm:t>
        <a:bodyPr/>
        <a:lstStyle/>
        <a:p>
          <a:endParaRPr lang="en-US">
            <a:latin typeface="+mn-lt"/>
          </a:endParaRPr>
        </a:p>
      </dgm:t>
    </dgm:pt>
    <dgm:pt modelId="{73110259-523A-4DDA-B282-09BDC5FC7066}" type="sibTrans" cxnId="{68A9A518-E516-4D6D-A51D-CD0528C7FA37}">
      <dgm:prSet/>
      <dgm:spPr/>
      <dgm:t>
        <a:bodyPr/>
        <a:lstStyle/>
        <a:p>
          <a:endParaRPr lang="en-US">
            <a:latin typeface="+mn-lt"/>
          </a:endParaRPr>
        </a:p>
      </dgm:t>
    </dgm:pt>
    <dgm:pt modelId="{7F0A6F85-068D-4BD5-A795-8134FAE42F3B}">
      <dgm:prSet phldrT="[Text]"/>
      <dgm:spPr/>
      <dgm:t>
        <a:bodyPr/>
        <a:lstStyle/>
        <a:p>
          <a:r>
            <a:rPr lang="en-US" dirty="0" smtClean="0">
              <a:latin typeface="+mn-lt"/>
            </a:rPr>
            <a:t>Tier II</a:t>
          </a:r>
          <a:endParaRPr lang="en-US" dirty="0">
            <a:latin typeface="+mn-lt"/>
          </a:endParaRPr>
        </a:p>
      </dgm:t>
    </dgm:pt>
    <dgm:pt modelId="{11702D3D-9F0A-45A1-8340-0CDE01A7E2B2}" type="parTrans" cxnId="{E175A913-0FEB-44A6-BECC-C2006B0458E8}">
      <dgm:prSet/>
      <dgm:spPr/>
      <dgm:t>
        <a:bodyPr/>
        <a:lstStyle/>
        <a:p>
          <a:endParaRPr lang="en-US">
            <a:latin typeface="+mn-lt"/>
          </a:endParaRPr>
        </a:p>
      </dgm:t>
    </dgm:pt>
    <dgm:pt modelId="{A21143E8-F695-4A36-8241-FAA260054057}" type="sibTrans" cxnId="{E175A913-0FEB-44A6-BECC-C2006B0458E8}">
      <dgm:prSet/>
      <dgm:spPr/>
      <dgm:t>
        <a:bodyPr/>
        <a:lstStyle/>
        <a:p>
          <a:endParaRPr lang="en-US">
            <a:latin typeface="+mn-lt"/>
          </a:endParaRPr>
        </a:p>
      </dgm:t>
    </dgm:pt>
    <dgm:pt modelId="{9975D826-DB6D-4E05-8181-97429920241F}">
      <dgm:prSet phldrT="[Text]" custT="1"/>
      <dgm:spPr/>
      <dgm:t>
        <a:bodyPr/>
        <a:lstStyle/>
        <a:p>
          <a:r>
            <a:rPr lang="en-US" sz="2800" b="0" smtClean="0">
              <a:latin typeface="+mn-lt"/>
            </a:rPr>
            <a:t>Investment Account</a:t>
          </a:r>
          <a:endParaRPr lang="en-US" sz="2800" b="0" dirty="0">
            <a:latin typeface="+mn-lt"/>
          </a:endParaRPr>
        </a:p>
      </dgm:t>
    </dgm:pt>
    <dgm:pt modelId="{47AB994E-8907-4656-9825-1EF62AF41C67}" type="parTrans" cxnId="{65597053-FE64-4A7E-AEEB-B4EE25D1D67B}">
      <dgm:prSet/>
      <dgm:spPr/>
      <dgm:t>
        <a:bodyPr/>
        <a:lstStyle/>
        <a:p>
          <a:endParaRPr lang="en-US">
            <a:latin typeface="+mn-lt"/>
          </a:endParaRPr>
        </a:p>
      </dgm:t>
    </dgm:pt>
    <dgm:pt modelId="{7B49CB83-2296-4EB9-8A5D-C3DA64E04739}" type="sibTrans" cxnId="{65597053-FE64-4A7E-AEEB-B4EE25D1D67B}">
      <dgm:prSet/>
      <dgm:spPr/>
      <dgm:t>
        <a:bodyPr/>
        <a:lstStyle/>
        <a:p>
          <a:endParaRPr lang="en-US">
            <a:latin typeface="+mn-lt"/>
          </a:endParaRPr>
        </a:p>
      </dgm:t>
    </dgm:pt>
    <dgm:pt modelId="{C0355C9E-9835-48D4-8948-646E82931484}">
      <dgm:prSet phldrT="[Text]" custT="1"/>
      <dgm:spPr/>
      <dgm:t>
        <a:bodyPr/>
        <a:lstStyle/>
        <a:p>
          <a:r>
            <a:rPr lang="en-US" sz="3000" b="0" smtClean="0">
              <a:latin typeface="+mn-lt"/>
              <a:ea typeface="Verdana" pitchFamily="34" charset="0"/>
              <a:cs typeface="Verdana" pitchFamily="34" charset="0"/>
            </a:rPr>
            <a:t>Optional</a:t>
          </a:r>
          <a:endParaRPr lang="en-US" sz="3000" b="0" dirty="0">
            <a:latin typeface="+mn-lt"/>
          </a:endParaRPr>
        </a:p>
      </dgm:t>
    </dgm:pt>
    <dgm:pt modelId="{AD209A24-1310-458C-8F4B-A425E2A0D3E6}" type="parTrans" cxnId="{AA219A6D-2E5D-448E-A582-93635B4E4BE5}">
      <dgm:prSet/>
      <dgm:spPr/>
      <dgm:t>
        <a:bodyPr/>
        <a:lstStyle/>
        <a:p>
          <a:endParaRPr lang="en-US">
            <a:latin typeface="+mn-lt"/>
          </a:endParaRPr>
        </a:p>
      </dgm:t>
    </dgm:pt>
    <dgm:pt modelId="{77B41CE2-FB88-46B2-8042-D39068DAA815}" type="sibTrans" cxnId="{AA219A6D-2E5D-448E-A582-93635B4E4BE5}">
      <dgm:prSet/>
      <dgm:spPr/>
      <dgm:t>
        <a:bodyPr/>
        <a:lstStyle/>
        <a:p>
          <a:endParaRPr lang="en-US">
            <a:latin typeface="+mn-lt"/>
          </a:endParaRPr>
        </a:p>
      </dgm:t>
    </dgm:pt>
    <dgm:pt modelId="{C19C9972-B767-4CC9-A9C1-F36079ABAB88}">
      <dgm:prSet phldrT="[Text]"/>
      <dgm:spPr/>
      <dgm:t>
        <a:bodyPr/>
        <a:lstStyle/>
        <a:p>
          <a:r>
            <a:rPr lang="en-US" b="0" dirty="0" smtClean="0">
              <a:latin typeface="+mn-lt"/>
              <a:ea typeface="Verdana" pitchFamily="34" charset="0"/>
              <a:cs typeface="Verdana" pitchFamily="34" charset="0"/>
            </a:rPr>
            <a:t>Multiple Tax Benefit</a:t>
          </a:r>
          <a:endParaRPr lang="en-US" b="0" dirty="0">
            <a:latin typeface="+mn-lt"/>
          </a:endParaRPr>
        </a:p>
      </dgm:t>
    </dgm:pt>
    <dgm:pt modelId="{686AE62F-C816-4CAC-B72E-6C87D40E6ED4}" type="parTrans" cxnId="{D93BD222-CE77-48B1-87BD-117A87040EFD}">
      <dgm:prSet/>
      <dgm:spPr/>
      <dgm:t>
        <a:bodyPr/>
        <a:lstStyle/>
        <a:p>
          <a:endParaRPr lang="en-US">
            <a:latin typeface="+mn-lt"/>
          </a:endParaRPr>
        </a:p>
      </dgm:t>
    </dgm:pt>
    <dgm:pt modelId="{C80A1534-7548-414E-83FF-7125BA0D29CC}" type="sibTrans" cxnId="{D93BD222-CE77-48B1-87BD-117A87040EFD}">
      <dgm:prSet/>
      <dgm:spPr/>
      <dgm:t>
        <a:bodyPr/>
        <a:lstStyle/>
        <a:p>
          <a:endParaRPr lang="en-US">
            <a:latin typeface="+mn-lt"/>
          </a:endParaRPr>
        </a:p>
      </dgm:t>
    </dgm:pt>
    <dgm:pt modelId="{090DB5AF-E540-47EC-8B7C-6EAB1EFB604E}">
      <dgm:prSet phldrT="[Text]"/>
      <dgm:spPr/>
      <dgm:t>
        <a:bodyPr/>
        <a:lstStyle/>
        <a:p>
          <a:r>
            <a:rPr lang="en-US" b="0" dirty="0" smtClean="0">
              <a:latin typeface="+mn-lt"/>
              <a:ea typeface="Verdana" pitchFamily="34" charset="0"/>
              <a:cs typeface="Verdana" pitchFamily="34" charset="0"/>
            </a:rPr>
            <a:t>Anytime withdrawal without exit load</a:t>
          </a:r>
          <a:endParaRPr lang="en-US" b="0" dirty="0">
            <a:latin typeface="+mn-lt"/>
          </a:endParaRPr>
        </a:p>
      </dgm:t>
    </dgm:pt>
    <dgm:pt modelId="{5464CC53-CFDA-4D84-A790-D64FAFE4E816}" type="parTrans" cxnId="{8AA03509-9E87-4D97-BCD0-F46449D0F473}">
      <dgm:prSet/>
      <dgm:spPr/>
      <dgm:t>
        <a:bodyPr/>
        <a:lstStyle/>
        <a:p>
          <a:endParaRPr lang="en-US">
            <a:latin typeface="+mn-lt"/>
          </a:endParaRPr>
        </a:p>
      </dgm:t>
    </dgm:pt>
    <dgm:pt modelId="{BB13AD8D-253B-4E9C-9D37-DCF50DE9FC27}" type="sibTrans" cxnId="{8AA03509-9E87-4D97-BCD0-F46449D0F473}">
      <dgm:prSet/>
      <dgm:spPr/>
      <dgm:t>
        <a:bodyPr/>
        <a:lstStyle/>
        <a:p>
          <a:endParaRPr lang="en-US">
            <a:latin typeface="+mn-lt"/>
          </a:endParaRPr>
        </a:p>
      </dgm:t>
    </dgm:pt>
    <dgm:pt modelId="{9BCCC3CD-9948-4509-A8E7-D3F9F56B7931}" type="pres">
      <dgm:prSet presAssocID="{09934523-2288-4613-9D9F-0A578C78FF8D}" presName="diagram" presStyleCnt="0">
        <dgm:presLayoutVars>
          <dgm:chPref val="1"/>
          <dgm:dir/>
          <dgm:animOne val="branch"/>
          <dgm:animLvl val="lvl"/>
          <dgm:resizeHandles/>
        </dgm:presLayoutVars>
      </dgm:prSet>
      <dgm:spPr/>
      <dgm:t>
        <a:bodyPr/>
        <a:lstStyle/>
        <a:p>
          <a:endParaRPr lang="en-US"/>
        </a:p>
      </dgm:t>
    </dgm:pt>
    <dgm:pt modelId="{06F2D4C0-5B14-43D7-BD39-34EF2BE3EE82}" type="pres">
      <dgm:prSet presAssocID="{36D99464-C7C7-4C82-B45B-08CC8A37F423}" presName="root" presStyleCnt="0"/>
      <dgm:spPr/>
      <dgm:t>
        <a:bodyPr/>
        <a:lstStyle/>
        <a:p>
          <a:endParaRPr lang="en-US"/>
        </a:p>
      </dgm:t>
    </dgm:pt>
    <dgm:pt modelId="{9FFAF1E4-DA94-4F72-9F8B-FB4B76902BAF}" type="pres">
      <dgm:prSet presAssocID="{36D99464-C7C7-4C82-B45B-08CC8A37F423}" presName="rootComposite" presStyleCnt="0"/>
      <dgm:spPr/>
      <dgm:t>
        <a:bodyPr/>
        <a:lstStyle/>
        <a:p>
          <a:endParaRPr lang="en-US"/>
        </a:p>
      </dgm:t>
    </dgm:pt>
    <dgm:pt modelId="{E9A383D3-EC44-4822-AD65-53F62EB63C01}" type="pres">
      <dgm:prSet presAssocID="{36D99464-C7C7-4C82-B45B-08CC8A37F423}" presName="rootText" presStyleLbl="node1" presStyleIdx="0" presStyleCnt="2" custScaleX="246680"/>
      <dgm:spPr/>
      <dgm:t>
        <a:bodyPr/>
        <a:lstStyle/>
        <a:p>
          <a:endParaRPr lang="en-US"/>
        </a:p>
      </dgm:t>
    </dgm:pt>
    <dgm:pt modelId="{F708A2C8-F7AE-437C-9354-D03656B2AA9C}" type="pres">
      <dgm:prSet presAssocID="{36D99464-C7C7-4C82-B45B-08CC8A37F423}" presName="rootConnector" presStyleLbl="node1" presStyleIdx="0" presStyleCnt="2"/>
      <dgm:spPr/>
      <dgm:t>
        <a:bodyPr/>
        <a:lstStyle/>
        <a:p>
          <a:endParaRPr lang="en-US"/>
        </a:p>
      </dgm:t>
    </dgm:pt>
    <dgm:pt modelId="{5A94A375-2464-4A40-94BF-899C8A6D49CA}" type="pres">
      <dgm:prSet presAssocID="{36D99464-C7C7-4C82-B45B-08CC8A37F423}" presName="childShape" presStyleCnt="0"/>
      <dgm:spPr/>
      <dgm:t>
        <a:bodyPr/>
        <a:lstStyle/>
        <a:p>
          <a:endParaRPr lang="en-US"/>
        </a:p>
      </dgm:t>
    </dgm:pt>
    <dgm:pt modelId="{74C4647F-8106-425D-B2D1-6339C31EAEF2}" type="pres">
      <dgm:prSet presAssocID="{1A5EEBD9-F9F3-43A1-80C4-A337CF3BEF5A}" presName="Name13" presStyleLbl="parChTrans1D2" presStyleIdx="0" presStyleCnt="6"/>
      <dgm:spPr/>
      <dgm:t>
        <a:bodyPr/>
        <a:lstStyle/>
        <a:p>
          <a:endParaRPr lang="en-US"/>
        </a:p>
      </dgm:t>
    </dgm:pt>
    <dgm:pt modelId="{8595FDC4-2217-41E8-A518-267BCC156348}" type="pres">
      <dgm:prSet presAssocID="{3F316792-DD32-44E0-8E87-740DF8833ED6}" presName="childText" presStyleLbl="bgAcc1" presStyleIdx="0" presStyleCnt="6" custScaleX="229462">
        <dgm:presLayoutVars>
          <dgm:bulletEnabled val="1"/>
        </dgm:presLayoutVars>
      </dgm:prSet>
      <dgm:spPr/>
      <dgm:t>
        <a:bodyPr/>
        <a:lstStyle/>
        <a:p>
          <a:endParaRPr lang="en-US"/>
        </a:p>
      </dgm:t>
    </dgm:pt>
    <dgm:pt modelId="{818F3DA1-9819-4B7C-AAE2-EE09179311EC}" type="pres">
      <dgm:prSet presAssocID="{1E565D17-1162-4F1E-9A66-BCA939EDDAC1}" presName="Name13" presStyleLbl="parChTrans1D2" presStyleIdx="1" presStyleCnt="6"/>
      <dgm:spPr/>
      <dgm:t>
        <a:bodyPr/>
        <a:lstStyle/>
        <a:p>
          <a:endParaRPr lang="en-US"/>
        </a:p>
      </dgm:t>
    </dgm:pt>
    <dgm:pt modelId="{3F021161-DC67-4DE0-82C0-F73515C86299}" type="pres">
      <dgm:prSet presAssocID="{8791D47A-3F93-4967-B2C1-96A6180B5BC9}" presName="childText" presStyleLbl="bgAcc1" presStyleIdx="1" presStyleCnt="6" custScaleX="230345">
        <dgm:presLayoutVars>
          <dgm:bulletEnabled val="1"/>
        </dgm:presLayoutVars>
      </dgm:prSet>
      <dgm:spPr/>
      <dgm:t>
        <a:bodyPr/>
        <a:lstStyle/>
        <a:p>
          <a:endParaRPr lang="en-US"/>
        </a:p>
      </dgm:t>
    </dgm:pt>
    <dgm:pt modelId="{7D2C867A-62E6-45DF-A759-8D077A00F1F6}" type="pres">
      <dgm:prSet presAssocID="{686AE62F-C816-4CAC-B72E-6C87D40E6ED4}" presName="Name13" presStyleLbl="parChTrans1D2" presStyleIdx="2" presStyleCnt="6"/>
      <dgm:spPr/>
      <dgm:t>
        <a:bodyPr/>
        <a:lstStyle/>
        <a:p>
          <a:endParaRPr lang="en-US"/>
        </a:p>
      </dgm:t>
    </dgm:pt>
    <dgm:pt modelId="{C66347BC-7A5D-4034-A4DA-415367DA1DEE}" type="pres">
      <dgm:prSet presAssocID="{C19C9972-B767-4CC9-A9C1-F36079ABAB88}" presName="childText" presStyleLbl="bgAcc1" presStyleIdx="2" presStyleCnt="6" custScaleX="227374">
        <dgm:presLayoutVars>
          <dgm:bulletEnabled val="1"/>
        </dgm:presLayoutVars>
      </dgm:prSet>
      <dgm:spPr/>
      <dgm:t>
        <a:bodyPr/>
        <a:lstStyle/>
        <a:p>
          <a:endParaRPr lang="en-US"/>
        </a:p>
      </dgm:t>
    </dgm:pt>
    <dgm:pt modelId="{C3545EF8-F6A1-4518-AAC5-F2C7508C7D1D}" type="pres">
      <dgm:prSet presAssocID="{7F0A6F85-068D-4BD5-A795-8134FAE42F3B}" presName="root" presStyleCnt="0"/>
      <dgm:spPr/>
      <dgm:t>
        <a:bodyPr/>
        <a:lstStyle/>
        <a:p>
          <a:endParaRPr lang="en-US"/>
        </a:p>
      </dgm:t>
    </dgm:pt>
    <dgm:pt modelId="{7B2800EB-6CBE-4347-A985-B5854F57F6D7}" type="pres">
      <dgm:prSet presAssocID="{7F0A6F85-068D-4BD5-A795-8134FAE42F3B}" presName="rootComposite" presStyleCnt="0"/>
      <dgm:spPr/>
      <dgm:t>
        <a:bodyPr/>
        <a:lstStyle/>
        <a:p>
          <a:endParaRPr lang="en-US"/>
        </a:p>
      </dgm:t>
    </dgm:pt>
    <dgm:pt modelId="{768BDEE3-6D2F-4C6F-AA58-14BCF5593258}" type="pres">
      <dgm:prSet presAssocID="{7F0A6F85-068D-4BD5-A795-8134FAE42F3B}" presName="rootText" presStyleLbl="node1" presStyleIdx="1" presStyleCnt="2" custScaleX="230753"/>
      <dgm:spPr/>
      <dgm:t>
        <a:bodyPr/>
        <a:lstStyle/>
        <a:p>
          <a:endParaRPr lang="en-US"/>
        </a:p>
      </dgm:t>
    </dgm:pt>
    <dgm:pt modelId="{9CDA1180-A199-41E9-A7A2-0BA16177BC1B}" type="pres">
      <dgm:prSet presAssocID="{7F0A6F85-068D-4BD5-A795-8134FAE42F3B}" presName="rootConnector" presStyleLbl="node1" presStyleIdx="1" presStyleCnt="2"/>
      <dgm:spPr/>
      <dgm:t>
        <a:bodyPr/>
        <a:lstStyle/>
        <a:p>
          <a:endParaRPr lang="en-US"/>
        </a:p>
      </dgm:t>
    </dgm:pt>
    <dgm:pt modelId="{1CFE83F5-26F9-40AB-8749-E9F1C917365F}" type="pres">
      <dgm:prSet presAssocID="{7F0A6F85-068D-4BD5-A795-8134FAE42F3B}" presName="childShape" presStyleCnt="0"/>
      <dgm:spPr/>
      <dgm:t>
        <a:bodyPr/>
        <a:lstStyle/>
        <a:p>
          <a:endParaRPr lang="en-US"/>
        </a:p>
      </dgm:t>
    </dgm:pt>
    <dgm:pt modelId="{4BA58A36-C647-4DB6-A1E7-CF1CC0302F8B}" type="pres">
      <dgm:prSet presAssocID="{47AB994E-8907-4656-9825-1EF62AF41C67}" presName="Name13" presStyleLbl="parChTrans1D2" presStyleIdx="3" presStyleCnt="6"/>
      <dgm:spPr/>
      <dgm:t>
        <a:bodyPr/>
        <a:lstStyle/>
        <a:p>
          <a:endParaRPr lang="en-US"/>
        </a:p>
      </dgm:t>
    </dgm:pt>
    <dgm:pt modelId="{30798573-DCD2-4FBB-92FF-58A37F05D33A}" type="pres">
      <dgm:prSet presAssocID="{9975D826-DB6D-4E05-8181-97429920241F}" presName="childText" presStyleLbl="bgAcc1" presStyleIdx="3" presStyleCnt="6" custScaleX="231475">
        <dgm:presLayoutVars>
          <dgm:bulletEnabled val="1"/>
        </dgm:presLayoutVars>
      </dgm:prSet>
      <dgm:spPr/>
      <dgm:t>
        <a:bodyPr/>
        <a:lstStyle/>
        <a:p>
          <a:endParaRPr lang="en-US"/>
        </a:p>
      </dgm:t>
    </dgm:pt>
    <dgm:pt modelId="{03B76096-C66E-4CE9-BB55-569D26821FA6}" type="pres">
      <dgm:prSet presAssocID="{AD209A24-1310-458C-8F4B-A425E2A0D3E6}" presName="Name13" presStyleLbl="parChTrans1D2" presStyleIdx="4" presStyleCnt="6"/>
      <dgm:spPr/>
      <dgm:t>
        <a:bodyPr/>
        <a:lstStyle/>
        <a:p>
          <a:endParaRPr lang="en-US"/>
        </a:p>
      </dgm:t>
    </dgm:pt>
    <dgm:pt modelId="{9CAAF7C0-03BB-40FB-852E-4907D377DE46}" type="pres">
      <dgm:prSet presAssocID="{C0355C9E-9835-48D4-8948-646E82931484}" presName="childText" presStyleLbl="bgAcc1" presStyleIdx="4" presStyleCnt="6" custScaleX="230183" custLinFactNeighborX="1044">
        <dgm:presLayoutVars>
          <dgm:bulletEnabled val="1"/>
        </dgm:presLayoutVars>
      </dgm:prSet>
      <dgm:spPr/>
      <dgm:t>
        <a:bodyPr/>
        <a:lstStyle/>
        <a:p>
          <a:endParaRPr lang="en-US"/>
        </a:p>
      </dgm:t>
    </dgm:pt>
    <dgm:pt modelId="{B353B004-4699-40F1-B43B-11DCB9BB7359}" type="pres">
      <dgm:prSet presAssocID="{5464CC53-CFDA-4D84-A790-D64FAFE4E816}" presName="Name13" presStyleLbl="parChTrans1D2" presStyleIdx="5" presStyleCnt="6"/>
      <dgm:spPr/>
      <dgm:t>
        <a:bodyPr/>
        <a:lstStyle/>
        <a:p>
          <a:endParaRPr lang="en-US"/>
        </a:p>
      </dgm:t>
    </dgm:pt>
    <dgm:pt modelId="{77910193-E35C-475F-BEDC-A66508AB3D24}" type="pres">
      <dgm:prSet presAssocID="{090DB5AF-E540-47EC-8B7C-6EAB1EFB604E}" presName="childText" presStyleLbl="bgAcc1" presStyleIdx="5" presStyleCnt="6" custScaleX="233563">
        <dgm:presLayoutVars>
          <dgm:bulletEnabled val="1"/>
        </dgm:presLayoutVars>
      </dgm:prSet>
      <dgm:spPr/>
      <dgm:t>
        <a:bodyPr/>
        <a:lstStyle/>
        <a:p>
          <a:endParaRPr lang="en-US"/>
        </a:p>
      </dgm:t>
    </dgm:pt>
  </dgm:ptLst>
  <dgm:cxnLst>
    <dgm:cxn modelId="{AA219A6D-2E5D-448E-A582-93635B4E4BE5}" srcId="{7F0A6F85-068D-4BD5-A795-8134FAE42F3B}" destId="{C0355C9E-9835-48D4-8948-646E82931484}" srcOrd="1" destOrd="0" parTransId="{AD209A24-1310-458C-8F4B-A425E2A0D3E6}" sibTransId="{77B41CE2-FB88-46B2-8042-D39068DAA815}"/>
    <dgm:cxn modelId="{BD09A400-FD13-4AEE-975E-9026B2028ACC}" type="presOf" srcId="{8791D47A-3F93-4967-B2C1-96A6180B5BC9}" destId="{3F021161-DC67-4DE0-82C0-F73515C86299}" srcOrd="0" destOrd="0" presId="urn:microsoft.com/office/officeart/2005/8/layout/hierarchy3"/>
    <dgm:cxn modelId="{DBB60A67-1EDA-4096-96B2-15A706FFBD7A}" type="presOf" srcId="{36D99464-C7C7-4C82-B45B-08CC8A37F423}" destId="{F708A2C8-F7AE-437C-9354-D03656B2AA9C}" srcOrd="1" destOrd="0" presId="urn:microsoft.com/office/officeart/2005/8/layout/hierarchy3"/>
    <dgm:cxn modelId="{3B992B20-0A4A-4235-A6F1-482DA1D50459}" type="presOf" srcId="{5464CC53-CFDA-4D84-A790-D64FAFE4E816}" destId="{B353B004-4699-40F1-B43B-11DCB9BB7359}" srcOrd="0" destOrd="0" presId="urn:microsoft.com/office/officeart/2005/8/layout/hierarchy3"/>
    <dgm:cxn modelId="{65597053-FE64-4A7E-AEEB-B4EE25D1D67B}" srcId="{7F0A6F85-068D-4BD5-A795-8134FAE42F3B}" destId="{9975D826-DB6D-4E05-8181-97429920241F}" srcOrd="0" destOrd="0" parTransId="{47AB994E-8907-4656-9825-1EF62AF41C67}" sibTransId="{7B49CB83-2296-4EB9-8A5D-C3DA64E04739}"/>
    <dgm:cxn modelId="{4019820F-6DC7-409C-BACB-BB18B78B66F4}" type="presOf" srcId="{7F0A6F85-068D-4BD5-A795-8134FAE42F3B}" destId="{768BDEE3-6D2F-4C6F-AA58-14BCF5593258}" srcOrd="0" destOrd="0" presId="urn:microsoft.com/office/officeart/2005/8/layout/hierarchy3"/>
    <dgm:cxn modelId="{3B34D9F7-20D1-46E7-9C92-9E2FF4151376}" type="presOf" srcId="{1E565D17-1162-4F1E-9A66-BCA939EDDAC1}" destId="{818F3DA1-9819-4B7C-AAE2-EE09179311EC}" srcOrd="0" destOrd="0" presId="urn:microsoft.com/office/officeart/2005/8/layout/hierarchy3"/>
    <dgm:cxn modelId="{A94B856D-0D7F-4B90-8975-AA1338AE218E}" type="presOf" srcId="{686AE62F-C816-4CAC-B72E-6C87D40E6ED4}" destId="{7D2C867A-62E6-45DF-A759-8D077A00F1F6}" srcOrd="0" destOrd="0" presId="urn:microsoft.com/office/officeart/2005/8/layout/hierarchy3"/>
    <dgm:cxn modelId="{DAD75106-A5F6-4BE9-AC2A-E5FD9E5736A7}" type="presOf" srcId="{C0355C9E-9835-48D4-8948-646E82931484}" destId="{9CAAF7C0-03BB-40FB-852E-4907D377DE46}" srcOrd="0" destOrd="0" presId="urn:microsoft.com/office/officeart/2005/8/layout/hierarchy3"/>
    <dgm:cxn modelId="{68A9A518-E516-4D6D-A51D-CD0528C7FA37}" srcId="{36D99464-C7C7-4C82-B45B-08CC8A37F423}" destId="{8791D47A-3F93-4967-B2C1-96A6180B5BC9}" srcOrd="1" destOrd="0" parTransId="{1E565D17-1162-4F1E-9A66-BCA939EDDAC1}" sibTransId="{73110259-523A-4DDA-B282-09BDC5FC7066}"/>
    <dgm:cxn modelId="{E175A913-0FEB-44A6-BECC-C2006B0458E8}" srcId="{09934523-2288-4613-9D9F-0A578C78FF8D}" destId="{7F0A6F85-068D-4BD5-A795-8134FAE42F3B}" srcOrd="1" destOrd="0" parTransId="{11702D3D-9F0A-45A1-8340-0CDE01A7E2B2}" sibTransId="{A21143E8-F695-4A36-8241-FAA260054057}"/>
    <dgm:cxn modelId="{D93BD222-CE77-48B1-87BD-117A87040EFD}" srcId="{36D99464-C7C7-4C82-B45B-08CC8A37F423}" destId="{C19C9972-B767-4CC9-A9C1-F36079ABAB88}" srcOrd="2" destOrd="0" parTransId="{686AE62F-C816-4CAC-B72E-6C87D40E6ED4}" sibTransId="{C80A1534-7548-414E-83FF-7125BA0D29CC}"/>
    <dgm:cxn modelId="{FD5EF873-164E-4257-915B-ABB0E5BD107C}" type="presOf" srcId="{7F0A6F85-068D-4BD5-A795-8134FAE42F3B}" destId="{9CDA1180-A199-41E9-A7A2-0BA16177BC1B}" srcOrd="1" destOrd="0" presId="urn:microsoft.com/office/officeart/2005/8/layout/hierarchy3"/>
    <dgm:cxn modelId="{A9C2BA29-0F91-4089-85A1-7E6A0D597845}" srcId="{09934523-2288-4613-9D9F-0A578C78FF8D}" destId="{36D99464-C7C7-4C82-B45B-08CC8A37F423}" srcOrd="0" destOrd="0" parTransId="{B05E4B14-1146-4BD4-A660-A3EB0CCBD1FF}" sibTransId="{914CA05B-6673-440A-9F25-87C8E21D855E}"/>
    <dgm:cxn modelId="{C86BA1E1-6F3C-4D14-8C9A-F87E6B70BB84}" type="presOf" srcId="{AD209A24-1310-458C-8F4B-A425E2A0D3E6}" destId="{03B76096-C66E-4CE9-BB55-569D26821FA6}" srcOrd="0" destOrd="0" presId="urn:microsoft.com/office/officeart/2005/8/layout/hierarchy3"/>
    <dgm:cxn modelId="{E1D2F8C1-181E-49B9-924E-C76DE740983F}" type="presOf" srcId="{C19C9972-B767-4CC9-A9C1-F36079ABAB88}" destId="{C66347BC-7A5D-4034-A4DA-415367DA1DEE}" srcOrd="0" destOrd="0" presId="urn:microsoft.com/office/officeart/2005/8/layout/hierarchy3"/>
    <dgm:cxn modelId="{F5894B1A-EAEE-414F-882A-468A29BBB084}" type="presOf" srcId="{36D99464-C7C7-4C82-B45B-08CC8A37F423}" destId="{E9A383D3-EC44-4822-AD65-53F62EB63C01}" srcOrd="0" destOrd="0" presId="urn:microsoft.com/office/officeart/2005/8/layout/hierarchy3"/>
    <dgm:cxn modelId="{8AA03509-9E87-4D97-BCD0-F46449D0F473}" srcId="{7F0A6F85-068D-4BD5-A795-8134FAE42F3B}" destId="{090DB5AF-E540-47EC-8B7C-6EAB1EFB604E}" srcOrd="2" destOrd="0" parTransId="{5464CC53-CFDA-4D84-A790-D64FAFE4E816}" sibTransId="{BB13AD8D-253B-4E9C-9D37-DCF50DE9FC27}"/>
    <dgm:cxn modelId="{780481F4-B4A7-48AE-B97F-F41B927794CA}" srcId="{36D99464-C7C7-4C82-B45B-08CC8A37F423}" destId="{3F316792-DD32-44E0-8E87-740DF8833ED6}" srcOrd="0" destOrd="0" parTransId="{1A5EEBD9-F9F3-43A1-80C4-A337CF3BEF5A}" sibTransId="{587E17F8-7FB6-4FC9-B93F-E4EE84BB47AD}"/>
    <dgm:cxn modelId="{F3914519-CD6E-4EFC-BD97-9F75C7FC028B}" type="presOf" srcId="{3F316792-DD32-44E0-8E87-740DF8833ED6}" destId="{8595FDC4-2217-41E8-A518-267BCC156348}" srcOrd="0" destOrd="0" presId="urn:microsoft.com/office/officeart/2005/8/layout/hierarchy3"/>
    <dgm:cxn modelId="{D3497140-2C4B-4159-BAE0-C5A0054BC8AA}" type="presOf" srcId="{9975D826-DB6D-4E05-8181-97429920241F}" destId="{30798573-DCD2-4FBB-92FF-58A37F05D33A}" srcOrd="0" destOrd="0" presId="urn:microsoft.com/office/officeart/2005/8/layout/hierarchy3"/>
    <dgm:cxn modelId="{82AC0C0D-DF8E-4977-B74F-0BC126CBBDA1}" type="presOf" srcId="{090DB5AF-E540-47EC-8B7C-6EAB1EFB604E}" destId="{77910193-E35C-475F-BEDC-A66508AB3D24}" srcOrd="0" destOrd="0" presId="urn:microsoft.com/office/officeart/2005/8/layout/hierarchy3"/>
    <dgm:cxn modelId="{371640EC-0B8F-43B7-AE27-7312A001018D}" type="presOf" srcId="{09934523-2288-4613-9D9F-0A578C78FF8D}" destId="{9BCCC3CD-9948-4509-A8E7-D3F9F56B7931}" srcOrd="0" destOrd="0" presId="urn:microsoft.com/office/officeart/2005/8/layout/hierarchy3"/>
    <dgm:cxn modelId="{12D988C1-E767-4B57-ACC2-D85993A26903}" type="presOf" srcId="{47AB994E-8907-4656-9825-1EF62AF41C67}" destId="{4BA58A36-C647-4DB6-A1E7-CF1CC0302F8B}" srcOrd="0" destOrd="0" presId="urn:microsoft.com/office/officeart/2005/8/layout/hierarchy3"/>
    <dgm:cxn modelId="{977C8656-FE7D-4C25-AC75-33FC94CA1D5D}" type="presOf" srcId="{1A5EEBD9-F9F3-43A1-80C4-A337CF3BEF5A}" destId="{74C4647F-8106-425D-B2D1-6339C31EAEF2}" srcOrd="0" destOrd="0" presId="urn:microsoft.com/office/officeart/2005/8/layout/hierarchy3"/>
    <dgm:cxn modelId="{C04DFC42-AEDB-4E31-8EF9-51331CA47641}" type="presParOf" srcId="{9BCCC3CD-9948-4509-A8E7-D3F9F56B7931}" destId="{06F2D4C0-5B14-43D7-BD39-34EF2BE3EE82}" srcOrd="0" destOrd="0" presId="urn:microsoft.com/office/officeart/2005/8/layout/hierarchy3"/>
    <dgm:cxn modelId="{C9F96AA3-02EA-4D59-9AA9-86F37919C25A}" type="presParOf" srcId="{06F2D4C0-5B14-43D7-BD39-34EF2BE3EE82}" destId="{9FFAF1E4-DA94-4F72-9F8B-FB4B76902BAF}" srcOrd="0" destOrd="0" presId="urn:microsoft.com/office/officeart/2005/8/layout/hierarchy3"/>
    <dgm:cxn modelId="{E0A63770-0FE5-4D55-BBD9-F3E510943152}" type="presParOf" srcId="{9FFAF1E4-DA94-4F72-9F8B-FB4B76902BAF}" destId="{E9A383D3-EC44-4822-AD65-53F62EB63C01}" srcOrd="0" destOrd="0" presId="urn:microsoft.com/office/officeart/2005/8/layout/hierarchy3"/>
    <dgm:cxn modelId="{C0C51FE8-B13E-44D5-9B51-28D7D04067AC}" type="presParOf" srcId="{9FFAF1E4-DA94-4F72-9F8B-FB4B76902BAF}" destId="{F708A2C8-F7AE-437C-9354-D03656B2AA9C}" srcOrd="1" destOrd="0" presId="urn:microsoft.com/office/officeart/2005/8/layout/hierarchy3"/>
    <dgm:cxn modelId="{EEB8F36C-2122-4A36-9E2C-1EC1FD79A91E}" type="presParOf" srcId="{06F2D4C0-5B14-43D7-BD39-34EF2BE3EE82}" destId="{5A94A375-2464-4A40-94BF-899C8A6D49CA}" srcOrd="1" destOrd="0" presId="urn:microsoft.com/office/officeart/2005/8/layout/hierarchy3"/>
    <dgm:cxn modelId="{EA965314-ACFA-44C4-9503-BB6EDB826D10}" type="presParOf" srcId="{5A94A375-2464-4A40-94BF-899C8A6D49CA}" destId="{74C4647F-8106-425D-B2D1-6339C31EAEF2}" srcOrd="0" destOrd="0" presId="urn:microsoft.com/office/officeart/2005/8/layout/hierarchy3"/>
    <dgm:cxn modelId="{905A62B3-E5E8-44BC-AB39-740C13E6DAAB}" type="presParOf" srcId="{5A94A375-2464-4A40-94BF-899C8A6D49CA}" destId="{8595FDC4-2217-41E8-A518-267BCC156348}" srcOrd="1" destOrd="0" presId="urn:microsoft.com/office/officeart/2005/8/layout/hierarchy3"/>
    <dgm:cxn modelId="{51621FFD-8EB2-4AC2-BF00-EC59845C7F98}" type="presParOf" srcId="{5A94A375-2464-4A40-94BF-899C8A6D49CA}" destId="{818F3DA1-9819-4B7C-AAE2-EE09179311EC}" srcOrd="2" destOrd="0" presId="urn:microsoft.com/office/officeart/2005/8/layout/hierarchy3"/>
    <dgm:cxn modelId="{75725005-8BEB-4285-AEDA-ED2D06BEA08B}" type="presParOf" srcId="{5A94A375-2464-4A40-94BF-899C8A6D49CA}" destId="{3F021161-DC67-4DE0-82C0-F73515C86299}" srcOrd="3" destOrd="0" presId="urn:microsoft.com/office/officeart/2005/8/layout/hierarchy3"/>
    <dgm:cxn modelId="{FF4CC98F-3254-4FF6-9184-CD4E9EA3CC21}" type="presParOf" srcId="{5A94A375-2464-4A40-94BF-899C8A6D49CA}" destId="{7D2C867A-62E6-45DF-A759-8D077A00F1F6}" srcOrd="4" destOrd="0" presId="urn:microsoft.com/office/officeart/2005/8/layout/hierarchy3"/>
    <dgm:cxn modelId="{9E0240C8-3BF3-4C63-BFDC-3987B434A953}" type="presParOf" srcId="{5A94A375-2464-4A40-94BF-899C8A6D49CA}" destId="{C66347BC-7A5D-4034-A4DA-415367DA1DEE}" srcOrd="5" destOrd="0" presId="urn:microsoft.com/office/officeart/2005/8/layout/hierarchy3"/>
    <dgm:cxn modelId="{95D2CBF8-8B35-48C7-982C-EBA56733E6E1}" type="presParOf" srcId="{9BCCC3CD-9948-4509-A8E7-D3F9F56B7931}" destId="{C3545EF8-F6A1-4518-AAC5-F2C7508C7D1D}" srcOrd="1" destOrd="0" presId="urn:microsoft.com/office/officeart/2005/8/layout/hierarchy3"/>
    <dgm:cxn modelId="{1A5CAEAE-3665-4AAA-BDA4-B86CBE52CADD}" type="presParOf" srcId="{C3545EF8-F6A1-4518-AAC5-F2C7508C7D1D}" destId="{7B2800EB-6CBE-4347-A985-B5854F57F6D7}" srcOrd="0" destOrd="0" presId="urn:microsoft.com/office/officeart/2005/8/layout/hierarchy3"/>
    <dgm:cxn modelId="{2B37316F-20DD-4CC3-8924-7B22B9045DEC}" type="presParOf" srcId="{7B2800EB-6CBE-4347-A985-B5854F57F6D7}" destId="{768BDEE3-6D2F-4C6F-AA58-14BCF5593258}" srcOrd="0" destOrd="0" presId="urn:microsoft.com/office/officeart/2005/8/layout/hierarchy3"/>
    <dgm:cxn modelId="{D546D936-9941-43BC-B309-078C7585A228}" type="presParOf" srcId="{7B2800EB-6CBE-4347-A985-B5854F57F6D7}" destId="{9CDA1180-A199-41E9-A7A2-0BA16177BC1B}" srcOrd="1" destOrd="0" presId="urn:microsoft.com/office/officeart/2005/8/layout/hierarchy3"/>
    <dgm:cxn modelId="{366546F9-D45D-444E-BF23-6D301C24EFE1}" type="presParOf" srcId="{C3545EF8-F6A1-4518-AAC5-F2C7508C7D1D}" destId="{1CFE83F5-26F9-40AB-8749-E9F1C917365F}" srcOrd="1" destOrd="0" presId="urn:microsoft.com/office/officeart/2005/8/layout/hierarchy3"/>
    <dgm:cxn modelId="{DB5213AA-C1D8-4D19-8DC3-39D11E745A45}" type="presParOf" srcId="{1CFE83F5-26F9-40AB-8749-E9F1C917365F}" destId="{4BA58A36-C647-4DB6-A1E7-CF1CC0302F8B}" srcOrd="0" destOrd="0" presId="urn:microsoft.com/office/officeart/2005/8/layout/hierarchy3"/>
    <dgm:cxn modelId="{78BCBD82-F562-4052-8100-531B2F469787}" type="presParOf" srcId="{1CFE83F5-26F9-40AB-8749-E9F1C917365F}" destId="{30798573-DCD2-4FBB-92FF-58A37F05D33A}" srcOrd="1" destOrd="0" presId="urn:microsoft.com/office/officeart/2005/8/layout/hierarchy3"/>
    <dgm:cxn modelId="{BBB0797C-C4AE-414E-8810-3E3F83847BFA}" type="presParOf" srcId="{1CFE83F5-26F9-40AB-8749-E9F1C917365F}" destId="{03B76096-C66E-4CE9-BB55-569D26821FA6}" srcOrd="2" destOrd="0" presId="urn:microsoft.com/office/officeart/2005/8/layout/hierarchy3"/>
    <dgm:cxn modelId="{2C0AD49E-D007-440D-A2C3-0336B685B944}" type="presParOf" srcId="{1CFE83F5-26F9-40AB-8749-E9F1C917365F}" destId="{9CAAF7C0-03BB-40FB-852E-4907D377DE46}" srcOrd="3" destOrd="0" presId="urn:microsoft.com/office/officeart/2005/8/layout/hierarchy3"/>
    <dgm:cxn modelId="{0A7FF3C8-9D9C-4342-9C8E-F7EF6BAEC26A}" type="presParOf" srcId="{1CFE83F5-26F9-40AB-8749-E9F1C917365F}" destId="{B353B004-4699-40F1-B43B-11DCB9BB7359}" srcOrd="4" destOrd="0" presId="urn:microsoft.com/office/officeart/2005/8/layout/hierarchy3"/>
    <dgm:cxn modelId="{661BDDC1-3C70-4323-9F90-D7C1E161A98C}" type="presParOf" srcId="{1CFE83F5-26F9-40AB-8749-E9F1C917365F}" destId="{77910193-E35C-475F-BEDC-A66508AB3D24}"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54D6A4-5CA3-4530-B2A4-1EBE8C1DB401}"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IN"/>
        </a:p>
      </dgm:t>
    </dgm:pt>
    <dgm:pt modelId="{4A5CE77F-20A2-430F-A0EF-4D7D7AAF07DA}">
      <dgm:prSet phldrT="[Text]" custT="1"/>
      <dgm:spPr/>
      <dgm:t>
        <a:bodyPr/>
        <a:lstStyle/>
        <a:p>
          <a:r>
            <a:rPr lang="en-US" sz="1600" b="0" dirty="0" smtClean="0">
              <a:latin typeface="+mn-lt"/>
            </a:rPr>
            <a:t>Access</a:t>
          </a:r>
          <a:r>
            <a:rPr lang="en-US" sz="1600" b="0" dirty="0" smtClean="0">
              <a:latin typeface="+mn-lt"/>
              <a:cs typeface="Times New Roman" pitchFamily="18" charset="0"/>
            </a:rPr>
            <a:t> to bi-lingual Interactive Voice Response (IVR) using T-PIN</a:t>
          </a:r>
          <a:endParaRPr lang="en-IN" sz="1600" b="0" dirty="0">
            <a:latin typeface="+mn-lt"/>
          </a:endParaRPr>
        </a:p>
      </dgm:t>
    </dgm:pt>
    <dgm:pt modelId="{E1E74212-035C-40DD-AEAB-8484AD8E92A3}" type="parTrans" cxnId="{1D72BBC7-DA1F-4124-892C-5D5848BED0C2}">
      <dgm:prSet/>
      <dgm:spPr/>
      <dgm:t>
        <a:bodyPr/>
        <a:lstStyle/>
        <a:p>
          <a:endParaRPr lang="en-IN" sz="1600" b="0">
            <a:latin typeface="+mn-lt"/>
          </a:endParaRPr>
        </a:p>
      </dgm:t>
    </dgm:pt>
    <dgm:pt modelId="{C3AF4B52-FBF1-4346-8892-CF917F6B9903}" type="sibTrans" cxnId="{1D72BBC7-DA1F-4124-892C-5D5848BED0C2}">
      <dgm:prSet/>
      <dgm:spPr/>
      <dgm:t>
        <a:bodyPr/>
        <a:lstStyle/>
        <a:p>
          <a:endParaRPr lang="en-IN" sz="1600" b="0">
            <a:latin typeface="+mn-lt"/>
          </a:endParaRPr>
        </a:p>
      </dgm:t>
    </dgm:pt>
    <dgm:pt modelId="{9A674B57-2C98-4043-855B-D3BB3B823F16}">
      <dgm:prSet phldrT="[Text]" custT="1"/>
      <dgm:spPr/>
      <dgm:t>
        <a:bodyPr/>
        <a:lstStyle/>
        <a:p>
          <a:r>
            <a:rPr lang="en-US" sz="1600" b="0" dirty="0" smtClean="0">
              <a:latin typeface="+mn-lt"/>
              <a:cs typeface="Times New Roman" pitchFamily="18" charset="0"/>
            </a:rPr>
            <a:t>View details / Change of contact details, scheme preference using I-PIN</a:t>
          </a:r>
          <a:endParaRPr lang="en-IN" sz="1600" b="0" dirty="0">
            <a:latin typeface="+mn-lt"/>
          </a:endParaRPr>
        </a:p>
      </dgm:t>
    </dgm:pt>
    <dgm:pt modelId="{DBBEB5F4-7077-4BE3-925C-4B825A85D509}" type="parTrans" cxnId="{0EA5FADC-479A-4A02-9D20-27585CF8C016}">
      <dgm:prSet/>
      <dgm:spPr/>
      <dgm:t>
        <a:bodyPr/>
        <a:lstStyle/>
        <a:p>
          <a:endParaRPr lang="en-IN" sz="1600" b="0">
            <a:latin typeface="+mn-lt"/>
          </a:endParaRPr>
        </a:p>
      </dgm:t>
    </dgm:pt>
    <dgm:pt modelId="{FBCE2AED-8165-4E99-ADC1-6BBB528B3131}" type="sibTrans" cxnId="{0EA5FADC-479A-4A02-9D20-27585CF8C016}">
      <dgm:prSet/>
      <dgm:spPr/>
      <dgm:t>
        <a:bodyPr/>
        <a:lstStyle/>
        <a:p>
          <a:endParaRPr lang="en-IN" sz="1600" b="0">
            <a:latin typeface="+mn-lt"/>
          </a:endParaRPr>
        </a:p>
      </dgm:t>
    </dgm:pt>
    <dgm:pt modelId="{63B03E67-86B8-4588-9C5F-C6426ED56A77}">
      <dgm:prSet phldrT="[Text]" custT="1"/>
      <dgm:spPr/>
      <dgm:t>
        <a:bodyPr/>
        <a:lstStyle/>
        <a:p>
          <a:r>
            <a:rPr lang="en-US" sz="1600" b="0" dirty="0" smtClean="0">
              <a:latin typeface="+mn-lt"/>
              <a:cs typeface="Times New Roman" pitchFamily="18" charset="0"/>
            </a:rPr>
            <a:t>Instant reset of T-PIN &amp; Online reset of I-PIN through OTP</a:t>
          </a:r>
          <a:endParaRPr lang="en-IN" sz="1600" b="0" dirty="0">
            <a:latin typeface="+mn-lt"/>
          </a:endParaRPr>
        </a:p>
      </dgm:t>
    </dgm:pt>
    <dgm:pt modelId="{A6D4B7CD-B499-4488-A838-C73034041023}" type="parTrans" cxnId="{DD39B013-B914-4F4B-A589-98000BE74B50}">
      <dgm:prSet/>
      <dgm:spPr/>
      <dgm:t>
        <a:bodyPr/>
        <a:lstStyle/>
        <a:p>
          <a:endParaRPr lang="en-IN" sz="1600" b="0">
            <a:latin typeface="+mn-lt"/>
          </a:endParaRPr>
        </a:p>
      </dgm:t>
    </dgm:pt>
    <dgm:pt modelId="{97CF78A5-5AF3-4454-A662-134647F3E8E9}" type="sibTrans" cxnId="{DD39B013-B914-4F4B-A589-98000BE74B50}">
      <dgm:prSet/>
      <dgm:spPr/>
      <dgm:t>
        <a:bodyPr/>
        <a:lstStyle/>
        <a:p>
          <a:endParaRPr lang="en-IN" sz="1600" b="0">
            <a:latin typeface="+mn-lt"/>
          </a:endParaRPr>
        </a:p>
      </dgm:t>
    </dgm:pt>
    <dgm:pt modelId="{34966F27-0ACB-45FB-BDD8-088E1C9CB54C}">
      <dgm:prSet phldrT="[Text]" custT="1"/>
      <dgm:spPr/>
      <dgm:t>
        <a:bodyPr/>
        <a:lstStyle/>
        <a:p>
          <a:r>
            <a:rPr lang="en-IN" sz="1600" b="0" dirty="0" smtClean="0">
              <a:latin typeface="+mn-lt"/>
            </a:rPr>
            <a:t>Online complaint resolution platform</a:t>
          </a:r>
          <a:endParaRPr lang="en-IN" sz="1600" b="0" dirty="0">
            <a:latin typeface="+mn-lt"/>
          </a:endParaRPr>
        </a:p>
      </dgm:t>
    </dgm:pt>
    <dgm:pt modelId="{B75269AC-A28E-4A08-8CDE-C0DA975032B8}" type="parTrans" cxnId="{D32D1325-A030-43EF-86BC-8087E24DFA72}">
      <dgm:prSet/>
      <dgm:spPr/>
      <dgm:t>
        <a:bodyPr/>
        <a:lstStyle/>
        <a:p>
          <a:endParaRPr lang="en-IN" sz="1600" b="0">
            <a:latin typeface="+mn-lt"/>
          </a:endParaRPr>
        </a:p>
      </dgm:t>
    </dgm:pt>
    <dgm:pt modelId="{E7042003-D340-47EA-9706-26165B525A8D}" type="sibTrans" cxnId="{D32D1325-A030-43EF-86BC-8087E24DFA72}">
      <dgm:prSet/>
      <dgm:spPr/>
      <dgm:t>
        <a:bodyPr/>
        <a:lstStyle/>
        <a:p>
          <a:endParaRPr lang="en-IN" sz="1600" b="0">
            <a:latin typeface="+mn-lt"/>
          </a:endParaRPr>
        </a:p>
      </dgm:t>
    </dgm:pt>
    <dgm:pt modelId="{98DCAC46-3FBB-4D10-B00B-F9401C46E978}">
      <dgm:prSet phldrT="[Text]" custT="1"/>
      <dgm:spPr/>
      <dgm:t>
        <a:bodyPr/>
        <a:lstStyle/>
        <a:p>
          <a:r>
            <a:rPr lang="en-IN" sz="1600" b="0" dirty="0" smtClean="0">
              <a:latin typeface="+mn-lt"/>
            </a:rPr>
            <a:t>Easy access to information through dedicated website and Facebook</a:t>
          </a:r>
          <a:endParaRPr lang="en-IN" sz="1600" b="0" dirty="0">
            <a:latin typeface="+mn-lt"/>
          </a:endParaRPr>
        </a:p>
      </dgm:t>
    </dgm:pt>
    <dgm:pt modelId="{5BE2F441-CB1A-420B-92DC-AA1C67658D5E}" type="parTrans" cxnId="{8016207A-9D9F-43E8-BDF7-99C18BB7AB50}">
      <dgm:prSet/>
      <dgm:spPr/>
      <dgm:t>
        <a:bodyPr/>
        <a:lstStyle/>
        <a:p>
          <a:endParaRPr lang="en-IN" sz="1600" b="0">
            <a:latin typeface="+mn-lt"/>
          </a:endParaRPr>
        </a:p>
      </dgm:t>
    </dgm:pt>
    <dgm:pt modelId="{863446A7-B006-4A0C-B7E4-6C937266EA14}" type="sibTrans" cxnId="{8016207A-9D9F-43E8-BDF7-99C18BB7AB50}">
      <dgm:prSet/>
      <dgm:spPr/>
      <dgm:t>
        <a:bodyPr/>
        <a:lstStyle/>
        <a:p>
          <a:endParaRPr lang="en-IN" sz="1600" b="0">
            <a:latin typeface="+mn-lt"/>
          </a:endParaRPr>
        </a:p>
      </dgm:t>
    </dgm:pt>
    <dgm:pt modelId="{42A81A95-50F9-4685-9D4C-5C7D43A48951}" type="pres">
      <dgm:prSet presAssocID="{4154D6A4-5CA3-4530-B2A4-1EBE8C1DB401}" presName="Name0" presStyleCnt="0">
        <dgm:presLayoutVars>
          <dgm:dir/>
          <dgm:resizeHandles val="exact"/>
        </dgm:presLayoutVars>
      </dgm:prSet>
      <dgm:spPr/>
      <dgm:t>
        <a:bodyPr/>
        <a:lstStyle/>
        <a:p>
          <a:endParaRPr lang="en-IN"/>
        </a:p>
      </dgm:t>
    </dgm:pt>
    <dgm:pt modelId="{22663A5E-AB74-46CB-8C14-67A8484AE6F8}" type="pres">
      <dgm:prSet presAssocID="{4A5CE77F-20A2-430F-A0EF-4D7D7AAF07DA}" presName="composite" presStyleCnt="0"/>
      <dgm:spPr/>
    </dgm:pt>
    <dgm:pt modelId="{B32AE200-5AD4-440D-84A5-D8DB52FF055D}" type="pres">
      <dgm:prSet presAssocID="{4A5CE77F-20A2-430F-A0EF-4D7D7AAF07DA}" presName="rect1" presStyleLbl="trAlignAcc1" presStyleIdx="0" presStyleCnt="5">
        <dgm:presLayoutVars>
          <dgm:bulletEnabled val="1"/>
        </dgm:presLayoutVars>
      </dgm:prSet>
      <dgm:spPr/>
      <dgm:t>
        <a:bodyPr/>
        <a:lstStyle/>
        <a:p>
          <a:endParaRPr lang="en-IN"/>
        </a:p>
      </dgm:t>
    </dgm:pt>
    <dgm:pt modelId="{10AC49A5-1C2C-4E1A-B13E-653C3E1BA4A6}" type="pres">
      <dgm:prSet presAssocID="{4A5CE77F-20A2-430F-A0EF-4D7D7AAF07DA}" presName="rect2" presStyleLbl="fgImgPlace1" presStyleIdx="0" presStyleCnt="5"/>
      <dgm:spPr/>
    </dgm:pt>
    <dgm:pt modelId="{F8EAD572-5AC4-4F2E-967B-3981B3A1D84C}" type="pres">
      <dgm:prSet presAssocID="{C3AF4B52-FBF1-4346-8892-CF917F6B9903}" presName="sibTrans" presStyleCnt="0"/>
      <dgm:spPr/>
    </dgm:pt>
    <dgm:pt modelId="{C8A50977-576E-4AB3-B7E3-DC2CCA09EE4A}" type="pres">
      <dgm:prSet presAssocID="{9A674B57-2C98-4043-855B-D3BB3B823F16}" presName="composite" presStyleCnt="0"/>
      <dgm:spPr/>
    </dgm:pt>
    <dgm:pt modelId="{11198BA7-76ED-4E16-BA25-37E20C27F9A3}" type="pres">
      <dgm:prSet presAssocID="{9A674B57-2C98-4043-855B-D3BB3B823F16}" presName="rect1" presStyleLbl="trAlignAcc1" presStyleIdx="1" presStyleCnt="5">
        <dgm:presLayoutVars>
          <dgm:bulletEnabled val="1"/>
        </dgm:presLayoutVars>
      </dgm:prSet>
      <dgm:spPr/>
      <dgm:t>
        <a:bodyPr/>
        <a:lstStyle/>
        <a:p>
          <a:endParaRPr lang="en-IN"/>
        </a:p>
      </dgm:t>
    </dgm:pt>
    <dgm:pt modelId="{103D9588-BE17-4600-9368-05A588D6A28B}" type="pres">
      <dgm:prSet presAssocID="{9A674B57-2C98-4043-855B-D3BB3B823F16}" presName="rect2" presStyleLbl="fgImgPlace1" presStyleIdx="1" presStyleCnt="5"/>
      <dgm:spPr/>
    </dgm:pt>
    <dgm:pt modelId="{490EE93F-4994-4B7C-BBE0-82061765EB3A}" type="pres">
      <dgm:prSet presAssocID="{FBCE2AED-8165-4E99-ADC1-6BBB528B3131}" presName="sibTrans" presStyleCnt="0"/>
      <dgm:spPr/>
    </dgm:pt>
    <dgm:pt modelId="{910CBC89-8568-4146-8835-B2A72537329B}" type="pres">
      <dgm:prSet presAssocID="{63B03E67-86B8-4588-9C5F-C6426ED56A77}" presName="composite" presStyleCnt="0"/>
      <dgm:spPr/>
    </dgm:pt>
    <dgm:pt modelId="{3EF47EC0-9194-4FAD-9C26-1DC7358B3C95}" type="pres">
      <dgm:prSet presAssocID="{63B03E67-86B8-4588-9C5F-C6426ED56A77}" presName="rect1" presStyleLbl="trAlignAcc1" presStyleIdx="2" presStyleCnt="5">
        <dgm:presLayoutVars>
          <dgm:bulletEnabled val="1"/>
        </dgm:presLayoutVars>
      </dgm:prSet>
      <dgm:spPr/>
      <dgm:t>
        <a:bodyPr/>
        <a:lstStyle/>
        <a:p>
          <a:endParaRPr lang="en-IN"/>
        </a:p>
      </dgm:t>
    </dgm:pt>
    <dgm:pt modelId="{DC5F970C-7C3F-4A85-8F72-8C88D0A2EC37}" type="pres">
      <dgm:prSet presAssocID="{63B03E67-86B8-4588-9C5F-C6426ED56A77}" presName="rect2" presStyleLbl="fgImgPlace1" presStyleIdx="2" presStyleCnt="5"/>
      <dgm:spPr/>
    </dgm:pt>
    <dgm:pt modelId="{E2218C83-1A49-4106-BABB-83051A2F4B15}" type="pres">
      <dgm:prSet presAssocID="{97CF78A5-5AF3-4454-A662-134647F3E8E9}" presName="sibTrans" presStyleCnt="0"/>
      <dgm:spPr/>
    </dgm:pt>
    <dgm:pt modelId="{80162226-CB6C-445F-922B-EB6756DD9A3E}" type="pres">
      <dgm:prSet presAssocID="{34966F27-0ACB-45FB-BDD8-088E1C9CB54C}" presName="composite" presStyleCnt="0"/>
      <dgm:spPr/>
    </dgm:pt>
    <dgm:pt modelId="{98F2FE7F-32AE-4E9D-88AF-4732F28D740C}" type="pres">
      <dgm:prSet presAssocID="{34966F27-0ACB-45FB-BDD8-088E1C9CB54C}" presName="rect1" presStyleLbl="trAlignAcc1" presStyleIdx="3" presStyleCnt="5">
        <dgm:presLayoutVars>
          <dgm:bulletEnabled val="1"/>
        </dgm:presLayoutVars>
      </dgm:prSet>
      <dgm:spPr/>
      <dgm:t>
        <a:bodyPr/>
        <a:lstStyle/>
        <a:p>
          <a:endParaRPr lang="en-IN"/>
        </a:p>
      </dgm:t>
    </dgm:pt>
    <dgm:pt modelId="{82BE0C61-FA3C-4F88-A510-D99BFB76F8B5}" type="pres">
      <dgm:prSet presAssocID="{34966F27-0ACB-45FB-BDD8-088E1C9CB54C}" presName="rect2" presStyleLbl="fgImgPlace1" presStyleIdx="3" presStyleCnt="5"/>
      <dgm:spPr/>
    </dgm:pt>
    <dgm:pt modelId="{35AD5F4D-1A08-4998-9F49-387F3549D233}" type="pres">
      <dgm:prSet presAssocID="{E7042003-D340-47EA-9706-26165B525A8D}" presName="sibTrans" presStyleCnt="0"/>
      <dgm:spPr/>
    </dgm:pt>
    <dgm:pt modelId="{5A8D0662-C958-43F0-8A2B-2D4C488FBEA5}" type="pres">
      <dgm:prSet presAssocID="{98DCAC46-3FBB-4D10-B00B-F9401C46E978}" presName="composite" presStyleCnt="0"/>
      <dgm:spPr/>
    </dgm:pt>
    <dgm:pt modelId="{14EB66B8-CCC5-4C76-A6CA-0B38EA399806}" type="pres">
      <dgm:prSet presAssocID="{98DCAC46-3FBB-4D10-B00B-F9401C46E978}" presName="rect1" presStyleLbl="trAlignAcc1" presStyleIdx="4" presStyleCnt="5" custScaleX="149882">
        <dgm:presLayoutVars>
          <dgm:bulletEnabled val="1"/>
        </dgm:presLayoutVars>
      </dgm:prSet>
      <dgm:spPr/>
      <dgm:t>
        <a:bodyPr/>
        <a:lstStyle/>
        <a:p>
          <a:endParaRPr lang="en-IN"/>
        </a:p>
      </dgm:t>
    </dgm:pt>
    <dgm:pt modelId="{1A4A042C-D760-4755-A94E-79A951B7BC1D}" type="pres">
      <dgm:prSet presAssocID="{98DCAC46-3FBB-4D10-B00B-F9401C46E978}" presName="rect2" presStyleLbl="fgImgPlace1" presStyleIdx="4" presStyleCnt="5" custLinFactX="-41333" custLinFactNeighborX="-100000"/>
      <dgm:spPr/>
    </dgm:pt>
  </dgm:ptLst>
  <dgm:cxnLst>
    <dgm:cxn modelId="{8A32F491-0269-49D5-88A7-D16F30BFD393}" type="presOf" srcId="{4154D6A4-5CA3-4530-B2A4-1EBE8C1DB401}" destId="{42A81A95-50F9-4685-9D4C-5C7D43A48951}" srcOrd="0" destOrd="0" presId="urn:microsoft.com/office/officeart/2008/layout/PictureStrips"/>
    <dgm:cxn modelId="{1D72BBC7-DA1F-4124-892C-5D5848BED0C2}" srcId="{4154D6A4-5CA3-4530-B2A4-1EBE8C1DB401}" destId="{4A5CE77F-20A2-430F-A0EF-4D7D7AAF07DA}" srcOrd="0" destOrd="0" parTransId="{E1E74212-035C-40DD-AEAB-8484AD8E92A3}" sibTransId="{C3AF4B52-FBF1-4346-8892-CF917F6B9903}"/>
    <dgm:cxn modelId="{0EA5FADC-479A-4A02-9D20-27585CF8C016}" srcId="{4154D6A4-5CA3-4530-B2A4-1EBE8C1DB401}" destId="{9A674B57-2C98-4043-855B-D3BB3B823F16}" srcOrd="1" destOrd="0" parTransId="{DBBEB5F4-7077-4BE3-925C-4B825A85D509}" sibTransId="{FBCE2AED-8165-4E99-ADC1-6BBB528B3131}"/>
    <dgm:cxn modelId="{A683A4F7-7869-4D37-B833-9E7615C8591D}" type="presOf" srcId="{63B03E67-86B8-4588-9C5F-C6426ED56A77}" destId="{3EF47EC0-9194-4FAD-9C26-1DC7358B3C95}" srcOrd="0" destOrd="0" presId="urn:microsoft.com/office/officeart/2008/layout/PictureStrips"/>
    <dgm:cxn modelId="{DD39B013-B914-4F4B-A589-98000BE74B50}" srcId="{4154D6A4-5CA3-4530-B2A4-1EBE8C1DB401}" destId="{63B03E67-86B8-4588-9C5F-C6426ED56A77}" srcOrd="2" destOrd="0" parTransId="{A6D4B7CD-B499-4488-A838-C73034041023}" sibTransId="{97CF78A5-5AF3-4454-A662-134647F3E8E9}"/>
    <dgm:cxn modelId="{8016207A-9D9F-43E8-BDF7-99C18BB7AB50}" srcId="{4154D6A4-5CA3-4530-B2A4-1EBE8C1DB401}" destId="{98DCAC46-3FBB-4D10-B00B-F9401C46E978}" srcOrd="4" destOrd="0" parTransId="{5BE2F441-CB1A-420B-92DC-AA1C67658D5E}" sibTransId="{863446A7-B006-4A0C-B7E4-6C937266EA14}"/>
    <dgm:cxn modelId="{A676A63A-E529-4FFD-99DC-16BBB8FF4896}" type="presOf" srcId="{34966F27-0ACB-45FB-BDD8-088E1C9CB54C}" destId="{98F2FE7F-32AE-4E9D-88AF-4732F28D740C}" srcOrd="0" destOrd="0" presId="urn:microsoft.com/office/officeart/2008/layout/PictureStrips"/>
    <dgm:cxn modelId="{A7D5127C-C759-4FF8-9EA1-A83EEE2A8816}" type="presOf" srcId="{98DCAC46-3FBB-4D10-B00B-F9401C46E978}" destId="{14EB66B8-CCC5-4C76-A6CA-0B38EA399806}" srcOrd="0" destOrd="0" presId="urn:microsoft.com/office/officeart/2008/layout/PictureStrips"/>
    <dgm:cxn modelId="{469B43C3-2770-4D3C-AC0D-1B505452D841}" type="presOf" srcId="{9A674B57-2C98-4043-855B-D3BB3B823F16}" destId="{11198BA7-76ED-4E16-BA25-37E20C27F9A3}" srcOrd="0" destOrd="0" presId="urn:microsoft.com/office/officeart/2008/layout/PictureStrips"/>
    <dgm:cxn modelId="{D32D1325-A030-43EF-86BC-8087E24DFA72}" srcId="{4154D6A4-5CA3-4530-B2A4-1EBE8C1DB401}" destId="{34966F27-0ACB-45FB-BDD8-088E1C9CB54C}" srcOrd="3" destOrd="0" parTransId="{B75269AC-A28E-4A08-8CDE-C0DA975032B8}" sibTransId="{E7042003-D340-47EA-9706-26165B525A8D}"/>
    <dgm:cxn modelId="{10EA1F46-F04C-4E6E-80D7-C232667218A2}" type="presOf" srcId="{4A5CE77F-20A2-430F-A0EF-4D7D7AAF07DA}" destId="{B32AE200-5AD4-440D-84A5-D8DB52FF055D}" srcOrd="0" destOrd="0" presId="urn:microsoft.com/office/officeart/2008/layout/PictureStrips"/>
    <dgm:cxn modelId="{FEF5CA27-9A07-4991-A56C-D9D71AD5C287}" type="presParOf" srcId="{42A81A95-50F9-4685-9D4C-5C7D43A48951}" destId="{22663A5E-AB74-46CB-8C14-67A8484AE6F8}" srcOrd="0" destOrd="0" presId="urn:microsoft.com/office/officeart/2008/layout/PictureStrips"/>
    <dgm:cxn modelId="{2166F668-A4A6-40B2-9999-36C5293E99C0}" type="presParOf" srcId="{22663A5E-AB74-46CB-8C14-67A8484AE6F8}" destId="{B32AE200-5AD4-440D-84A5-D8DB52FF055D}" srcOrd="0" destOrd="0" presId="urn:microsoft.com/office/officeart/2008/layout/PictureStrips"/>
    <dgm:cxn modelId="{2440F70F-FFEA-493D-AB4D-6333A4062C08}" type="presParOf" srcId="{22663A5E-AB74-46CB-8C14-67A8484AE6F8}" destId="{10AC49A5-1C2C-4E1A-B13E-653C3E1BA4A6}" srcOrd="1" destOrd="0" presId="urn:microsoft.com/office/officeart/2008/layout/PictureStrips"/>
    <dgm:cxn modelId="{C396025A-26DC-44AA-BF86-1EC9A161FCD6}" type="presParOf" srcId="{42A81A95-50F9-4685-9D4C-5C7D43A48951}" destId="{F8EAD572-5AC4-4F2E-967B-3981B3A1D84C}" srcOrd="1" destOrd="0" presId="urn:microsoft.com/office/officeart/2008/layout/PictureStrips"/>
    <dgm:cxn modelId="{7152F856-F62B-4F15-8738-2D409BAA280D}" type="presParOf" srcId="{42A81A95-50F9-4685-9D4C-5C7D43A48951}" destId="{C8A50977-576E-4AB3-B7E3-DC2CCA09EE4A}" srcOrd="2" destOrd="0" presId="urn:microsoft.com/office/officeart/2008/layout/PictureStrips"/>
    <dgm:cxn modelId="{D266BC35-7CF7-4F3B-B198-7F409DA005AE}" type="presParOf" srcId="{C8A50977-576E-4AB3-B7E3-DC2CCA09EE4A}" destId="{11198BA7-76ED-4E16-BA25-37E20C27F9A3}" srcOrd="0" destOrd="0" presId="urn:microsoft.com/office/officeart/2008/layout/PictureStrips"/>
    <dgm:cxn modelId="{B9F293B5-7407-43A4-8B76-970CD7A471C4}" type="presParOf" srcId="{C8A50977-576E-4AB3-B7E3-DC2CCA09EE4A}" destId="{103D9588-BE17-4600-9368-05A588D6A28B}" srcOrd="1" destOrd="0" presId="urn:microsoft.com/office/officeart/2008/layout/PictureStrips"/>
    <dgm:cxn modelId="{CAB8A0BB-D47E-4B9C-8F32-7E38BA3E8B2E}" type="presParOf" srcId="{42A81A95-50F9-4685-9D4C-5C7D43A48951}" destId="{490EE93F-4994-4B7C-BBE0-82061765EB3A}" srcOrd="3" destOrd="0" presId="urn:microsoft.com/office/officeart/2008/layout/PictureStrips"/>
    <dgm:cxn modelId="{7D235023-B468-41BD-9853-DCB85DD3189F}" type="presParOf" srcId="{42A81A95-50F9-4685-9D4C-5C7D43A48951}" destId="{910CBC89-8568-4146-8835-B2A72537329B}" srcOrd="4" destOrd="0" presId="urn:microsoft.com/office/officeart/2008/layout/PictureStrips"/>
    <dgm:cxn modelId="{3B42E54B-9A1E-4B35-B65E-98A23292BD16}" type="presParOf" srcId="{910CBC89-8568-4146-8835-B2A72537329B}" destId="{3EF47EC0-9194-4FAD-9C26-1DC7358B3C95}" srcOrd="0" destOrd="0" presId="urn:microsoft.com/office/officeart/2008/layout/PictureStrips"/>
    <dgm:cxn modelId="{2806E858-A85E-41CB-896D-07FEB87E1A8D}" type="presParOf" srcId="{910CBC89-8568-4146-8835-B2A72537329B}" destId="{DC5F970C-7C3F-4A85-8F72-8C88D0A2EC37}" srcOrd="1" destOrd="0" presId="urn:microsoft.com/office/officeart/2008/layout/PictureStrips"/>
    <dgm:cxn modelId="{8B9C5339-5642-4820-B84A-426034863453}" type="presParOf" srcId="{42A81A95-50F9-4685-9D4C-5C7D43A48951}" destId="{E2218C83-1A49-4106-BABB-83051A2F4B15}" srcOrd="5" destOrd="0" presId="urn:microsoft.com/office/officeart/2008/layout/PictureStrips"/>
    <dgm:cxn modelId="{395861AB-858E-408C-8D13-4B141A142F13}" type="presParOf" srcId="{42A81A95-50F9-4685-9D4C-5C7D43A48951}" destId="{80162226-CB6C-445F-922B-EB6756DD9A3E}" srcOrd="6" destOrd="0" presId="urn:microsoft.com/office/officeart/2008/layout/PictureStrips"/>
    <dgm:cxn modelId="{DBEC0FFC-7DBD-4CA2-B031-8FEF4E121308}" type="presParOf" srcId="{80162226-CB6C-445F-922B-EB6756DD9A3E}" destId="{98F2FE7F-32AE-4E9D-88AF-4732F28D740C}" srcOrd="0" destOrd="0" presId="urn:microsoft.com/office/officeart/2008/layout/PictureStrips"/>
    <dgm:cxn modelId="{8A3D5590-C53A-46A9-B92E-F9E8AA1886E5}" type="presParOf" srcId="{80162226-CB6C-445F-922B-EB6756DD9A3E}" destId="{82BE0C61-FA3C-4F88-A510-D99BFB76F8B5}" srcOrd="1" destOrd="0" presId="urn:microsoft.com/office/officeart/2008/layout/PictureStrips"/>
    <dgm:cxn modelId="{F8B8B384-CB51-4A6A-AAE4-9342DE047368}" type="presParOf" srcId="{42A81A95-50F9-4685-9D4C-5C7D43A48951}" destId="{35AD5F4D-1A08-4998-9F49-387F3549D233}" srcOrd="7" destOrd="0" presId="urn:microsoft.com/office/officeart/2008/layout/PictureStrips"/>
    <dgm:cxn modelId="{895ED288-34A3-45EC-8F0D-4F4B6B6DE28D}" type="presParOf" srcId="{42A81A95-50F9-4685-9D4C-5C7D43A48951}" destId="{5A8D0662-C958-43F0-8A2B-2D4C488FBEA5}" srcOrd="8" destOrd="0" presId="urn:microsoft.com/office/officeart/2008/layout/PictureStrips"/>
    <dgm:cxn modelId="{CDA8AFE6-BBAD-4D4D-A42B-1EF3BE8BA6B5}" type="presParOf" srcId="{5A8D0662-C958-43F0-8A2B-2D4C488FBEA5}" destId="{14EB66B8-CCC5-4C76-A6CA-0B38EA399806}" srcOrd="0" destOrd="0" presId="urn:microsoft.com/office/officeart/2008/layout/PictureStrips"/>
    <dgm:cxn modelId="{879FB18C-DD8E-4295-BA48-F67AF9FB606F}" type="presParOf" srcId="{5A8D0662-C958-43F0-8A2B-2D4C488FBEA5}" destId="{1A4A042C-D760-4755-A94E-79A951B7BC1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29DD8-E20C-4DA2-9383-9B105F2EC91A}">
      <dsp:nvSpPr>
        <dsp:cNvPr id="0" name=""/>
        <dsp:cNvSpPr/>
      </dsp:nvSpPr>
      <dsp:spPr>
        <a:xfrm>
          <a:off x="0" y="2419675"/>
          <a:ext cx="1869932" cy="1315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kern="1200" smtClean="0">
              <a:latin typeface="Book Antiqua" pitchFamily="18" charset="0"/>
              <a:cs typeface="Times New Roman" pitchFamily="18" charset="0"/>
            </a:rPr>
            <a:t>Tax benefit to Subscriber</a:t>
          </a:r>
          <a:endParaRPr lang="en-US" sz="1600" b="0" kern="1200" dirty="0">
            <a:latin typeface="Book Antiqua" pitchFamily="18" charset="0"/>
          </a:endParaRPr>
        </a:p>
      </dsp:txBody>
      <dsp:txXfrm>
        <a:off x="38525" y="2458200"/>
        <a:ext cx="1792882" cy="1238303"/>
      </dsp:txXfrm>
    </dsp:sp>
    <dsp:sp modelId="{01110048-AC18-4ABB-8AE1-853E782FD7C7}">
      <dsp:nvSpPr>
        <dsp:cNvPr id="0" name=""/>
        <dsp:cNvSpPr/>
      </dsp:nvSpPr>
      <dsp:spPr>
        <a:xfrm rot="18278742">
          <a:off x="1468868" y="2293359"/>
          <a:ext cx="1858927" cy="38678"/>
        </a:xfrm>
        <a:custGeom>
          <a:avLst/>
          <a:gdLst/>
          <a:ahLst/>
          <a:cxnLst/>
          <a:rect l="0" t="0" r="0" b="0"/>
          <a:pathLst>
            <a:path>
              <a:moveTo>
                <a:pt x="0" y="19339"/>
              </a:moveTo>
              <a:lnTo>
                <a:pt x="1858927" y="193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b="1" kern="1200">
            <a:solidFill>
              <a:schemeClr val="bg1"/>
            </a:solidFill>
            <a:latin typeface="Book Antiqua" pitchFamily="18" charset="0"/>
          </a:endParaRPr>
        </a:p>
      </dsp:txBody>
      <dsp:txXfrm>
        <a:off x="2351859" y="2266224"/>
        <a:ext cx="92946" cy="92946"/>
      </dsp:txXfrm>
    </dsp:sp>
    <dsp:sp modelId="{FB413AB3-B2FD-4C12-9BF0-0B7B7673E51B}">
      <dsp:nvSpPr>
        <dsp:cNvPr id="0" name=""/>
        <dsp:cNvSpPr/>
      </dsp:nvSpPr>
      <dsp:spPr>
        <a:xfrm>
          <a:off x="2926732" y="890367"/>
          <a:ext cx="5548344" cy="1315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IN" sz="1600" b="1" kern="1200" dirty="0" smtClean="0">
              <a:latin typeface="Book Antiqua" pitchFamily="18" charset="0"/>
              <a:cs typeface="Times New Roman" pitchFamily="18" charset="0"/>
            </a:rPr>
            <a:t>Employer Contribution:</a:t>
          </a:r>
        </a:p>
        <a:p>
          <a:pPr lvl="0" algn="just" defTabSz="711200">
            <a:lnSpc>
              <a:spcPct val="90000"/>
            </a:lnSpc>
            <a:spcBef>
              <a:spcPct val="0"/>
            </a:spcBef>
            <a:spcAft>
              <a:spcPct val="35000"/>
            </a:spcAft>
          </a:pPr>
          <a:r>
            <a:rPr lang="en-IN" sz="1600" b="1" kern="1200" dirty="0" smtClean="0">
              <a:latin typeface="Book Antiqua" pitchFamily="18" charset="0"/>
              <a:cs typeface="Times New Roman" pitchFamily="18" charset="0"/>
            </a:rPr>
            <a:t>Deduction </a:t>
          </a:r>
          <a:r>
            <a:rPr lang="en-IN" sz="1600" b="1" kern="1200" dirty="0" err="1" smtClean="0">
              <a:latin typeface="Book Antiqua" pitchFamily="18" charset="0"/>
              <a:cs typeface="Times New Roman" pitchFamily="18" charset="0"/>
            </a:rPr>
            <a:t>upto</a:t>
          </a:r>
          <a:r>
            <a:rPr lang="en-IN" sz="1600" b="1" kern="1200" dirty="0" smtClean="0">
              <a:latin typeface="Book Antiqua" pitchFamily="18" charset="0"/>
              <a:cs typeface="Times New Roman" pitchFamily="18" charset="0"/>
            </a:rPr>
            <a:t> 10% of salary (Basic + DA) from taxable income u/s 80 CCD(2). This is over and above the limits u/s 80C.</a:t>
          </a:r>
          <a:endParaRPr lang="en-US" sz="1600" b="1" kern="1200" dirty="0">
            <a:latin typeface="Book Antiqua" pitchFamily="18" charset="0"/>
            <a:cs typeface="Sakkal Majalla" pitchFamily="2" charset="-78"/>
          </a:endParaRPr>
        </a:p>
      </dsp:txBody>
      <dsp:txXfrm>
        <a:off x="2965257" y="928892"/>
        <a:ext cx="5471294" cy="1238303"/>
      </dsp:txXfrm>
    </dsp:sp>
    <dsp:sp modelId="{CE353220-47E8-44FC-9674-52638DEEFB40}">
      <dsp:nvSpPr>
        <dsp:cNvPr id="0" name=""/>
        <dsp:cNvSpPr/>
      </dsp:nvSpPr>
      <dsp:spPr>
        <a:xfrm rot="21545835">
          <a:off x="1869866" y="3049687"/>
          <a:ext cx="1056931" cy="38678"/>
        </a:xfrm>
        <a:custGeom>
          <a:avLst/>
          <a:gdLst/>
          <a:ahLst/>
          <a:cxnLst/>
          <a:rect l="0" t="0" r="0" b="0"/>
          <a:pathLst>
            <a:path>
              <a:moveTo>
                <a:pt x="0" y="19339"/>
              </a:moveTo>
              <a:lnTo>
                <a:pt x="1056931" y="193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b="1" kern="1200">
            <a:solidFill>
              <a:schemeClr val="bg1"/>
            </a:solidFill>
            <a:latin typeface="Book Antiqua" pitchFamily="18" charset="0"/>
          </a:endParaRPr>
        </a:p>
      </dsp:txBody>
      <dsp:txXfrm>
        <a:off x="2371909" y="3042602"/>
        <a:ext cx="52846" cy="52846"/>
      </dsp:txXfrm>
    </dsp:sp>
    <dsp:sp modelId="{267C002B-21D5-4801-820D-A5630AF3711B}">
      <dsp:nvSpPr>
        <dsp:cNvPr id="0" name=""/>
        <dsp:cNvSpPr/>
      </dsp:nvSpPr>
      <dsp:spPr>
        <a:xfrm>
          <a:off x="2926732" y="2403023"/>
          <a:ext cx="5582964" cy="1315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IN" sz="1600" b="1" kern="1200" dirty="0" smtClean="0">
              <a:latin typeface="Book Antiqua" pitchFamily="18" charset="0"/>
            </a:rPr>
            <a:t>Employee Contribution: </a:t>
          </a:r>
        </a:p>
        <a:p>
          <a:pPr lvl="0" algn="just" defTabSz="711200">
            <a:lnSpc>
              <a:spcPct val="90000"/>
            </a:lnSpc>
            <a:spcBef>
              <a:spcPct val="0"/>
            </a:spcBef>
            <a:spcAft>
              <a:spcPct val="35000"/>
            </a:spcAft>
          </a:pPr>
          <a:r>
            <a:rPr lang="en-IN" sz="1600" b="1" kern="1200" dirty="0" smtClean="0">
              <a:latin typeface="Book Antiqua" pitchFamily="18" charset="0"/>
            </a:rPr>
            <a:t>Deduction upto 10% of salary (basic+ DA) within overall ceiling Rs.1.50 Lakh u/s 80C.</a:t>
          </a:r>
          <a:endParaRPr lang="en-US" sz="1600" b="1" kern="1200" dirty="0">
            <a:latin typeface="Book Antiqua" pitchFamily="18" charset="0"/>
          </a:endParaRPr>
        </a:p>
      </dsp:txBody>
      <dsp:txXfrm>
        <a:off x="2965257" y="2441548"/>
        <a:ext cx="5505914" cy="1238303"/>
      </dsp:txXfrm>
    </dsp:sp>
    <dsp:sp modelId="{0BDA182D-F803-458D-8229-DD7C1148CE31}">
      <dsp:nvSpPr>
        <dsp:cNvPr id="0" name=""/>
        <dsp:cNvSpPr/>
      </dsp:nvSpPr>
      <dsp:spPr>
        <a:xfrm rot="3285721">
          <a:off x="1482519" y="3806015"/>
          <a:ext cx="1831626" cy="38678"/>
        </a:xfrm>
        <a:custGeom>
          <a:avLst/>
          <a:gdLst/>
          <a:ahLst/>
          <a:cxnLst/>
          <a:rect l="0" t="0" r="0" b="0"/>
          <a:pathLst>
            <a:path>
              <a:moveTo>
                <a:pt x="0" y="19339"/>
              </a:moveTo>
              <a:lnTo>
                <a:pt x="1831626" y="193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b="1" kern="1200">
            <a:solidFill>
              <a:schemeClr val="bg1"/>
            </a:solidFill>
            <a:latin typeface="Book Antiqua" pitchFamily="18" charset="0"/>
          </a:endParaRPr>
        </a:p>
      </dsp:txBody>
      <dsp:txXfrm>
        <a:off x="2352542" y="3779563"/>
        <a:ext cx="91581" cy="91581"/>
      </dsp:txXfrm>
    </dsp:sp>
    <dsp:sp modelId="{58451F9E-120B-4254-9CC7-69FB505B42B9}">
      <dsp:nvSpPr>
        <dsp:cNvPr id="0" name=""/>
        <dsp:cNvSpPr/>
      </dsp:nvSpPr>
      <dsp:spPr>
        <a:xfrm>
          <a:off x="2926732" y="3915679"/>
          <a:ext cx="5617663" cy="13153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just" defTabSz="711200">
            <a:lnSpc>
              <a:spcPct val="90000"/>
            </a:lnSpc>
            <a:spcBef>
              <a:spcPct val="0"/>
            </a:spcBef>
            <a:spcAft>
              <a:spcPct val="35000"/>
            </a:spcAft>
          </a:pPr>
          <a:r>
            <a:rPr lang="en-IN" sz="1600" b="1" kern="1200" dirty="0" smtClean="0">
              <a:latin typeface="Book Antiqua" pitchFamily="18" charset="0"/>
              <a:cs typeface="Times New Roman" pitchFamily="18" charset="0"/>
            </a:rPr>
            <a:t>Voluntary Contribution:</a:t>
          </a:r>
        </a:p>
        <a:p>
          <a:pPr lvl="0" algn="just" defTabSz="711200">
            <a:lnSpc>
              <a:spcPct val="90000"/>
            </a:lnSpc>
            <a:spcBef>
              <a:spcPct val="0"/>
            </a:spcBef>
            <a:spcAft>
              <a:spcPct val="35000"/>
            </a:spcAft>
          </a:pPr>
          <a:r>
            <a:rPr lang="en-IN" sz="1600" b="1" kern="1200" dirty="0" smtClean="0">
              <a:latin typeface="Book Antiqua" pitchFamily="18" charset="0"/>
              <a:cs typeface="Times New Roman" pitchFamily="18" charset="0"/>
            </a:rPr>
            <a:t>Deduction </a:t>
          </a:r>
          <a:r>
            <a:rPr lang="en-IN" sz="1600" b="1" kern="1200" dirty="0" err="1" smtClean="0">
              <a:latin typeface="Book Antiqua" pitchFamily="18" charset="0"/>
              <a:cs typeface="Times New Roman" pitchFamily="18" charset="0"/>
            </a:rPr>
            <a:t>upto</a:t>
          </a:r>
          <a:r>
            <a:rPr lang="en-IN" sz="1600" b="1" kern="1200" dirty="0" smtClean="0">
              <a:latin typeface="Book Antiqua" pitchFamily="18" charset="0"/>
              <a:cs typeface="Times New Roman" pitchFamily="18" charset="0"/>
            </a:rPr>
            <a:t> Rs.50,000 u/s 80 CCD(1B) from taxable income for additional contribution to NPS.</a:t>
          </a:r>
          <a:endParaRPr lang="en-US" sz="1600" b="1" kern="1200" dirty="0">
            <a:latin typeface="Book Antiqua" pitchFamily="18" charset="0"/>
          </a:endParaRPr>
        </a:p>
      </dsp:txBody>
      <dsp:txXfrm>
        <a:off x="2965257" y="3954204"/>
        <a:ext cx="5540613" cy="1238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A383D3-EC44-4822-AD65-53F62EB63C01}">
      <dsp:nvSpPr>
        <dsp:cNvPr id="0" name=""/>
        <dsp:cNvSpPr/>
      </dsp:nvSpPr>
      <dsp:spPr>
        <a:xfrm>
          <a:off x="62599" y="670"/>
          <a:ext cx="4219691" cy="8552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smtClean="0">
              <a:latin typeface="+mn-lt"/>
            </a:rPr>
            <a:t>Tier I</a:t>
          </a:r>
          <a:endParaRPr lang="en-US" sz="5100" kern="1200" dirty="0">
            <a:latin typeface="+mn-lt"/>
          </a:endParaRPr>
        </a:p>
      </dsp:txBody>
      <dsp:txXfrm>
        <a:off x="87650" y="25721"/>
        <a:ext cx="4169589" cy="805194"/>
      </dsp:txXfrm>
    </dsp:sp>
    <dsp:sp modelId="{74C4647F-8106-425D-B2D1-6339C31EAEF2}">
      <dsp:nvSpPr>
        <dsp:cNvPr id="0" name=""/>
        <dsp:cNvSpPr/>
      </dsp:nvSpPr>
      <dsp:spPr>
        <a:xfrm>
          <a:off x="484568" y="855967"/>
          <a:ext cx="421969" cy="641472"/>
        </a:xfrm>
        <a:custGeom>
          <a:avLst/>
          <a:gdLst/>
          <a:ahLst/>
          <a:cxnLst/>
          <a:rect l="0" t="0" r="0" b="0"/>
          <a:pathLst>
            <a:path>
              <a:moveTo>
                <a:pt x="0" y="0"/>
              </a:moveTo>
              <a:lnTo>
                <a:pt x="0" y="641472"/>
              </a:lnTo>
              <a:lnTo>
                <a:pt x="421969" y="6414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95FDC4-2217-41E8-A518-267BCC156348}">
      <dsp:nvSpPr>
        <dsp:cNvPr id="0" name=""/>
        <dsp:cNvSpPr/>
      </dsp:nvSpPr>
      <dsp:spPr>
        <a:xfrm>
          <a:off x="906537" y="1069791"/>
          <a:ext cx="3140129" cy="8552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0" kern="1200" dirty="0" smtClean="0">
              <a:latin typeface="+mn-lt"/>
            </a:rPr>
            <a:t>Pension Account </a:t>
          </a:r>
          <a:endParaRPr lang="en-US" sz="2800" b="0" kern="1200" dirty="0">
            <a:latin typeface="+mn-lt"/>
          </a:endParaRPr>
        </a:p>
      </dsp:txBody>
      <dsp:txXfrm>
        <a:off x="931588" y="1094842"/>
        <a:ext cx="3090027" cy="805194"/>
      </dsp:txXfrm>
    </dsp:sp>
    <dsp:sp modelId="{818F3DA1-9819-4B7C-AAE2-EE09179311EC}">
      <dsp:nvSpPr>
        <dsp:cNvPr id="0" name=""/>
        <dsp:cNvSpPr/>
      </dsp:nvSpPr>
      <dsp:spPr>
        <a:xfrm>
          <a:off x="484568" y="855967"/>
          <a:ext cx="421969" cy="1710593"/>
        </a:xfrm>
        <a:custGeom>
          <a:avLst/>
          <a:gdLst/>
          <a:ahLst/>
          <a:cxnLst/>
          <a:rect l="0" t="0" r="0" b="0"/>
          <a:pathLst>
            <a:path>
              <a:moveTo>
                <a:pt x="0" y="0"/>
              </a:moveTo>
              <a:lnTo>
                <a:pt x="0" y="1710593"/>
              </a:lnTo>
              <a:lnTo>
                <a:pt x="421969" y="171059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021161-DC67-4DE0-82C0-F73515C86299}">
      <dsp:nvSpPr>
        <dsp:cNvPr id="0" name=""/>
        <dsp:cNvSpPr/>
      </dsp:nvSpPr>
      <dsp:spPr>
        <a:xfrm>
          <a:off x="906537" y="2138912"/>
          <a:ext cx="3152212" cy="8552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0" kern="1200" dirty="0" smtClean="0">
              <a:latin typeface="+mn-lt"/>
            </a:rPr>
            <a:t>Mandatory</a:t>
          </a:r>
          <a:endParaRPr lang="en-US" sz="3000" b="0" kern="1200" dirty="0">
            <a:latin typeface="+mn-lt"/>
          </a:endParaRPr>
        </a:p>
      </dsp:txBody>
      <dsp:txXfrm>
        <a:off x="931588" y="2163963"/>
        <a:ext cx="3102110" cy="805194"/>
      </dsp:txXfrm>
    </dsp:sp>
    <dsp:sp modelId="{7D2C867A-62E6-45DF-A759-8D077A00F1F6}">
      <dsp:nvSpPr>
        <dsp:cNvPr id="0" name=""/>
        <dsp:cNvSpPr/>
      </dsp:nvSpPr>
      <dsp:spPr>
        <a:xfrm>
          <a:off x="484568" y="855967"/>
          <a:ext cx="421969" cy="2779713"/>
        </a:xfrm>
        <a:custGeom>
          <a:avLst/>
          <a:gdLst/>
          <a:ahLst/>
          <a:cxnLst/>
          <a:rect l="0" t="0" r="0" b="0"/>
          <a:pathLst>
            <a:path>
              <a:moveTo>
                <a:pt x="0" y="0"/>
              </a:moveTo>
              <a:lnTo>
                <a:pt x="0" y="2779713"/>
              </a:lnTo>
              <a:lnTo>
                <a:pt x="421969" y="277971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6347BC-7A5D-4034-A4DA-415367DA1DEE}">
      <dsp:nvSpPr>
        <dsp:cNvPr id="0" name=""/>
        <dsp:cNvSpPr/>
      </dsp:nvSpPr>
      <dsp:spPr>
        <a:xfrm>
          <a:off x="906537" y="3208032"/>
          <a:ext cx="3111555" cy="8552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b="0" kern="1200" dirty="0" smtClean="0">
              <a:latin typeface="+mn-lt"/>
              <a:ea typeface="Verdana" pitchFamily="34" charset="0"/>
              <a:cs typeface="Verdana" pitchFamily="34" charset="0"/>
            </a:rPr>
            <a:t>Multiple Tax Benefit</a:t>
          </a:r>
          <a:endParaRPr lang="en-US" sz="2700" b="0" kern="1200" dirty="0">
            <a:latin typeface="+mn-lt"/>
          </a:endParaRPr>
        </a:p>
      </dsp:txBody>
      <dsp:txXfrm>
        <a:off x="931588" y="3233083"/>
        <a:ext cx="3061453" cy="805194"/>
      </dsp:txXfrm>
    </dsp:sp>
    <dsp:sp modelId="{768BDEE3-6D2F-4C6F-AA58-14BCF5593258}">
      <dsp:nvSpPr>
        <dsp:cNvPr id="0" name=""/>
        <dsp:cNvSpPr/>
      </dsp:nvSpPr>
      <dsp:spPr>
        <a:xfrm>
          <a:off x="4709938" y="670"/>
          <a:ext cx="3947245" cy="85529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7155" tIns="64770" rIns="97155" bIns="64770" numCol="1" spcCol="1270" anchor="ctr" anchorCtr="0">
          <a:noAutofit/>
        </a:bodyPr>
        <a:lstStyle/>
        <a:p>
          <a:pPr lvl="0" algn="ctr" defTabSz="2266950">
            <a:lnSpc>
              <a:spcPct val="90000"/>
            </a:lnSpc>
            <a:spcBef>
              <a:spcPct val="0"/>
            </a:spcBef>
            <a:spcAft>
              <a:spcPct val="35000"/>
            </a:spcAft>
          </a:pPr>
          <a:r>
            <a:rPr lang="en-US" sz="5100" kern="1200" dirty="0" smtClean="0">
              <a:latin typeface="+mn-lt"/>
            </a:rPr>
            <a:t>Tier II</a:t>
          </a:r>
          <a:endParaRPr lang="en-US" sz="5100" kern="1200" dirty="0">
            <a:latin typeface="+mn-lt"/>
          </a:endParaRPr>
        </a:p>
      </dsp:txBody>
      <dsp:txXfrm>
        <a:off x="4734989" y="25721"/>
        <a:ext cx="3897143" cy="805194"/>
      </dsp:txXfrm>
    </dsp:sp>
    <dsp:sp modelId="{4BA58A36-C647-4DB6-A1E7-CF1CC0302F8B}">
      <dsp:nvSpPr>
        <dsp:cNvPr id="0" name=""/>
        <dsp:cNvSpPr/>
      </dsp:nvSpPr>
      <dsp:spPr>
        <a:xfrm>
          <a:off x="5104663" y="855967"/>
          <a:ext cx="394724" cy="641472"/>
        </a:xfrm>
        <a:custGeom>
          <a:avLst/>
          <a:gdLst/>
          <a:ahLst/>
          <a:cxnLst/>
          <a:rect l="0" t="0" r="0" b="0"/>
          <a:pathLst>
            <a:path>
              <a:moveTo>
                <a:pt x="0" y="0"/>
              </a:moveTo>
              <a:lnTo>
                <a:pt x="0" y="641472"/>
              </a:lnTo>
              <a:lnTo>
                <a:pt x="394724" y="64147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0798573-DCD2-4FBB-92FF-58A37F05D33A}">
      <dsp:nvSpPr>
        <dsp:cNvPr id="0" name=""/>
        <dsp:cNvSpPr/>
      </dsp:nvSpPr>
      <dsp:spPr>
        <a:xfrm>
          <a:off x="5499387" y="1069791"/>
          <a:ext cx="3167676" cy="8552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b="0" kern="1200" smtClean="0">
              <a:latin typeface="+mn-lt"/>
            </a:rPr>
            <a:t>Investment Account</a:t>
          </a:r>
          <a:endParaRPr lang="en-US" sz="2800" b="0" kern="1200" dirty="0">
            <a:latin typeface="+mn-lt"/>
          </a:endParaRPr>
        </a:p>
      </dsp:txBody>
      <dsp:txXfrm>
        <a:off x="5524438" y="1094842"/>
        <a:ext cx="3117574" cy="805194"/>
      </dsp:txXfrm>
    </dsp:sp>
    <dsp:sp modelId="{03B76096-C66E-4CE9-BB55-569D26821FA6}">
      <dsp:nvSpPr>
        <dsp:cNvPr id="0" name=""/>
        <dsp:cNvSpPr/>
      </dsp:nvSpPr>
      <dsp:spPr>
        <a:xfrm>
          <a:off x="5104663" y="855967"/>
          <a:ext cx="409011" cy="1710593"/>
        </a:xfrm>
        <a:custGeom>
          <a:avLst/>
          <a:gdLst/>
          <a:ahLst/>
          <a:cxnLst/>
          <a:rect l="0" t="0" r="0" b="0"/>
          <a:pathLst>
            <a:path>
              <a:moveTo>
                <a:pt x="0" y="0"/>
              </a:moveTo>
              <a:lnTo>
                <a:pt x="0" y="1710593"/>
              </a:lnTo>
              <a:lnTo>
                <a:pt x="409011" y="171059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AAF7C0-03BB-40FB-852E-4907D377DE46}">
      <dsp:nvSpPr>
        <dsp:cNvPr id="0" name=""/>
        <dsp:cNvSpPr/>
      </dsp:nvSpPr>
      <dsp:spPr>
        <a:xfrm>
          <a:off x="5513674" y="2138912"/>
          <a:ext cx="3149995" cy="8552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b="0" kern="1200" smtClean="0">
              <a:latin typeface="+mn-lt"/>
              <a:ea typeface="Verdana" pitchFamily="34" charset="0"/>
              <a:cs typeface="Verdana" pitchFamily="34" charset="0"/>
            </a:rPr>
            <a:t>Optional</a:t>
          </a:r>
          <a:endParaRPr lang="en-US" sz="3000" b="0" kern="1200" dirty="0">
            <a:latin typeface="+mn-lt"/>
          </a:endParaRPr>
        </a:p>
      </dsp:txBody>
      <dsp:txXfrm>
        <a:off x="5538725" y="2163963"/>
        <a:ext cx="3099893" cy="805194"/>
      </dsp:txXfrm>
    </dsp:sp>
    <dsp:sp modelId="{B353B004-4699-40F1-B43B-11DCB9BB7359}">
      <dsp:nvSpPr>
        <dsp:cNvPr id="0" name=""/>
        <dsp:cNvSpPr/>
      </dsp:nvSpPr>
      <dsp:spPr>
        <a:xfrm>
          <a:off x="5104663" y="855967"/>
          <a:ext cx="394724" cy="2779713"/>
        </a:xfrm>
        <a:custGeom>
          <a:avLst/>
          <a:gdLst/>
          <a:ahLst/>
          <a:cxnLst/>
          <a:rect l="0" t="0" r="0" b="0"/>
          <a:pathLst>
            <a:path>
              <a:moveTo>
                <a:pt x="0" y="0"/>
              </a:moveTo>
              <a:lnTo>
                <a:pt x="0" y="2779713"/>
              </a:lnTo>
              <a:lnTo>
                <a:pt x="394724" y="277971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910193-E35C-475F-BEDC-A66508AB3D24}">
      <dsp:nvSpPr>
        <dsp:cNvPr id="0" name=""/>
        <dsp:cNvSpPr/>
      </dsp:nvSpPr>
      <dsp:spPr>
        <a:xfrm>
          <a:off x="5499387" y="3208032"/>
          <a:ext cx="3196250" cy="85529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b="0" kern="1200" dirty="0" smtClean="0">
              <a:latin typeface="+mn-lt"/>
              <a:ea typeface="Verdana" pitchFamily="34" charset="0"/>
              <a:cs typeface="Verdana" pitchFamily="34" charset="0"/>
            </a:rPr>
            <a:t>Anytime withdrawal without exit load</a:t>
          </a:r>
          <a:endParaRPr lang="en-US" sz="2700" b="0" kern="1200" dirty="0">
            <a:latin typeface="+mn-lt"/>
          </a:endParaRPr>
        </a:p>
      </dsp:txBody>
      <dsp:txXfrm>
        <a:off x="5524438" y="3233083"/>
        <a:ext cx="3146148" cy="805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6403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6867"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701675" y="4422775"/>
            <a:ext cx="5619750" cy="4187825"/>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36870"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atin typeface="Arial" charset="0"/>
                <a:cs typeface="+mn-cs"/>
              </a:defRPr>
            </a:lvl1pPr>
          </a:lstStyle>
          <a:p>
            <a:pPr>
              <a:defRPr/>
            </a:pPr>
            <a:r>
              <a:rPr lang="en-US"/>
              <a:t>1-32</a:t>
            </a:r>
          </a:p>
        </p:txBody>
      </p:sp>
      <p:sp>
        <p:nvSpPr>
          <p:cNvPr id="36871"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atin typeface="Arial" charset="0"/>
                <a:cs typeface="+mn-cs"/>
              </a:defRPr>
            </a:lvl1pPr>
          </a:lstStyle>
          <a:p>
            <a:pPr>
              <a:defRPr/>
            </a:pPr>
            <a:fld id="{DF675065-8098-4C7B-ADA4-1C9ACEACCCE0}" type="slidenum">
              <a:rPr lang="ru-RU"/>
              <a:pPr>
                <a:defRPr/>
              </a:pPr>
              <a:t>‹#›</a:t>
            </a:fld>
            <a:endParaRPr lang="ru-RU"/>
          </a:p>
        </p:txBody>
      </p:sp>
    </p:spTree>
    <p:extLst>
      <p:ext uri="{BB962C8B-B14F-4D97-AF65-F5344CB8AC3E}">
        <p14:creationId xmlns:p14="http://schemas.microsoft.com/office/powerpoint/2010/main" val="37522433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smtClean="0"/>
          </a:p>
        </p:txBody>
      </p:sp>
      <p:sp>
        <p:nvSpPr>
          <p:cNvPr id="4" name="Header Placeholder 3"/>
          <p:cNvSpPr>
            <a:spLocks noGrp="1"/>
          </p:cNvSpPr>
          <p:nvPr>
            <p:ph type="hdr" sz="quarter"/>
          </p:nvPr>
        </p:nvSpPr>
        <p:spPr/>
        <p:txBody>
          <a:bodyPr/>
          <a:lstStyle/>
          <a:p>
            <a:pPr>
              <a:defRPr/>
            </a:pPr>
            <a:endParaRPr lang="en-IN"/>
          </a:p>
        </p:txBody>
      </p:sp>
      <p:sp>
        <p:nvSpPr>
          <p:cNvPr id="5" name="Slide Number Placeholder 4"/>
          <p:cNvSpPr>
            <a:spLocks noGrp="1"/>
          </p:cNvSpPr>
          <p:nvPr>
            <p:ph type="sldNum" sz="quarter" idx="5"/>
          </p:nvPr>
        </p:nvSpPr>
        <p:spPr/>
        <p:txBody>
          <a:bodyPr/>
          <a:lstStyle/>
          <a:p>
            <a:pPr>
              <a:defRPr/>
            </a:pPr>
            <a:fld id="{57D8CEC0-7B10-45F8-A0D9-BA128C2FEE08}" type="slidenum">
              <a:rPr lang="en-IN" smtClean="0"/>
              <a:pPr>
                <a:defRPr/>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Footer Placeholder 3"/>
          <p:cNvSpPr>
            <a:spLocks noGrp="1"/>
          </p:cNvSpPr>
          <p:nvPr>
            <p:ph type="ftr" sz="quarter" idx="4"/>
          </p:nvPr>
        </p:nvSpPr>
        <p:spPr/>
        <p:txBody>
          <a:bodyPr/>
          <a:lstStyle/>
          <a:p>
            <a:pPr>
              <a:defRPr/>
            </a:pPr>
            <a:r>
              <a:rPr lang="en-US" smtClean="0"/>
              <a:t>1-32</a:t>
            </a:r>
            <a:endParaRPr lang="en-US"/>
          </a:p>
        </p:txBody>
      </p:sp>
      <p:sp>
        <p:nvSpPr>
          <p:cNvPr id="5" name="Slide Number Placeholder 4"/>
          <p:cNvSpPr>
            <a:spLocks noGrp="1"/>
          </p:cNvSpPr>
          <p:nvPr>
            <p:ph type="sldNum" sz="quarter" idx="5"/>
          </p:nvPr>
        </p:nvSpPr>
        <p:spPr/>
        <p:txBody>
          <a:bodyPr/>
          <a:lstStyle/>
          <a:p>
            <a:pPr>
              <a:defRPr/>
            </a:pPr>
            <a:fld id="{0068E832-1954-4DC3-92E0-985DDC3056FF}" type="slidenum">
              <a:rPr lang="ru-RU" smtClean="0"/>
              <a:pPr>
                <a:defRPr/>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50000"/>
              </a:lnSpc>
              <a:buFont typeface="Wingdings" pitchFamily="2" charset="2"/>
              <a:buNone/>
            </a:pPr>
            <a:endParaRPr lang="en-US" sz="1100" dirty="0">
              <a:latin typeface="Book Antiqua" pitchFamily="18" charset="0"/>
            </a:endParaRPr>
          </a:p>
        </p:txBody>
      </p:sp>
      <p:sp>
        <p:nvSpPr>
          <p:cNvPr id="4" name="Slide Number Placeholder 3"/>
          <p:cNvSpPr>
            <a:spLocks noGrp="1"/>
          </p:cNvSpPr>
          <p:nvPr>
            <p:ph type="sldNum" sz="quarter" idx="10"/>
          </p:nvPr>
        </p:nvSpPr>
        <p:spPr/>
        <p:txBody>
          <a:bodyPr/>
          <a:lstStyle/>
          <a:p>
            <a:pPr>
              <a:defRPr/>
            </a:pPr>
            <a:fld id="{64E59A48-0AD6-4ECE-B88D-2AA3C695564C}"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50000"/>
              </a:lnSpc>
              <a:buFont typeface="Wingdings" pitchFamily="2" charset="2"/>
              <a:buNone/>
            </a:pPr>
            <a:endParaRPr lang="en-US" sz="1100" dirty="0">
              <a:latin typeface="Book Antiqua" pitchFamily="18" charset="0"/>
            </a:endParaRPr>
          </a:p>
        </p:txBody>
      </p:sp>
      <p:sp>
        <p:nvSpPr>
          <p:cNvPr id="4" name="Slide Number Placeholder 3"/>
          <p:cNvSpPr>
            <a:spLocks noGrp="1"/>
          </p:cNvSpPr>
          <p:nvPr>
            <p:ph type="sldNum" sz="quarter" idx="10"/>
          </p:nvPr>
        </p:nvSpPr>
        <p:spPr/>
        <p:txBody>
          <a:bodyPr/>
          <a:lstStyle/>
          <a:p>
            <a:pPr>
              <a:defRPr/>
            </a:pPr>
            <a:fld id="{64E59A48-0AD6-4ECE-B88D-2AA3C695564C}"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dirty="0" smtClean="0">
                <a:latin typeface="Book Antiqua" pitchFamily="18" charset="0"/>
              </a:rPr>
              <a:t>No limit on number and amount of contribution</a:t>
            </a:r>
          </a:p>
          <a:p>
            <a:pPr algn="ctr"/>
            <a:endParaRPr lang="en-US" sz="1100" dirty="0" smtClean="0">
              <a:latin typeface="Book Antiqua" pitchFamily="18" charset="0"/>
            </a:endParaRPr>
          </a:p>
          <a:p>
            <a:pPr>
              <a:lnSpc>
                <a:spcPct val="250000"/>
              </a:lnSpc>
              <a:buFont typeface="Wingdings" pitchFamily="2" charset="2"/>
              <a:buNone/>
            </a:pPr>
            <a:endParaRPr lang="en-US" sz="1100" dirty="0">
              <a:latin typeface="Book Antiqua" pitchFamily="18" charset="0"/>
            </a:endParaRPr>
          </a:p>
        </p:txBody>
      </p:sp>
      <p:sp>
        <p:nvSpPr>
          <p:cNvPr id="4" name="Slide Number Placeholder 3"/>
          <p:cNvSpPr>
            <a:spLocks noGrp="1"/>
          </p:cNvSpPr>
          <p:nvPr>
            <p:ph type="sldNum" sz="quarter" idx="10"/>
          </p:nvPr>
        </p:nvSpPr>
        <p:spPr/>
        <p:txBody>
          <a:bodyPr/>
          <a:lstStyle/>
          <a:p>
            <a:pPr>
              <a:defRPr/>
            </a:pPr>
            <a:fld id="{64E59A48-0AD6-4ECE-B88D-2AA3C695564C}" type="slidenum">
              <a:rPr lang="en-US" smtClean="0"/>
              <a:pPr>
                <a:defRPr/>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250000"/>
              </a:lnSpc>
              <a:buFont typeface="Wingdings" pitchFamily="2" charset="2"/>
              <a:buNone/>
            </a:pPr>
            <a:endParaRPr lang="en-US" sz="1100" dirty="0" smtClean="0">
              <a:latin typeface="Book Antiqua" pitchFamily="18" charset="0"/>
            </a:endParaRPr>
          </a:p>
        </p:txBody>
      </p:sp>
      <p:sp>
        <p:nvSpPr>
          <p:cNvPr id="4" name="Slide Number Placeholder 3"/>
          <p:cNvSpPr>
            <a:spLocks noGrp="1"/>
          </p:cNvSpPr>
          <p:nvPr>
            <p:ph type="sldNum" sz="quarter" idx="5"/>
          </p:nvPr>
        </p:nvSpPr>
        <p:spPr/>
        <p:txBody>
          <a:bodyPr/>
          <a:lstStyle/>
          <a:p>
            <a:pPr>
              <a:defRPr/>
            </a:pPr>
            <a:fld id="{4C773B1E-28AF-47DF-BCC5-66E8ECD86775}" type="slidenum">
              <a:rPr lang="en-US" smtClean="0"/>
              <a:pPr>
                <a:defRPr/>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70" indent="-227070" defTabSz="912946">
              <a:lnSpc>
                <a:spcPct val="150000"/>
              </a:lnSpc>
              <a:spcBef>
                <a:spcPct val="0"/>
              </a:spcBef>
              <a:buFont typeface="Wingdings" pitchFamily="2" charset="2"/>
              <a:buChar char="Ø"/>
            </a:pPr>
            <a:r>
              <a:rPr lang="en-US" sz="1500" dirty="0">
                <a:latin typeface="Cambria" pitchFamily="18" charset="0"/>
              </a:rPr>
              <a:t>NPS works on an unbundled architecture wherein different entities come under one umbrella to </a:t>
            </a:r>
            <a:r>
              <a:rPr lang="en-US" sz="1500" dirty="0" err="1">
                <a:latin typeface="Cambria" pitchFamily="18" charset="0"/>
              </a:rPr>
              <a:t>operationalise</a:t>
            </a:r>
            <a:r>
              <a:rPr lang="en-US" sz="1500" dirty="0">
                <a:latin typeface="Cambria" pitchFamily="18" charset="0"/>
              </a:rPr>
              <a:t> a system. </a:t>
            </a:r>
          </a:p>
          <a:p>
            <a:pPr marL="227070" indent="-227070" defTabSz="912946">
              <a:lnSpc>
                <a:spcPct val="150000"/>
              </a:lnSpc>
              <a:spcBef>
                <a:spcPct val="0"/>
              </a:spcBef>
              <a:buFont typeface="Wingdings" pitchFamily="2" charset="2"/>
              <a:buChar char="Ø"/>
            </a:pPr>
            <a:r>
              <a:rPr lang="en-US" sz="1500" dirty="0">
                <a:latin typeface="Cambria" pitchFamily="18" charset="0"/>
              </a:rPr>
              <a:t>Each entity is given the responsibility based on their core competence. </a:t>
            </a:r>
          </a:p>
          <a:p>
            <a:pPr marL="227070" indent="-227070" defTabSz="912946">
              <a:lnSpc>
                <a:spcPct val="150000"/>
              </a:lnSpc>
              <a:spcBef>
                <a:spcPct val="0"/>
              </a:spcBef>
              <a:buFont typeface="Wingdings" pitchFamily="2" charset="2"/>
              <a:buChar char="Ø"/>
            </a:pPr>
            <a:r>
              <a:rPr lang="en-US" sz="1500" dirty="0">
                <a:latin typeface="Cambria" pitchFamily="18" charset="0"/>
              </a:rPr>
              <a:t>Each entity has limited access to data based on the responsibility it performs</a:t>
            </a:r>
          </a:p>
          <a:p>
            <a:pPr marL="227070" indent="-227070" defTabSz="912946">
              <a:lnSpc>
                <a:spcPct val="150000"/>
              </a:lnSpc>
              <a:spcBef>
                <a:spcPct val="0"/>
              </a:spcBef>
              <a:buFont typeface="Wingdings" pitchFamily="2" charset="2"/>
              <a:buChar char="Ø"/>
            </a:pPr>
            <a:r>
              <a:rPr lang="en-US" sz="1500" dirty="0">
                <a:latin typeface="Cambria" pitchFamily="18" charset="0"/>
              </a:rPr>
              <a:t>CRA is not just a repository of data, forms and KYC documents</a:t>
            </a:r>
          </a:p>
          <a:p>
            <a:pPr marL="227070" indent="-227070" defTabSz="912946">
              <a:lnSpc>
                <a:spcPct val="150000"/>
              </a:lnSpc>
              <a:spcBef>
                <a:spcPct val="0"/>
              </a:spcBef>
              <a:buFont typeface="Wingdings" pitchFamily="2" charset="2"/>
              <a:buChar char="Ø"/>
            </a:pPr>
            <a:r>
              <a:rPr lang="en-US" sz="1500" dirty="0">
                <a:latin typeface="Cambria" pitchFamily="18" charset="0"/>
              </a:rPr>
              <a:t>CRA provides the operational platform connecting all the entities </a:t>
            </a:r>
          </a:p>
          <a:p>
            <a:pPr marL="227070" indent="-227070" defTabSz="912946">
              <a:lnSpc>
                <a:spcPct val="150000"/>
              </a:lnSpc>
            </a:pPr>
            <a:endParaRPr lang="en-US" sz="1500" dirty="0"/>
          </a:p>
        </p:txBody>
      </p:sp>
      <p:sp>
        <p:nvSpPr>
          <p:cNvPr id="4" name="Slide Number Placeholder 3"/>
          <p:cNvSpPr>
            <a:spLocks noGrp="1"/>
          </p:cNvSpPr>
          <p:nvPr>
            <p:ph type="sldNum" sz="quarter" idx="5"/>
          </p:nvPr>
        </p:nvSpPr>
        <p:spPr/>
        <p:txBody>
          <a:bodyPr/>
          <a:lstStyle/>
          <a:p>
            <a:pPr>
              <a:defRPr/>
            </a:pPr>
            <a:fld id="{BC4D94BE-C9B6-41C3-BA0D-9C7104D95F2D}" type="slidenum">
              <a:rPr lang="en-US" smtClean="0"/>
              <a:pPr>
                <a:defRPr/>
              </a:pPr>
              <a:t>20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70" indent="-227070" defTabSz="912946">
              <a:lnSpc>
                <a:spcPct val="150000"/>
              </a:lnSpc>
              <a:spcBef>
                <a:spcPct val="0"/>
              </a:spcBef>
              <a:buFont typeface="Wingdings" pitchFamily="2" charset="2"/>
              <a:buChar char="Ø"/>
            </a:pPr>
            <a:r>
              <a:rPr lang="en-US" sz="1500" dirty="0">
                <a:latin typeface="Cambria" pitchFamily="18" charset="0"/>
              </a:rPr>
              <a:t>NPS works on an unbundled architecture wherein different entities come under one umbrella to </a:t>
            </a:r>
            <a:r>
              <a:rPr lang="en-US" sz="1500" dirty="0" err="1">
                <a:latin typeface="Cambria" pitchFamily="18" charset="0"/>
              </a:rPr>
              <a:t>operationalise</a:t>
            </a:r>
            <a:r>
              <a:rPr lang="en-US" sz="1500" dirty="0">
                <a:latin typeface="Cambria" pitchFamily="18" charset="0"/>
              </a:rPr>
              <a:t> a system. </a:t>
            </a:r>
          </a:p>
          <a:p>
            <a:pPr marL="227070" indent="-227070" defTabSz="912946">
              <a:lnSpc>
                <a:spcPct val="150000"/>
              </a:lnSpc>
              <a:spcBef>
                <a:spcPct val="0"/>
              </a:spcBef>
              <a:buFont typeface="Wingdings" pitchFamily="2" charset="2"/>
              <a:buChar char="Ø"/>
            </a:pPr>
            <a:r>
              <a:rPr lang="en-US" sz="1500" dirty="0">
                <a:latin typeface="Cambria" pitchFamily="18" charset="0"/>
              </a:rPr>
              <a:t>Each entity is given the responsibility based on their core competence. </a:t>
            </a:r>
          </a:p>
          <a:p>
            <a:pPr marL="227070" indent="-227070" defTabSz="912946">
              <a:lnSpc>
                <a:spcPct val="150000"/>
              </a:lnSpc>
              <a:spcBef>
                <a:spcPct val="0"/>
              </a:spcBef>
              <a:buFont typeface="Wingdings" pitchFamily="2" charset="2"/>
              <a:buChar char="Ø"/>
            </a:pPr>
            <a:r>
              <a:rPr lang="en-US" sz="1500" dirty="0">
                <a:latin typeface="Cambria" pitchFamily="18" charset="0"/>
              </a:rPr>
              <a:t>Each entity has limited access to data based on the responsibility it performs</a:t>
            </a:r>
          </a:p>
          <a:p>
            <a:pPr marL="227070" indent="-227070" defTabSz="912946">
              <a:lnSpc>
                <a:spcPct val="150000"/>
              </a:lnSpc>
              <a:spcBef>
                <a:spcPct val="0"/>
              </a:spcBef>
              <a:buFont typeface="Wingdings" pitchFamily="2" charset="2"/>
              <a:buChar char="Ø"/>
            </a:pPr>
            <a:r>
              <a:rPr lang="en-US" sz="1500" dirty="0">
                <a:latin typeface="Cambria" pitchFamily="18" charset="0"/>
              </a:rPr>
              <a:t>CRA is not just a repository of data, forms and KYC documents</a:t>
            </a:r>
          </a:p>
          <a:p>
            <a:pPr marL="227070" indent="-227070" defTabSz="912946">
              <a:lnSpc>
                <a:spcPct val="150000"/>
              </a:lnSpc>
              <a:spcBef>
                <a:spcPct val="0"/>
              </a:spcBef>
              <a:buFont typeface="Wingdings" pitchFamily="2" charset="2"/>
              <a:buChar char="Ø"/>
            </a:pPr>
            <a:r>
              <a:rPr lang="en-US" sz="1500" dirty="0">
                <a:latin typeface="Cambria" pitchFamily="18" charset="0"/>
              </a:rPr>
              <a:t>CRA provides the operational platform connecting all the entities </a:t>
            </a:r>
          </a:p>
          <a:p>
            <a:pPr marL="227070" indent="-227070" defTabSz="912946">
              <a:lnSpc>
                <a:spcPct val="150000"/>
              </a:lnSpc>
            </a:pPr>
            <a:endParaRPr lang="en-US" sz="1500" dirty="0"/>
          </a:p>
        </p:txBody>
      </p:sp>
      <p:sp>
        <p:nvSpPr>
          <p:cNvPr id="4" name="Slide Number Placeholder 3"/>
          <p:cNvSpPr>
            <a:spLocks noGrp="1"/>
          </p:cNvSpPr>
          <p:nvPr>
            <p:ph type="sldNum" sz="quarter" idx="5"/>
          </p:nvPr>
        </p:nvSpPr>
        <p:spPr/>
        <p:txBody>
          <a:bodyPr/>
          <a:lstStyle/>
          <a:p>
            <a:pPr>
              <a:defRPr/>
            </a:pPr>
            <a:fld id="{BC4D94BE-C9B6-41C3-BA0D-9C7104D95F2D}"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a:buFontTx/>
              <a:buAutoNum type="arabicPeriod"/>
            </a:pPr>
            <a:endParaRPr lang="en-US" smtClean="0">
              <a:latin typeface="Cambria" pitchFamily="18" charset="0"/>
            </a:endParaRPr>
          </a:p>
        </p:txBody>
      </p:sp>
      <p:sp>
        <p:nvSpPr>
          <p:cNvPr id="62468" name="Slide Number Placeholder 3"/>
          <p:cNvSpPr>
            <a:spLocks noGrp="1"/>
          </p:cNvSpPr>
          <p:nvPr>
            <p:ph type="sldNum" sz="quarter" idx="5"/>
          </p:nvPr>
        </p:nvSpPr>
        <p:spPr/>
        <p:txBody>
          <a:bodyPr/>
          <a:lstStyle/>
          <a:p>
            <a:pPr>
              <a:defRPr/>
            </a:pPr>
            <a:fld id="{D7479F3D-9FB9-4387-B069-A028D92D15E9}" type="slidenum">
              <a:rPr lang="ru-RU" smtClean="0">
                <a:latin typeface="Arial" pitchFamily="34" charset="0"/>
              </a:rPr>
              <a:pPr>
                <a:defRPr/>
              </a:pPr>
              <a:t>23</a:t>
            </a:fld>
            <a:endParaRPr lang="ru-RU" smtClean="0">
              <a:latin typeface="Arial" pitchFamily="34" charset="0"/>
            </a:endParaRPr>
          </a:p>
        </p:txBody>
      </p:sp>
      <p:sp>
        <p:nvSpPr>
          <p:cNvPr id="62469" name="Footer Placeholder 4"/>
          <p:cNvSpPr>
            <a:spLocks noGrp="1"/>
          </p:cNvSpPr>
          <p:nvPr>
            <p:ph type="ftr" sz="quarter" idx="4"/>
          </p:nvPr>
        </p:nvSpPr>
        <p:spPr/>
        <p:txBody>
          <a:bodyPr/>
          <a:lstStyle/>
          <a:p>
            <a:pPr>
              <a:defRPr/>
            </a:pPr>
            <a:r>
              <a:rPr lang="en-US" smtClean="0">
                <a:latin typeface="Arial" pitchFamily="34" charset="0"/>
              </a:rPr>
              <a:t>1-32</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85863" y="698500"/>
            <a:ext cx="4652962" cy="3490913"/>
          </a:xfrm>
          <a:ln/>
        </p:spPr>
      </p:sp>
      <p:sp>
        <p:nvSpPr>
          <p:cNvPr id="44035" name="Rectangle 3"/>
          <p:cNvSpPr>
            <a:spLocks noGrp="1" noChangeArrowheads="1"/>
          </p:cNvSpPr>
          <p:nvPr>
            <p:ph type="body" idx="1"/>
          </p:nvPr>
        </p:nvSpPr>
        <p:spPr>
          <a:noFill/>
          <a:ln/>
        </p:spPr>
        <p:txBody>
          <a:bodyPr/>
          <a:lstStyle/>
          <a:p>
            <a:pPr marL="226423" indent="-226423" algn="just">
              <a:buFontTx/>
              <a:buAutoNum type="arabicPeriod"/>
            </a:pPr>
            <a:endParaRPr lang="en-US" dirty="0" smtClean="0">
              <a:latin typeface="Cambria" pitchFamily="18" charset="0"/>
            </a:endParaRPr>
          </a:p>
        </p:txBody>
      </p:sp>
      <p:sp>
        <p:nvSpPr>
          <p:cNvPr id="44036" name="Slide Number Placeholder 3"/>
          <p:cNvSpPr>
            <a:spLocks noGrp="1"/>
          </p:cNvSpPr>
          <p:nvPr>
            <p:ph type="sldNum" sz="quarter" idx="5"/>
          </p:nvPr>
        </p:nvSpPr>
        <p:spPr>
          <a:noFill/>
        </p:spPr>
        <p:txBody>
          <a:bodyPr/>
          <a:lstStyle/>
          <a:p>
            <a:fld id="{294B8226-EE8B-4363-B159-1B6B72ECF912}" type="slidenum">
              <a:rPr lang="ru-RU" smtClean="0">
                <a:latin typeface="Arial" pitchFamily="34" charset="0"/>
              </a:rPr>
              <a:pPr/>
              <a:t>25</a:t>
            </a:fld>
            <a:endParaRPr lang="ru-RU" smtClean="0">
              <a:latin typeface="Arial" pitchFamily="34" charset="0"/>
            </a:endParaRPr>
          </a:p>
        </p:txBody>
      </p:sp>
      <p:sp>
        <p:nvSpPr>
          <p:cNvPr id="44037" name="Footer Placeholder 4"/>
          <p:cNvSpPr>
            <a:spLocks noGrp="1"/>
          </p:cNvSpPr>
          <p:nvPr>
            <p:ph type="ftr" sz="quarter" idx="4"/>
          </p:nvPr>
        </p:nvSpPr>
        <p:spPr>
          <a:noFill/>
        </p:spPr>
        <p:txBody>
          <a:bodyPr/>
          <a:lstStyle/>
          <a:p>
            <a:r>
              <a:rPr lang="en-US" smtClean="0">
                <a:latin typeface="Arial" pitchFamily="34" charset="0"/>
              </a:rPr>
              <a:t>1-32</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84275" y="698500"/>
            <a:ext cx="4654550" cy="3490913"/>
          </a:xfrm>
          <a:ln/>
        </p:spPr>
      </p:sp>
      <p:sp>
        <p:nvSpPr>
          <p:cNvPr id="44035" name="Rectangle 3"/>
          <p:cNvSpPr>
            <a:spLocks noGrp="1" noChangeArrowheads="1"/>
          </p:cNvSpPr>
          <p:nvPr>
            <p:ph type="body" idx="1"/>
          </p:nvPr>
        </p:nvSpPr>
        <p:spPr>
          <a:xfrm>
            <a:off x="702310" y="4252331"/>
            <a:ext cx="5618480" cy="4881036"/>
          </a:xfrm>
          <a:ln/>
        </p:spPr>
        <p:txBody>
          <a:bodyPr/>
          <a:lstStyle/>
          <a:p>
            <a:pPr marL="231115" marR="0" indent="-231115" algn="just" defTabSz="914400" rtl="0" eaLnBrk="0" fontAlgn="base" latinLnBrk="0" hangingPunct="0">
              <a:lnSpc>
                <a:spcPct val="100000"/>
              </a:lnSpc>
              <a:spcBef>
                <a:spcPts val="0"/>
              </a:spcBef>
              <a:spcAft>
                <a:spcPts val="0"/>
              </a:spcAft>
              <a:buClrTx/>
              <a:buSzTx/>
              <a:buFontTx/>
              <a:buAutoNum type="arabicPeriod"/>
              <a:tabLst/>
              <a:defRPr/>
            </a:pPr>
            <a:endParaRPr lang="en-US" sz="900" kern="1200" dirty="0" smtClean="0">
              <a:solidFill>
                <a:schemeClr val="tx1"/>
              </a:solidFill>
              <a:latin typeface="Cambria" pitchFamily="18" charset="0"/>
              <a:ea typeface="+mn-ea"/>
              <a:cs typeface="+mn-cs"/>
            </a:endParaRPr>
          </a:p>
        </p:txBody>
      </p:sp>
      <p:sp>
        <p:nvSpPr>
          <p:cNvPr id="45060" name="Slide Number Placeholder 3"/>
          <p:cNvSpPr>
            <a:spLocks noGrp="1"/>
          </p:cNvSpPr>
          <p:nvPr>
            <p:ph type="sldNum" sz="quarter" idx="5"/>
          </p:nvPr>
        </p:nvSpPr>
        <p:spPr>
          <a:xfrm>
            <a:off x="6655981" y="9037674"/>
            <a:ext cx="365494" cy="269837"/>
          </a:xfrm>
          <a:noFill/>
        </p:spPr>
        <p:txBody>
          <a:bodyPr/>
          <a:lstStyle/>
          <a:p>
            <a:fld id="{11B13C0A-C8F3-4144-98E9-4C7749D74655}" type="slidenum">
              <a:rPr lang="ru-RU" smtClean="0">
                <a:latin typeface="Arial" pitchFamily="34" charset="0"/>
              </a:rPr>
              <a:pPr/>
              <a:t>27</a:t>
            </a:fld>
            <a:endParaRPr lang="ru-RU" dirty="0" smtClean="0">
              <a:latin typeface="Arial" pitchFamily="34" charset="0"/>
            </a:endParaRPr>
          </a:p>
        </p:txBody>
      </p:sp>
      <p:sp>
        <p:nvSpPr>
          <p:cNvPr id="45061" name="Footer Placeholder 4"/>
          <p:cNvSpPr>
            <a:spLocks noGrp="1"/>
          </p:cNvSpPr>
          <p:nvPr>
            <p:ph type="ftr" sz="quarter" idx="4"/>
          </p:nvPr>
        </p:nvSpPr>
        <p:spPr>
          <a:noFill/>
        </p:spPr>
        <p:txBody>
          <a:bodyPr/>
          <a:lstStyle/>
          <a:p>
            <a:r>
              <a:rPr lang="en-US" smtClean="0">
                <a:latin typeface="Arial" pitchFamily="34" charset="0"/>
              </a:rPr>
              <a:t>1-32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Robust organisation having the credibility to maintain data and effectively service stakeholders for decades</a:t>
            </a:r>
          </a:p>
        </p:txBody>
      </p:sp>
      <p:sp>
        <p:nvSpPr>
          <p:cNvPr id="39940" name="Slide Number Placeholder 3"/>
          <p:cNvSpPr>
            <a:spLocks noGrp="1"/>
          </p:cNvSpPr>
          <p:nvPr>
            <p:ph type="sldNum" sz="quarter" idx="5"/>
          </p:nvPr>
        </p:nvSpPr>
        <p:spPr/>
        <p:txBody>
          <a:bodyPr/>
          <a:lstStyle/>
          <a:p>
            <a:pPr>
              <a:defRPr/>
            </a:pPr>
            <a:fld id="{E144B5F2-16D6-41DF-BC62-3CE10D5BECE6}" type="slidenum">
              <a:rPr lang="en-US" smtClean="0"/>
              <a:pPr>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7548AE1B-B8F1-4130-996F-5CF3124F810B}" type="slidenum">
              <a:rPr lang="en-US" smtClean="0"/>
              <a:pPr>
                <a:defRPr/>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Footer Placeholder 3"/>
          <p:cNvSpPr>
            <a:spLocks noGrp="1"/>
          </p:cNvSpPr>
          <p:nvPr>
            <p:ph type="ftr" sz="quarter" idx="10"/>
          </p:nvPr>
        </p:nvSpPr>
        <p:spPr/>
        <p:txBody>
          <a:bodyPr/>
          <a:lstStyle/>
          <a:p>
            <a:pPr>
              <a:defRPr/>
            </a:pPr>
            <a:r>
              <a:rPr lang="en-US" smtClean="0"/>
              <a:t>1-32</a:t>
            </a:r>
            <a:endParaRPr lang="en-US"/>
          </a:p>
        </p:txBody>
      </p:sp>
      <p:sp>
        <p:nvSpPr>
          <p:cNvPr id="5" name="Slide Number Placeholder 4"/>
          <p:cNvSpPr>
            <a:spLocks noGrp="1"/>
          </p:cNvSpPr>
          <p:nvPr>
            <p:ph type="sldNum" sz="quarter" idx="11"/>
          </p:nvPr>
        </p:nvSpPr>
        <p:spPr/>
        <p:txBody>
          <a:bodyPr/>
          <a:lstStyle/>
          <a:p>
            <a:pPr>
              <a:defRPr/>
            </a:pPr>
            <a:fld id="{DF675065-8098-4C7B-ADA4-1C9ACEACCCE0}" type="slidenum">
              <a:rPr lang="ru-RU" smtClean="0"/>
              <a:pPr>
                <a:defRPr/>
              </a:pPr>
              <a:t>30</a:t>
            </a:fld>
            <a:endParaRPr lang="ru-RU"/>
          </a:p>
        </p:txBody>
      </p:sp>
    </p:spTree>
    <p:extLst>
      <p:ext uri="{BB962C8B-B14F-4D97-AF65-F5344CB8AC3E}">
        <p14:creationId xmlns:p14="http://schemas.microsoft.com/office/powerpoint/2010/main" val="1436855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Footer Placeholder 3"/>
          <p:cNvSpPr>
            <a:spLocks noGrp="1"/>
          </p:cNvSpPr>
          <p:nvPr>
            <p:ph type="ftr" sz="quarter" idx="10"/>
          </p:nvPr>
        </p:nvSpPr>
        <p:spPr/>
        <p:txBody>
          <a:bodyPr/>
          <a:lstStyle/>
          <a:p>
            <a:pPr>
              <a:defRPr/>
            </a:pPr>
            <a:r>
              <a:rPr lang="en-US" smtClean="0"/>
              <a:t>1-32</a:t>
            </a:r>
            <a:endParaRPr lang="en-US"/>
          </a:p>
        </p:txBody>
      </p:sp>
      <p:sp>
        <p:nvSpPr>
          <p:cNvPr id="5" name="Slide Number Placeholder 4"/>
          <p:cNvSpPr>
            <a:spLocks noGrp="1"/>
          </p:cNvSpPr>
          <p:nvPr>
            <p:ph type="sldNum" sz="quarter" idx="11"/>
          </p:nvPr>
        </p:nvSpPr>
        <p:spPr/>
        <p:txBody>
          <a:bodyPr/>
          <a:lstStyle/>
          <a:p>
            <a:pPr>
              <a:defRPr/>
            </a:pPr>
            <a:fld id="{DF675065-8098-4C7B-ADA4-1C9ACEACCCE0}" type="slidenum">
              <a:rPr lang="ru-RU" smtClean="0"/>
              <a:pPr>
                <a:defRPr/>
              </a:pPr>
              <a:t>31</a:t>
            </a:fld>
            <a:endParaRPr lang="ru-RU"/>
          </a:p>
        </p:txBody>
      </p:sp>
    </p:spTree>
    <p:extLst>
      <p:ext uri="{BB962C8B-B14F-4D97-AF65-F5344CB8AC3E}">
        <p14:creationId xmlns:p14="http://schemas.microsoft.com/office/powerpoint/2010/main" val="1436855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Footer Placeholder 3"/>
          <p:cNvSpPr>
            <a:spLocks noGrp="1"/>
          </p:cNvSpPr>
          <p:nvPr>
            <p:ph type="ftr" sz="quarter" idx="10"/>
          </p:nvPr>
        </p:nvSpPr>
        <p:spPr/>
        <p:txBody>
          <a:bodyPr/>
          <a:lstStyle/>
          <a:p>
            <a:pPr>
              <a:defRPr/>
            </a:pPr>
            <a:r>
              <a:rPr lang="en-US" smtClean="0"/>
              <a:t>1-32</a:t>
            </a:r>
            <a:endParaRPr lang="en-US"/>
          </a:p>
        </p:txBody>
      </p:sp>
      <p:sp>
        <p:nvSpPr>
          <p:cNvPr id="5" name="Slide Number Placeholder 4"/>
          <p:cNvSpPr>
            <a:spLocks noGrp="1"/>
          </p:cNvSpPr>
          <p:nvPr>
            <p:ph type="sldNum" sz="quarter" idx="11"/>
          </p:nvPr>
        </p:nvSpPr>
        <p:spPr/>
        <p:txBody>
          <a:bodyPr/>
          <a:lstStyle/>
          <a:p>
            <a:pPr>
              <a:defRPr/>
            </a:pPr>
            <a:fld id="{DF675065-8098-4C7B-ADA4-1C9ACEACCCE0}" type="slidenum">
              <a:rPr lang="ru-RU" smtClean="0"/>
              <a:pPr>
                <a:defRPr/>
              </a:pPr>
              <a:t>32</a:t>
            </a:fld>
            <a:endParaRPr lang="ru-RU"/>
          </a:p>
        </p:txBody>
      </p:sp>
    </p:spTree>
    <p:extLst>
      <p:ext uri="{BB962C8B-B14F-4D97-AF65-F5344CB8AC3E}">
        <p14:creationId xmlns:p14="http://schemas.microsoft.com/office/powerpoint/2010/main" val="143685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200000"/>
              </a:lnSpc>
              <a:buFont typeface="Wingdings" pitchFamily="2" charset="2"/>
              <a:buChar char="Ø"/>
              <a:defRPr/>
            </a:pPr>
            <a:r>
              <a:rPr lang="en-US" sz="800" kern="1200" dirty="0" smtClean="0">
                <a:solidFill>
                  <a:schemeClr val="tx1"/>
                </a:solidFill>
                <a:latin typeface="Arial" charset="0"/>
                <a:ea typeface="+mn-ea"/>
                <a:cs typeface="+mn-cs"/>
              </a:rPr>
              <a:t>National Pension System (NPS) was launched in January 1, 2004 for Central Government Employees</a:t>
            </a:r>
          </a:p>
          <a:p>
            <a:pPr eaLnBrk="1" hangingPunct="1">
              <a:lnSpc>
                <a:spcPct val="200000"/>
              </a:lnSpc>
              <a:buFont typeface="Wingdings" pitchFamily="2" charset="2"/>
              <a:buChar char="Ø"/>
              <a:defRPr/>
            </a:pPr>
            <a:r>
              <a:rPr lang="en-US" sz="800" kern="1200" dirty="0" smtClean="0">
                <a:solidFill>
                  <a:schemeClr val="tx1"/>
                </a:solidFill>
                <a:latin typeface="Arial" charset="0"/>
                <a:ea typeface="+mn-ea"/>
                <a:cs typeface="+mn-cs"/>
              </a:rPr>
              <a:t>NPS made available to Non Government Sector from May 2009 </a:t>
            </a:r>
          </a:p>
          <a:p>
            <a:pPr eaLnBrk="1" hangingPunct="1">
              <a:lnSpc>
                <a:spcPct val="200000"/>
              </a:lnSpc>
              <a:buFont typeface="Wingdings" pitchFamily="2" charset="2"/>
              <a:buChar char="Ø"/>
              <a:defRPr/>
            </a:pPr>
            <a:r>
              <a:rPr lang="en-US" sz="800" kern="1200" dirty="0" smtClean="0">
                <a:solidFill>
                  <a:schemeClr val="tx1"/>
                </a:solidFill>
                <a:latin typeface="Arial" charset="0"/>
                <a:ea typeface="+mn-ea"/>
                <a:cs typeface="+mn-cs"/>
              </a:rPr>
              <a:t>Corporate Sector launched in December 2011</a:t>
            </a:r>
          </a:p>
          <a:p>
            <a:pPr algn="l" eaLnBrk="1" hangingPunct="1">
              <a:lnSpc>
                <a:spcPct val="200000"/>
              </a:lnSpc>
              <a:buFont typeface="Wingdings" pitchFamily="2" charset="2"/>
              <a:buChar char="Ø"/>
              <a:defRPr/>
            </a:pPr>
            <a:endParaRPr lang="en-US" sz="800" kern="1200" dirty="0" smtClean="0">
              <a:solidFill>
                <a:schemeClr val="tx1"/>
              </a:solidFill>
              <a:latin typeface="Arial" charset="0"/>
              <a:ea typeface="+mn-ea"/>
              <a:cs typeface="+mn-cs"/>
            </a:endParaRPr>
          </a:p>
          <a:p>
            <a:pPr algn="l"/>
            <a:r>
              <a:rPr lang="en-US" sz="800" dirty="0" smtClean="0">
                <a:cs typeface="+mn-cs"/>
              </a:rPr>
              <a:t>Registered Offices: 4.6 Lakhs</a:t>
            </a:r>
          </a:p>
          <a:p>
            <a:pPr algn="l"/>
            <a:r>
              <a:rPr lang="en-US" sz="800" dirty="0" smtClean="0">
                <a:cs typeface="+mn-cs"/>
              </a:rPr>
              <a:t>Registered Subscribers:1.27 </a:t>
            </a:r>
            <a:r>
              <a:rPr lang="en-US" sz="800" dirty="0" err="1" smtClean="0">
                <a:cs typeface="+mn-cs"/>
              </a:rPr>
              <a:t>Crore</a:t>
            </a:r>
            <a:endParaRPr lang="en-US" sz="800" dirty="0" smtClean="0">
              <a:cs typeface="+mn-cs"/>
            </a:endParaRPr>
          </a:p>
          <a:p>
            <a:pPr eaLnBrk="1" hangingPunct="1">
              <a:lnSpc>
                <a:spcPct val="200000"/>
              </a:lnSpc>
              <a:buFont typeface="Wingdings" pitchFamily="2" charset="2"/>
              <a:buChar char="Ø"/>
              <a:defRPr/>
            </a:pPr>
            <a:endParaRPr lang="en-US" sz="800" kern="1200" dirty="0" smtClean="0">
              <a:solidFill>
                <a:schemeClr val="tx1"/>
              </a:solidFill>
              <a:latin typeface="Arial" charset="0"/>
              <a:ea typeface="+mn-ea"/>
              <a:cs typeface="+mn-cs"/>
            </a:endParaRPr>
          </a:p>
          <a:p>
            <a:pPr marL="0" marR="0" indent="0" algn="l" defTabSz="914400" rtl="0" eaLnBrk="0" fontAlgn="base" latinLnBrk="0" hangingPunct="0">
              <a:lnSpc>
                <a:spcPct val="230000"/>
              </a:lnSpc>
              <a:spcBef>
                <a:spcPct val="30000"/>
              </a:spcBef>
              <a:spcAft>
                <a:spcPct val="0"/>
              </a:spcAft>
              <a:buClrTx/>
              <a:buSzTx/>
              <a:buFont typeface="Wingdings" pitchFamily="2" charset="2"/>
              <a:buNone/>
              <a:tabLst/>
              <a:defRPr/>
            </a:pPr>
            <a:r>
              <a:rPr lang="en-IN" sz="800" kern="1200" dirty="0" smtClean="0">
                <a:solidFill>
                  <a:schemeClr val="tx1"/>
                </a:solidFill>
                <a:latin typeface="Arial" charset="0"/>
                <a:ea typeface="+mn-ea"/>
                <a:cs typeface="+mn-cs"/>
              </a:rPr>
              <a:t>Eminent personalities has been appointed as Trustees</a:t>
            </a:r>
          </a:p>
          <a:p>
            <a:pPr>
              <a:lnSpc>
                <a:spcPct val="230000"/>
              </a:lnSpc>
              <a:buFont typeface="Wingdings" pitchFamily="2" charset="2"/>
              <a:buNone/>
            </a:pPr>
            <a:endParaRPr lang="en-US" sz="300" dirty="0" smtClean="0">
              <a:latin typeface="Book Antiqua" pitchFamily="18" charset="0"/>
            </a:endParaRPr>
          </a:p>
        </p:txBody>
      </p:sp>
      <p:sp>
        <p:nvSpPr>
          <p:cNvPr id="40964" name="Slide Number Placeholder 3"/>
          <p:cNvSpPr>
            <a:spLocks noGrp="1"/>
          </p:cNvSpPr>
          <p:nvPr>
            <p:ph type="sldNum" sz="quarter" idx="5"/>
          </p:nvPr>
        </p:nvSpPr>
        <p:spPr/>
        <p:txBody>
          <a:bodyPr/>
          <a:lstStyle/>
          <a:p>
            <a:pPr>
              <a:defRPr/>
            </a:pPr>
            <a:fld id="{70867FE3-9497-4D26-8F1A-8241A6778FAA}"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Char char="Ø"/>
            </a:pPr>
            <a:r>
              <a:rPr lang="en-US" dirty="0" smtClean="0"/>
              <a:t>NPS caters to five sectors</a:t>
            </a:r>
          </a:p>
          <a:p>
            <a:pPr>
              <a:buFont typeface="Wingdings" pitchFamily="2" charset="2"/>
              <a:buChar char="Ø"/>
            </a:pPr>
            <a:r>
              <a:rPr lang="en-US" dirty="0" smtClean="0"/>
              <a:t>NPS started with CG on January 1, 2004. Subsequently it was made available to SG.</a:t>
            </a:r>
          </a:p>
          <a:p>
            <a:pPr>
              <a:buFont typeface="Wingdings" pitchFamily="2" charset="2"/>
              <a:buChar char="Ø"/>
            </a:pPr>
            <a:r>
              <a:rPr lang="en-US" dirty="0" smtClean="0"/>
              <a:t>In May 2009, All Citizens of India was launched and later in December 2011, Corporate sector was launched</a:t>
            </a:r>
          </a:p>
          <a:p>
            <a:pPr>
              <a:buFont typeface="Wingdings" pitchFamily="2" charset="2"/>
              <a:buChar char="Ø"/>
            </a:pPr>
            <a:r>
              <a:rPr lang="en-US" dirty="0" smtClean="0"/>
              <a:t>NPS Lite is an </a:t>
            </a:r>
            <a:r>
              <a:rPr lang="en-US" dirty="0" err="1" smtClean="0"/>
              <a:t>extention</a:t>
            </a:r>
            <a:r>
              <a:rPr lang="en-US" dirty="0" smtClean="0"/>
              <a:t> of NPS </a:t>
            </a:r>
            <a:r>
              <a:rPr lang="en-US" dirty="0" smtClean="0">
                <a:latin typeface="Calibri" pitchFamily="34" charset="0"/>
              </a:rPr>
              <a:t>for the economically  weaker sections of society to cater to their need for pension</a:t>
            </a:r>
            <a:endParaRPr lang="en-US" dirty="0" smtClean="0"/>
          </a:p>
          <a:p>
            <a:pPr>
              <a:buFont typeface="Wingdings" pitchFamily="2" charset="2"/>
              <a:buChar char="Ø"/>
            </a:pPr>
            <a:r>
              <a:rPr lang="en-US" dirty="0" smtClean="0"/>
              <a:t>More than 58 lacs subscribers have been registered so far</a:t>
            </a:r>
          </a:p>
          <a:p>
            <a:endParaRPr lang="en-US" dirty="0" smtClean="0"/>
          </a:p>
        </p:txBody>
      </p:sp>
      <p:sp>
        <p:nvSpPr>
          <p:cNvPr id="43012" name="Slide Number Placeholder 3"/>
          <p:cNvSpPr>
            <a:spLocks noGrp="1"/>
          </p:cNvSpPr>
          <p:nvPr>
            <p:ph type="sldNum" sz="quarter" idx="5"/>
          </p:nvPr>
        </p:nvSpPr>
        <p:spPr/>
        <p:txBody>
          <a:bodyPr/>
          <a:lstStyle/>
          <a:p>
            <a:pPr>
              <a:defRPr/>
            </a:pPr>
            <a:fld id="{3188131E-E62B-4319-ABD9-5CFBF5264B8C}" type="slidenum">
              <a:rPr lang="en-US" smtClean="0"/>
              <a:pPr>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a:t>
            </a:r>
            <a:r>
              <a:rPr lang="en-US" dirty="0" smtClean="0">
                <a:solidFill>
                  <a:schemeClr val="bg1"/>
                </a:solidFill>
                <a:latin typeface="+mn-lt"/>
              </a:rPr>
              <a:t>Tax will not be levied on the amount which is transferred for purchase of Annuity</a:t>
            </a:r>
          </a:p>
          <a:p>
            <a:endParaRPr lang="en-US" dirty="0"/>
          </a:p>
        </p:txBody>
      </p:sp>
      <p:sp>
        <p:nvSpPr>
          <p:cNvPr id="4" name="Slide Number Placeholder 3"/>
          <p:cNvSpPr>
            <a:spLocks noGrp="1"/>
          </p:cNvSpPr>
          <p:nvPr>
            <p:ph type="sldNum" sz="quarter" idx="10"/>
          </p:nvPr>
        </p:nvSpPr>
        <p:spPr/>
        <p:txBody>
          <a:bodyPr/>
          <a:lstStyle/>
          <a:p>
            <a:fld id="{A6E39FC7-490C-466A-8B2E-D406A25D4CB3}" type="slidenum">
              <a:rPr lang="en-US" smtClean="0"/>
              <a:pPr/>
              <a:t>5</a:t>
            </a:fld>
            <a:endParaRPr lang="en-US"/>
          </a:p>
        </p:txBody>
      </p:sp>
    </p:spTree>
    <p:extLst>
      <p:ext uri="{BB962C8B-B14F-4D97-AF65-F5344CB8AC3E}">
        <p14:creationId xmlns:p14="http://schemas.microsoft.com/office/powerpoint/2010/main" val="275393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250000"/>
              </a:lnSpc>
              <a:buFont typeface="Wingdings" pitchFamily="2" charset="2"/>
              <a:buNone/>
            </a:pPr>
            <a:r>
              <a:rPr lang="en-US" sz="1100" dirty="0" smtClean="0">
                <a:latin typeface="Book Antiqua" pitchFamily="18" charset="0"/>
              </a:rPr>
              <a:t>If</a:t>
            </a:r>
            <a:r>
              <a:rPr lang="en-US" sz="1100" baseline="0" dirty="0" smtClean="0">
                <a:latin typeface="Book Antiqua" pitchFamily="18" charset="0"/>
              </a:rPr>
              <a:t> benefit of 80CCD(1B) is added, another Rs. 15,000 of </a:t>
            </a:r>
            <a:r>
              <a:rPr lang="en-US" sz="1100" baseline="0" smtClean="0">
                <a:latin typeface="Book Antiqua" pitchFamily="18" charset="0"/>
              </a:rPr>
              <a:t>tax is </a:t>
            </a:r>
            <a:r>
              <a:rPr lang="en-US" sz="1100" baseline="0" dirty="0" smtClean="0">
                <a:latin typeface="Book Antiqua" pitchFamily="18" charset="0"/>
              </a:rPr>
              <a:t>saved per year. </a:t>
            </a:r>
            <a:endParaRPr lang="en-US" sz="1100" dirty="0" smtClean="0">
              <a:latin typeface="Book Antiqua" pitchFamily="18" charset="0"/>
            </a:endParaRPr>
          </a:p>
        </p:txBody>
      </p:sp>
      <p:sp>
        <p:nvSpPr>
          <p:cNvPr id="4" name="Slide Number Placeholder 3"/>
          <p:cNvSpPr>
            <a:spLocks noGrp="1"/>
          </p:cNvSpPr>
          <p:nvPr>
            <p:ph type="sldNum" sz="quarter" idx="5"/>
          </p:nvPr>
        </p:nvSpPr>
        <p:spPr/>
        <p:txBody>
          <a:bodyPr/>
          <a:lstStyle/>
          <a:p>
            <a:pPr>
              <a:defRPr/>
            </a:pPr>
            <a:fld id="{E08947E1-B326-4178-BCAC-F6C148823498}"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sz="1200" b="0" i="0" u="none" strike="noStrike" kern="1200" baseline="0" dirty="0" smtClean="0">
              <a:solidFill>
                <a:schemeClr val="tx1"/>
              </a:solidFill>
              <a:latin typeface="Arial" charset="0"/>
              <a:ea typeface="+mn-ea"/>
              <a:cs typeface="+mn-cs"/>
            </a:endParaRPr>
          </a:p>
          <a:p>
            <a:r>
              <a:rPr lang="en-IN" sz="1200" b="1" i="0" u="none" strike="noStrike" kern="1200" baseline="0" dirty="0" smtClean="0">
                <a:solidFill>
                  <a:schemeClr val="tx1"/>
                </a:solidFill>
                <a:latin typeface="Arial" charset="0"/>
                <a:ea typeface="+mn-ea"/>
                <a:cs typeface="+mn-cs"/>
              </a:rPr>
              <a:t>in last 36 years .... </a:t>
            </a:r>
            <a:r>
              <a:rPr lang="en-IN" sz="1200" b="0" i="0" u="none" strike="noStrike" kern="1200" baseline="0" dirty="0" smtClean="0">
                <a:solidFill>
                  <a:schemeClr val="tx1"/>
                </a:solidFill>
                <a:latin typeface="Arial" charset="0"/>
                <a:ea typeface="+mn-ea"/>
                <a:cs typeface="+mn-cs"/>
              </a:rPr>
              <a:t> </a:t>
            </a:r>
            <a:r>
              <a:rPr lang="en-IN" sz="1200" b="1" i="0" u="none" strike="noStrike" kern="1200" baseline="0" dirty="0" smtClean="0">
                <a:solidFill>
                  <a:schemeClr val="tx1"/>
                </a:solidFill>
                <a:latin typeface="Arial" charset="0"/>
                <a:ea typeface="+mn-ea"/>
                <a:cs typeface="+mn-cs"/>
              </a:rPr>
              <a:t>Sensex gave a return of 16.9%	</a:t>
            </a:r>
          </a:p>
          <a:p>
            <a:endParaRPr lang="en-IN" sz="1200" b="1" i="0" u="none" strike="noStrike" kern="1200" baseline="0" dirty="0" smtClean="0">
              <a:solidFill>
                <a:schemeClr val="tx1"/>
              </a:solidFill>
              <a:latin typeface="Arial" charset="0"/>
              <a:ea typeface="+mn-ea"/>
              <a:cs typeface="+mn-cs"/>
            </a:endParaRPr>
          </a:p>
          <a:p>
            <a:r>
              <a:rPr lang="en-IN" sz="1200" b="1" i="0" u="none" strike="noStrike" kern="1200" baseline="0" dirty="0" smtClean="0">
                <a:solidFill>
                  <a:schemeClr val="tx1"/>
                </a:solidFill>
                <a:latin typeface="Arial" charset="0"/>
                <a:ea typeface="+mn-ea"/>
                <a:cs typeface="+mn-cs"/>
              </a:rPr>
              <a:t>https://www.easycalculation.com/mortgage/future-value-for-ordinary-annuity.php</a:t>
            </a:r>
          </a:p>
          <a:p>
            <a:endParaRPr lang="en-IN" sz="1200" b="1" i="0" u="none" strike="noStrike" kern="1200" baseline="0" dirty="0" smtClean="0">
              <a:solidFill>
                <a:schemeClr val="tx1"/>
              </a:solidFill>
              <a:latin typeface="Arial" charset="0"/>
              <a:ea typeface="+mn-ea"/>
              <a:cs typeface="+mn-cs"/>
            </a:endParaRPr>
          </a:p>
          <a:p>
            <a:endParaRPr lang="en-IN" sz="1200" b="0" i="0" u="none" strike="noStrike" kern="1200" baseline="0" dirty="0" smtClean="0">
              <a:solidFill>
                <a:schemeClr val="tx1"/>
              </a:solidFill>
              <a:latin typeface="Arial" charset="0"/>
              <a:ea typeface="+mn-ea"/>
              <a:cs typeface="+mn-cs"/>
            </a:endParaRPr>
          </a:p>
          <a:p>
            <a:endParaRPr lang="en-IN" sz="1200" b="0" i="0" u="none" strike="noStrike" kern="1200" baseline="0" dirty="0" smtClean="0">
              <a:solidFill>
                <a:schemeClr val="tx1"/>
              </a:solidFill>
              <a:latin typeface="Arial" charset="0"/>
              <a:ea typeface="+mn-ea"/>
              <a:cs typeface="+mn-cs"/>
            </a:endParaRPr>
          </a:p>
          <a:p>
            <a:pPr>
              <a:lnSpc>
                <a:spcPct val="250000"/>
              </a:lnSpc>
              <a:buFont typeface="Wingdings" pitchFamily="2" charset="2"/>
              <a:buNone/>
            </a:pPr>
            <a:endParaRPr lang="en-US" sz="1100" dirty="0">
              <a:latin typeface="Book Antiqua" pitchFamily="18" charset="0"/>
            </a:endParaRPr>
          </a:p>
        </p:txBody>
      </p:sp>
      <p:sp>
        <p:nvSpPr>
          <p:cNvPr id="4" name="Slide Number Placeholder 3"/>
          <p:cNvSpPr>
            <a:spLocks noGrp="1"/>
          </p:cNvSpPr>
          <p:nvPr>
            <p:ph type="sldNum" sz="quarter" idx="10"/>
          </p:nvPr>
        </p:nvSpPr>
        <p:spPr/>
        <p:txBody>
          <a:bodyPr/>
          <a:lstStyle/>
          <a:p>
            <a:pPr>
              <a:defRPr/>
            </a:pPr>
            <a:fld id="{64E59A48-0AD6-4ECE-B88D-2AA3C695564C}"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1184275" y="698500"/>
            <a:ext cx="4654550" cy="3490913"/>
          </a:xfrm>
          <a:ln/>
        </p:spPr>
      </p:sp>
      <p:sp>
        <p:nvSpPr>
          <p:cNvPr id="44035" name="Rectangle 3"/>
          <p:cNvSpPr>
            <a:spLocks noGrp="1" noChangeArrowheads="1"/>
          </p:cNvSpPr>
          <p:nvPr>
            <p:ph type="body" idx="1"/>
          </p:nvPr>
        </p:nvSpPr>
        <p:spPr>
          <a:xfrm>
            <a:off x="702310" y="4252331"/>
            <a:ext cx="5618480" cy="4881036"/>
          </a:xfrm>
          <a:ln/>
        </p:spPr>
        <p:txBody>
          <a:bodyPr/>
          <a:lstStyle/>
          <a:p>
            <a:pPr marL="231115" marR="0" indent="-231115" algn="just" defTabSz="914400" rtl="0" eaLnBrk="0" fontAlgn="base" latinLnBrk="0" hangingPunct="0">
              <a:lnSpc>
                <a:spcPct val="100000"/>
              </a:lnSpc>
              <a:spcBef>
                <a:spcPts val="0"/>
              </a:spcBef>
              <a:spcAft>
                <a:spcPts val="0"/>
              </a:spcAft>
              <a:buClrTx/>
              <a:buSzTx/>
              <a:buFontTx/>
              <a:buAutoNum type="arabicPeriod"/>
              <a:tabLst/>
              <a:defRPr/>
            </a:pPr>
            <a:r>
              <a:rPr lang="en-US" sz="900" dirty="0" smtClean="0">
                <a:latin typeface="Cambria" pitchFamily="18" charset="0"/>
              </a:rPr>
              <a:t>At the age of 60, at least 40 % of the corpus needs to be used to buy annuity from empanelled ASPs. This will provide pension to the subscriber.</a:t>
            </a:r>
            <a:r>
              <a:rPr lang="en-US" sz="900" baseline="0" dirty="0" smtClean="0">
                <a:latin typeface="Cambria" pitchFamily="18" charset="0"/>
              </a:rPr>
              <a:t> The remaining amount can be withdrawn in lump sum.</a:t>
            </a:r>
            <a:endParaRPr lang="en-US" sz="900" dirty="0" smtClean="0">
              <a:latin typeface="Cambria" pitchFamily="18" charset="0"/>
            </a:endParaRPr>
          </a:p>
          <a:p>
            <a:pPr marL="231115" marR="0" indent="-231115" algn="just" defTabSz="914400" rtl="0" eaLnBrk="0" fontAlgn="base" latinLnBrk="0" hangingPunct="0">
              <a:lnSpc>
                <a:spcPct val="100000"/>
              </a:lnSpc>
              <a:spcBef>
                <a:spcPts val="0"/>
              </a:spcBef>
              <a:spcAft>
                <a:spcPts val="0"/>
              </a:spcAft>
              <a:buClrTx/>
              <a:buSzTx/>
              <a:buFontTx/>
              <a:buAutoNum type="arabicPeriod"/>
              <a:tabLst/>
              <a:defRPr/>
            </a:pPr>
            <a:r>
              <a:rPr lang="en-US" sz="900" dirty="0" smtClean="0">
                <a:latin typeface="Cambria" pitchFamily="18" charset="0"/>
              </a:rPr>
              <a:t>The subscriber has the option to keep the money in the system till the age of 70 after mandatorily exiting the same at the age of 60.  </a:t>
            </a:r>
          </a:p>
          <a:p>
            <a:pPr marL="231115" marR="0" indent="-231115" algn="just" defTabSz="914400" rtl="0" eaLnBrk="0" fontAlgn="base" latinLnBrk="0" hangingPunct="0">
              <a:lnSpc>
                <a:spcPct val="100000"/>
              </a:lnSpc>
              <a:spcBef>
                <a:spcPts val="0"/>
              </a:spcBef>
              <a:spcAft>
                <a:spcPts val="0"/>
              </a:spcAft>
              <a:buClrTx/>
              <a:buSzTx/>
              <a:buFontTx/>
              <a:buAutoNum type="arabicPeriod"/>
              <a:tabLst/>
              <a:defRPr/>
            </a:pPr>
            <a:r>
              <a:rPr lang="en-US" sz="900" dirty="0" smtClean="0">
                <a:latin typeface="Cambria" pitchFamily="18" charset="0"/>
                <a:cs typeface="Times New Roman" pitchFamily="18" charset="0"/>
              </a:rPr>
              <a:t>Option to withdraw the entire accumulated pension wealth in  a case of  amount is equal to or less than Rs.2,00,000/-</a:t>
            </a:r>
          </a:p>
          <a:p>
            <a:pPr marL="231115" marR="0" lvl="0" indent="-231115" algn="just" defTabSz="914400" rtl="0" eaLnBrk="0" fontAlgn="base" latinLnBrk="0" hangingPunct="0">
              <a:lnSpc>
                <a:spcPct val="100000"/>
              </a:lnSpc>
              <a:spcBef>
                <a:spcPts val="0"/>
              </a:spcBef>
              <a:spcAft>
                <a:spcPts val="0"/>
              </a:spcAft>
              <a:buClrTx/>
              <a:buSzTx/>
              <a:buFontTx/>
              <a:buAutoNum type="arabicPeriod"/>
              <a:tabLst/>
              <a:defRPr/>
            </a:pPr>
            <a:r>
              <a:rPr lang="en-US" sz="900" dirty="0" smtClean="0">
                <a:latin typeface="Cambria" pitchFamily="18" charset="0"/>
                <a:cs typeface="Times New Roman" pitchFamily="18" charset="0"/>
              </a:rPr>
              <a:t>80-20: </a:t>
            </a:r>
            <a:r>
              <a:rPr lang="en-US" sz="900" kern="1200" dirty="0" smtClean="0">
                <a:latin typeface="Cambria" pitchFamily="18" charset="0"/>
                <a:ea typeface="+mn-ea"/>
                <a:cs typeface="+mn-cs"/>
              </a:rPr>
              <a:t>At least 80% of the accumulated pension wealth of the subscriber needs to be utilized for purchase of an annuity providing for monthly pension to the subscriber and balance is paid as lump sum payment to the subscriber</a:t>
            </a:r>
            <a:endParaRPr lang="en-US" sz="900" dirty="0" smtClean="0">
              <a:latin typeface="Cambria" pitchFamily="18" charset="0"/>
              <a:cs typeface="Times New Roman" pitchFamily="18" charset="0"/>
            </a:endParaRPr>
          </a:p>
          <a:p>
            <a:pPr marL="231115" marR="0" lvl="0" indent="-231115" algn="just" defTabSz="914400" rtl="0" eaLnBrk="0" fontAlgn="base" latinLnBrk="0" hangingPunct="0">
              <a:lnSpc>
                <a:spcPct val="100000"/>
              </a:lnSpc>
              <a:spcBef>
                <a:spcPts val="0"/>
              </a:spcBef>
              <a:spcAft>
                <a:spcPts val="0"/>
              </a:spcAft>
              <a:buClrTx/>
              <a:buSzTx/>
              <a:buFontTx/>
              <a:buAutoNum type="arabicPeriod"/>
              <a:tabLst/>
              <a:defRPr/>
            </a:pPr>
            <a:r>
              <a:rPr lang="en-US" sz="900" dirty="0" smtClean="0">
                <a:latin typeface="Cambria" pitchFamily="18" charset="0"/>
                <a:cs typeface="Times New Roman" pitchFamily="18" charset="0"/>
              </a:rPr>
              <a:t>Death Case: </a:t>
            </a:r>
            <a:r>
              <a:rPr lang="en-US" sz="900" kern="1200" dirty="0" smtClean="0">
                <a:latin typeface="Cambria" pitchFamily="18" charset="0"/>
                <a:ea typeface="+mn-ea"/>
                <a:cs typeface="+mn-cs"/>
              </a:rPr>
              <a:t>The entire accumulated pension wealth (100%) would be paid to the nominee / legal heir of the subscriber and there would not be any purchase of annuity/monthly pension.</a:t>
            </a:r>
          </a:p>
          <a:p>
            <a:pPr marL="231115" marR="0" lvl="0" indent="-231115" algn="just" defTabSz="914400" rtl="0" eaLnBrk="0" fontAlgn="base" latinLnBrk="0" hangingPunct="0">
              <a:lnSpc>
                <a:spcPct val="100000"/>
              </a:lnSpc>
              <a:spcBef>
                <a:spcPts val="0"/>
              </a:spcBef>
              <a:spcAft>
                <a:spcPts val="0"/>
              </a:spcAft>
              <a:buClrTx/>
              <a:buSzTx/>
              <a:buFontTx/>
              <a:buAutoNum type="arabicPeriod"/>
              <a:tabLst/>
              <a:defRPr/>
            </a:pPr>
            <a:r>
              <a:rPr lang="en-US" sz="900" kern="1200" dirty="0" smtClean="0">
                <a:latin typeface="Cambria" pitchFamily="18" charset="0"/>
                <a:ea typeface="+mn-ea"/>
                <a:cs typeface="+mn-cs"/>
              </a:rPr>
              <a:t>It is worth mentioning that the Subscriber also has an option of deferring his </a:t>
            </a:r>
            <a:r>
              <a:rPr lang="en-US" sz="900" kern="1200" dirty="0" err="1" smtClean="0">
                <a:latin typeface="Cambria" pitchFamily="18" charset="0"/>
                <a:ea typeface="+mn-ea"/>
                <a:cs typeface="+mn-cs"/>
              </a:rPr>
              <a:t>lumpsum</a:t>
            </a:r>
            <a:r>
              <a:rPr lang="en-US" sz="900" kern="1200" baseline="0" dirty="0" smtClean="0">
                <a:latin typeface="Cambria" pitchFamily="18" charset="0"/>
                <a:ea typeface="+mn-ea"/>
                <a:cs typeface="+mn-cs"/>
              </a:rPr>
              <a:t> withdrawal by 10 years wherein at the age of 60 years he would have been in a higher tax bracket than when he withdraws at the age of 70 years.</a:t>
            </a:r>
          </a:p>
          <a:p>
            <a:pPr marL="231115" marR="0" lvl="0" indent="-231115" algn="just" defTabSz="914400" rtl="0" eaLnBrk="0" fontAlgn="base" latinLnBrk="0" hangingPunct="0">
              <a:lnSpc>
                <a:spcPct val="100000"/>
              </a:lnSpc>
              <a:spcBef>
                <a:spcPts val="0"/>
              </a:spcBef>
              <a:spcAft>
                <a:spcPts val="0"/>
              </a:spcAft>
              <a:buClrTx/>
              <a:buSzTx/>
              <a:buFontTx/>
              <a:buAutoNum type="arabicPeriod"/>
              <a:tabLst/>
              <a:defRPr/>
            </a:pPr>
            <a:r>
              <a:rPr lang="en-US" sz="900" kern="1200" baseline="0" dirty="0" smtClean="0">
                <a:latin typeface="Cambria" pitchFamily="18" charset="0"/>
                <a:ea typeface="+mn-ea"/>
                <a:cs typeface="+mn-cs"/>
              </a:rPr>
              <a:t>Additionally this deferment of lump sum withdrawal also comes in handy to safeguard the Subscriber from the risk of the market wherein the market is going through a slump at the time of withdrawal. </a:t>
            </a:r>
            <a:r>
              <a:rPr lang="en-US" sz="900" kern="1200" dirty="0" smtClean="0">
                <a:latin typeface="Cambria" pitchFamily="18" charset="0"/>
                <a:ea typeface="+mn-ea"/>
                <a:cs typeface="+mn-cs"/>
              </a:rPr>
              <a:t> </a:t>
            </a:r>
          </a:p>
          <a:p>
            <a:pPr marL="231115" indent="-231115" algn="just">
              <a:lnSpc>
                <a:spcPct val="100000"/>
              </a:lnSpc>
              <a:spcBef>
                <a:spcPts val="0"/>
              </a:spcBef>
              <a:spcAft>
                <a:spcPts val="0"/>
              </a:spcAft>
              <a:buFontTx/>
              <a:buAutoNum type="arabicPeriod"/>
              <a:defRPr/>
            </a:pPr>
            <a:r>
              <a:rPr lang="en-US" sz="900" dirty="0" smtClean="0">
                <a:latin typeface="Cambria" pitchFamily="18" charset="0"/>
                <a:cs typeface="Times New Roman" pitchFamily="18" charset="0"/>
              </a:rPr>
              <a:t>These are the seven IRDA regulated insurance companies empanelled by PFRDA to provide the pension services to the Subscribers. </a:t>
            </a:r>
            <a:endParaRPr lang="en-US" sz="900" dirty="0" smtClean="0">
              <a:latin typeface="Cambria" pitchFamily="18" charset="0"/>
            </a:endParaRPr>
          </a:p>
          <a:p>
            <a:pPr marL="231115" indent="-231115" algn="just">
              <a:lnSpc>
                <a:spcPct val="100000"/>
              </a:lnSpc>
              <a:spcBef>
                <a:spcPts val="0"/>
              </a:spcBef>
              <a:spcAft>
                <a:spcPts val="0"/>
              </a:spcAft>
              <a:buFontTx/>
              <a:buAutoNum type="arabicPeriod"/>
              <a:defRPr/>
            </a:pPr>
            <a:r>
              <a:rPr lang="en-US" sz="900" dirty="0" smtClean="0">
                <a:latin typeface="Cambria" pitchFamily="18" charset="0"/>
              </a:rPr>
              <a:t>Typically there</a:t>
            </a:r>
            <a:r>
              <a:rPr lang="en-US" sz="900" baseline="0" dirty="0" smtClean="0">
                <a:latin typeface="Cambria" pitchFamily="18" charset="0"/>
              </a:rPr>
              <a:t> are two type of annuity plan, annuity with capital return and annuity without capital return.</a:t>
            </a:r>
          </a:p>
          <a:p>
            <a:pPr marL="231115" indent="-231115" algn="just">
              <a:lnSpc>
                <a:spcPct val="100000"/>
              </a:lnSpc>
              <a:spcBef>
                <a:spcPts val="0"/>
              </a:spcBef>
              <a:spcAft>
                <a:spcPts val="0"/>
              </a:spcAft>
              <a:buFontTx/>
              <a:buAutoNum type="arabicPeriod"/>
              <a:defRPr/>
            </a:pPr>
            <a:r>
              <a:rPr lang="en-US" sz="900" baseline="0" dirty="0" smtClean="0">
                <a:latin typeface="Cambria" pitchFamily="18" charset="0"/>
              </a:rPr>
              <a:t> Typically annual pension for Rs. 1000 is around Rs. 70</a:t>
            </a:r>
            <a:endParaRPr lang="en-US" sz="900" dirty="0" smtClean="0">
              <a:latin typeface="Cambria" pitchFamily="18" charset="0"/>
            </a:endParaRPr>
          </a:p>
          <a:p>
            <a:pPr marL="231115" indent="-231115" algn="just">
              <a:lnSpc>
                <a:spcPct val="100000"/>
              </a:lnSpc>
              <a:spcBef>
                <a:spcPts val="0"/>
              </a:spcBef>
              <a:spcAft>
                <a:spcPts val="0"/>
              </a:spcAft>
              <a:buFontTx/>
              <a:buAutoNum type="arabicPeriod"/>
              <a:defRPr/>
            </a:pPr>
            <a:r>
              <a:rPr lang="en-US" sz="900" dirty="0" smtClean="0">
                <a:latin typeface="Cambria" pitchFamily="18" charset="0"/>
              </a:rPr>
              <a:t>Subscriber have the option to choose the following types of insurance schemes</a:t>
            </a:r>
          </a:p>
          <a:p>
            <a:pPr marL="742950" lvl="1" indent="-285750">
              <a:lnSpc>
                <a:spcPct val="100000"/>
              </a:lnSpc>
              <a:spcBef>
                <a:spcPts val="0"/>
              </a:spcBef>
              <a:spcAft>
                <a:spcPts val="0"/>
              </a:spcAft>
              <a:buFont typeface="+mj-lt"/>
              <a:buAutoNum type="romanUcPeriod"/>
            </a:pPr>
            <a:r>
              <a:rPr lang="en-US" sz="900" kern="1200" dirty="0" smtClean="0">
                <a:solidFill>
                  <a:schemeClr val="tx1"/>
                </a:solidFill>
                <a:latin typeface="Cambria" pitchFamily="18" charset="0"/>
                <a:ea typeface="+mn-ea"/>
                <a:cs typeface="+mn-cs"/>
              </a:rPr>
              <a:t>Annuity/ pension payable for life at a uniform rate.</a:t>
            </a:r>
          </a:p>
          <a:p>
            <a:pPr marL="742950" lvl="1" indent="-285750">
              <a:lnSpc>
                <a:spcPct val="100000"/>
              </a:lnSpc>
              <a:spcBef>
                <a:spcPts val="0"/>
              </a:spcBef>
              <a:spcAft>
                <a:spcPts val="0"/>
              </a:spcAft>
              <a:buFont typeface="+mj-lt"/>
              <a:buAutoNum type="romanUcPeriod"/>
            </a:pPr>
            <a:r>
              <a:rPr lang="en-US" sz="900" kern="1200" dirty="0" smtClean="0">
                <a:solidFill>
                  <a:schemeClr val="tx1"/>
                </a:solidFill>
                <a:latin typeface="Cambria" pitchFamily="18" charset="0"/>
                <a:ea typeface="+mn-ea"/>
                <a:cs typeface="+mn-cs"/>
              </a:rPr>
              <a:t>Annuity payable for 5, 10, 15 or 20 years certain and thereafter as long as the annuitant is alive.</a:t>
            </a:r>
          </a:p>
          <a:p>
            <a:pPr marL="742950" lvl="1" indent="-285750">
              <a:lnSpc>
                <a:spcPct val="100000"/>
              </a:lnSpc>
              <a:spcBef>
                <a:spcPts val="0"/>
              </a:spcBef>
              <a:spcAft>
                <a:spcPts val="0"/>
              </a:spcAft>
              <a:buFont typeface="+mj-lt"/>
              <a:buAutoNum type="romanUcPeriod"/>
            </a:pPr>
            <a:r>
              <a:rPr lang="en-US" sz="900" kern="1200" dirty="0" smtClean="0">
                <a:solidFill>
                  <a:schemeClr val="tx1"/>
                </a:solidFill>
                <a:latin typeface="Cambria" pitchFamily="18" charset="0"/>
                <a:ea typeface="+mn-ea"/>
                <a:cs typeface="+mn-cs"/>
              </a:rPr>
              <a:t>Annuity for life with return of purchase price on death of the annuitant.</a:t>
            </a:r>
          </a:p>
          <a:p>
            <a:pPr marL="742950" lvl="1" indent="-285750">
              <a:lnSpc>
                <a:spcPct val="100000"/>
              </a:lnSpc>
              <a:spcBef>
                <a:spcPts val="0"/>
              </a:spcBef>
              <a:spcAft>
                <a:spcPts val="0"/>
              </a:spcAft>
              <a:buFont typeface="+mj-lt"/>
              <a:buAutoNum type="romanUcPeriod"/>
            </a:pPr>
            <a:r>
              <a:rPr lang="en-US" sz="900" kern="1200" dirty="0" smtClean="0">
                <a:solidFill>
                  <a:schemeClr val="tx1"/>
                </a:solidFill>
                <a:latin typeface="Cambria" pitchFamily="18" charset="0"/>
                <a:ea typeface="+mn-ea"/>
                <a:cs typeface="+mn-cs"/>
              </a:rPr>
              <a:t>Annuity payable for life increasing at a simple rate of 3% p.a.</a:t>
            </a:r>
          </a:p>
          <a:p>
            <a:pPr marL="742950" lvl="1" indent="-285750">
              <a:lnSpc>
                <a:spcPct val="100000"/>
              </a:lnSpc>
              <a:spcBef>
                <a:spcPts val="0"/>
              </a:spcBef>
              <a:spcAft>
                <a:spcPts val="0"/>
              </a:spcAft>
              <a:buFont typeface="+mj-lt"/>
              <a:buAutoNum type="romanUcPeriod"/>
            </a:pPr>
            <a:r>
              <a:rPr lang="en-US" sz="900" kern="1200" dirty="0" smtClean="0">
                <a:solidFill>
                  <a:schemeClr val="tx1"/>
                </a:solidFill>
                <a:latin typeface="Cambria" pitchFamily="18" charset="0"/>
                <a:ea typeface="+mn-ea"/>
                <a:cs typeface="+mn-cs"/>
              </a:rPr>
              <a:t>Annuity for life with a provision of 50% of the annuity payable to spouse during his/her lifetime on death of the annuitant.</a:t>
            </a:r>
          </a:p>
          <a:p>
            <a:pPr marL="742950" lvl="1" indent="-285750">
              <a:lnSpc>
                <a:spcPct val="100000"/>
              </a:lnSpc>
              <a:spcBef>
                <a:spcPts val="0"/>
              </a:spcBef>
              <a:spcAft>
                <a:spcPts val="0"/>
              </a:spcAft>
              <a:buFont typeface="+mj-lt"/>
              <a:buAutoNum type="romanUcPeriod"/>
            </a:pPr>
            <a:r>
              <a:rPr lang="en-US" sz="900" kern="1200" dirty="0" smtClean="0">
                <a:solidFill>
                  <a:schemeClr val="tx1"/>
                </a:solidFill>
                <a:latin typeface="Cambria" pitchFamily="18" charset="0"/>
                <a:ea typeface="+mn-ea"/>
                <a:cs typeface="+mn-cs"/>
              </a:rPr>
              <a:t>Annuity for life with a provision of 100% of the annuity payable to spouse during his/her lifetime on death of the annuitant.</a:t>
            </a:r>
          </a:p>
          <a:p>
            <a:pPr marL="742950" lvl="1" indent="-285750">
              <a:lnSpc>
                <a:spcPct val="100000"/>
              </a:lnSpc>
              <a:spcBef>
                <a:spcPts val="0"/>
              </a:spcBef>
              <a:spcAft>
                <a:spcPts val="0"/>
              </a:spcAft>
              <a:buFont typeface="+mj-lt"/>
              <a:buAutoNum type="romanUcPeriod"/>
            </a:pPr>
            <a:r>
              <a:rPr lang="en-US" sz="900" kern="1200" dirty="0" smtClean="0">
                <a:solidFill>
                  <a:schemeClr val="tx1"/>
                </a:solidFill>
                <a:latin typeface="Cambria" pitchFamily="18" charset="0"/>
                <a:ea typeface="+mn-ea"/>
                <a:cs typeface="+mn-cs"/>
              </a:rPr>
              <a:t>Annuity for life with a provision of 100% of the annuity payable to spouse during his/ her life time on death of annuitant. The purchase price will be returned on the death of last survivor.</a:t>
            </a:r>
          </a:p>
          <a:p>
            <a:pPr marL="231115" lvl="1" indent="-231115" algn="just" rtl="0" eaLnBrk="0" fontAlgn="base" hangingPunct="0">
              <a:lnSpc>
                <a:spcPct val="100000"/>
              </a:lnSpc>
              <a:spcBef>
                <a:spcPts val="0"/>
              </a:spcBef>
              <a:spcAft>
                <a:spcPts val="0"/>
              </a:spcAft>
              <a:buFont typeface="+mj-lt"/>
              <a:buAutoNum type="arabicPeriod" startAt="10"/>
              <a:defRPr/>
            </a:pPr>
            <a:r>
              <a:rPr lang="en-US" sz="900" kern="1200" dirty="0" smtClean="0">
                <a:solidFill>
                  <a:schemeClr val="tx1"/>
                </a:solidFill>
                <a:latin typeface="Cambria" pitchFamily="18" charset="0"/>
                <a:ea typeface="+mn-ea"/>
                <a:cs typeface="+mn-cs"/>
              </a:rPr>
              <a:t>Annuity options for Government employees are being discussed </a:t>
            </a:r>
          </a:p>
        </p:txBody>
      </p:sp>
      <p:sp>
        <p:nvSpPr>
          <p:cNvPr id="45060" name="Slide Number Placeholder 3"/>
          <p:cNvSpPr>
            <a:spLocks noGrp="1"/>
          </p:cNvSpPr>
          <p:nvPr>
            <p:ph type="sldNum" sz="quarter" idx="5"/>
          </p:nvPr>
        </p:nvSpPr>
        <p:spPr>
          <a:xfrm>
            <a:off x="6655981" y="9037674"/>
            <a:ext cx="365494" cy="269837"/>
          </a:xfrm>
          <a:noFill/>
        </p:spPr>
        <p:txBody>
          <a:bodyPr/>
          <a:lstStyle/>
          <a:p>
            <a:fld id="{11B13C0A-C8F3-4144-98E9-4C7749D74655}" type="slidenum">
              <a:rPr lang="ru-RU" smtClean="0">
                <a:latin typeface="Arial" pitchFamily="34" charset="0"/>
              </a:rPr>
              <a:pPr/>
              <a:t>10</a:t>
            </a:fld>
            <a:endParaRPr lang="ru-RU" dirty="0" smtClean="0">
              <a:latin typeface="Arial" pitchFamily="34" charset="0"/>
            </a:endParaRPr>
          </a:p>
        </p:txBody>
      </p:sp>
      <p:sp>
        <p:nvSpPr>
          <p:cNvPr id="45061" name="Footer Placeholder 4"/>
          <p:cNvSpPr>
            <a:spLocks noGrp="1"/>
          </p:cNvSpPr>
          <p:nvPr>
            <p:ph type="ftr" sz="quarter" idx="4"/>
          </p:nvPr>
        </p:nvSpPr>
        <p:spPr>
          <a:noFill/>
        </p:spPr>
        <p:txBody>
          <a:bodyPr/>
          <a:lstStyle/>
          <a:p>
            <a:r>
              <a:rPr lang="en-US" smtClean="0">
                <a:latin typeface="Arial" pitchFamily="34" charset="0"/>
              </a:rPr>
              <a:t>1-32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LIC, who is the major player in</a:t>
            </a:r>
            <a:r>
              <a:rPr lang="en-US" baseline="0" dirty="0" smtClean="0"/>
              <a:t> superannuation space also acts as a PFM as well as ASP.  So the expertise LIC can be availed through NPS also at a lower cost. </a:t>
            </a:r>
          </a:p>
          <a:p>
            <a:r>
              <a:rPr lang="en-US" baseline="0" dirty="0" smtClean="0"/>
              <a:t>Moreover, NPS offers option to choose from multiple choice of Annuity.</a:t>
            </a:r>
            <a:endParaRPr lang="en-US" dirty="0" smtClean="0"/>
          </a:p>
        </p:txBody>
      </p:sp>
      <p:sp>
        <p:nvSpPr>
          <p:cNvPr id="4" name="Footer Placeholder 3"/>
          <p:cNvSpPr>
            <a:spLocks noGrp="1"/>
          </p:cNvSpPr>
          <p:nvPr>
            <p:ph type="ftr" sz="quarter" idx="4"/>
          </p:nvPr>
        </p:nvSpPr>
        <p:spPr/>
        <p:txBody>
          <a:bodyPr/>
          <a:lstStyle/>
          <a:p>
            <a:pPr>
              <a:defRPr/>
            </a:pPr>
            <a:r>
              <a:rPr lang="en-US" smtClean="0"/>
              <a:t>1-32</a:t>
            </a:r>
            <a:endParaRPr lang="en-US"/>
          </a:p>
        </p:txBody>
      </p:sp>
      <p:sp>
        <p:nvSpPr>
          <p:cNvPr id="5" name="Slide Number Placeholder 4"/>
          <p:cNvSpPr>
            <a:spLocks noGrp="1"/>
          </p:cNvSpPr>
          <p:nvPr>
            <p:ph type="sldNum" sz="quarter" idx="5"/>
          </p:nvPr>
        </p:nvSpPr>
        <p:spPr/>
        <p:txBody>
          <a:bodyPr/>
          <a:lstStyle/>
          <a:p>
            <a:pPr>
              <a:defRPr/>
            </a:pPr>
            <a:fld id="{0068E832-1954-4DC3-92E0-985DDC3056FF}" type="slidenum">
              <a:rPr lang="ru-RU" smtClean="0"/>
              <a:pPr>
                <a:defRPr/>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DDE7B8-C6A5-42DE-9965-BF96D45D79A0}" type="slidenum">
              <a:rPr lang="en-US"/>
              <a:pPr>
                <a:defRPr/>
              </a:pPr>
              <a:t>‹#›</a:t>
            </a:fld>
            <a:endParaRPr lang="en-US"/>
          </a:p>
        </p:txBody>
      </p:sp>
    </p:spTree>
    <p:extLst>
      <p:ext uri="{BB962C8B-B14F-4D97-AF65-F5344CB8AC3E}">
        <p14:creationId xmlns:p14="http://schemas.microsoft.com/office/powerpoint/2010/main" val="1580946064"/>
      </p:ext>
    </p:extLst>
  </p:cSld>
  <p:clrMapOvr>
    <a:masterClrMapping/>
  </p:clrMapOvr>
  <p:transition>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FF1D92-E57D-4CB3-BE70-93B9CDD2AB3E}" type="slidenum">
              <a:rPr lang="en-US"/>
              <a:pPr>
                <a:defRPr/>
              </a:pPr>
              <a:t>‹#›</a:t>
            </a:fld>
            <a:endParaRPr lang="en-US"/>
          </a:p>
        </p:txBody>
      </p:sp>
    </p:spTree>
    <p:extLst>
      <p:ext uri="{BB962C8B-B14F-4D97-AF65-F5344CB8AC3E}">
        <p14:creationId xmlns:p14="http://schemas.microsoft.com/office/powerpoint/2010/main" val="2045047296"/>
      </p:ext>
    </p:extLst>
  </p:cSld>
  <p:clrMapOvr>
    <a:masterClrMapping/>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0A5258-3CB7-426E-A0F2-B331912DC778}" type="slidenum">
              <a:rPr lang="en-US"/>
              <a:pPr>
                <a:defRPr/>
              </a:pPr>
              <a:t>‹#›</a:t>
            </a:fld>
            <a:endParaRPr lang="en-US"/>
          </a:p>
        </p:txBody>
      </p:sp>
    </p:spTree>
    <p:extLst>
      <p:ext uri="{BB962C8B-B14F-4D97-AF65-F5344CB8AC3E}">
        <p14:creationId xmlns:p14="http://schemas.microsoft.com/office/powerpoint/2010/main" val="3648356991"/>
      </p:ext>
    </p:extLst>
  </p:cSld>
  <p:clrMapOvr>
    <a:masterClrMapping/>
  </p:clrMapOvr>
  <p:transition>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D6C518-F361-4BC9-A644-39155C1FB37E}" type="slidenum">
              <a:rPr lang="en-US"/>
              <a:pPr>
                <a:defRPr/>
              </a:pPr>
              <a:t>‹#›</a:t>
            </a:fld>
            <a:endParaRPr lang="en-US"/>
          </a:p>
        </p:txBody>
      </p:sp>
    </p:spTree>
    <p:extLst>
      <p:ext uri="{BB962C8B-B14F-4D97-AF65-F5344CB8AC3E}">
        <p14:creationId xmlns:p14="http://schemas.microsoft.com/office/powerpoint/2010/main" val="3152361917"/>
      </p:ext>
    </p:extLst>
  </p:cSld>
  <p:clrMapOvr>
    <a:masterClrMapping/>
  </p:clrMapOvr>
  <p:transition>
    <p:plu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C34010-FEA9-4FDD-BD01-52173EFED363}" type="slidenum">
              <a:rPr lang="en-US"/>
              <a:pPr>
                <a:defRPr/>
              </a:pPr>
              <a:t>‹#›</a:t>
            </a:fld>
            <a:endParaRPr lang="en-US"/>
          </a:p>
        </p:txBody>
      </p:sp>
    </p:spTree>
    <p:extLst>
      <p:ext uri="{BB962C8B-B14F-4D97-AF65-F5344CB8AC3E}">
        <p14:creationId xmlns:p14="http://schemas.microsoft.com/office/powerpoint/2010/main" val="1203642041"/>
      </p:ext>
    </p:extLst>
  </p:cSld>
  <p:clrMapOvr>
    <a:masterClrMapping/>
  </p:clrMapOvr>
  <p:transition>
    <p:plu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0ACED7-3E17-4670-A2A5-5D241DC61886}" type="slidenum">
              <a:rPr lang="en-US"/>
              <a:pPr>
                <a:defRPr/>
              </a:pPr>
              <a:t>‹#›</a:t>
            </a:fld>
            <a:endParaRPr lang="en-US"/>
          </a:p>
        </p:txBody>
      </p:sp>
    </p:spTree>
    <p:extLst>
      <p:ext uri="{BB962C8B-B14F-4D97-AF65-F5344CB8AC3E}">
        <p14:creationId xmlns:p14="http://schemas.microsoft.com/office/powerpoint/2010/main" val="1800282869"/>
      </p:ext>
    </p:extLst>
  </p:cSld>
  <p:clrMapOvr>
    <a:masterClrMapping/>
  </p:clrMapOvr>
  <p:transition>
    <p:plu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EDCEF-4B66-4D6B-8A52-9D850336EA18}" type="slidenum">
              <a:rPr lang="en-US"/>
              <a:pPr>
                <a:defRPr/>
              </a:pPr>
              <a:t>‹#›</a:t>
            </a:fld>
            <a:endParaRPr lang="en-US"/>
          </a:p>
        </p:txBody>
      </p:sp>
    </p:spTree>
    <p:extLst>
      <p:ext uri="{BB962C8B-B14F-4D97-AF65-F5344CB8AC3E}">
        <p14:creationId xmlns:p14="http://schemas.microsoft.com/office/powerpoint/2010/main" val="3566481877"/>
      </p:ext>
    </p:extLst>
  </p:cSld>
  <p:clrMapOvr>
    <a:masterClrMapping/>
  </p:clrMapOvr>
  <p:transition>
    <p:plu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30D524-460C-435D-BAC2-6825D23E3732}" type="slidenum">
              <a:rPr lang="en-US"/>
              <a:pPr>
                <a:defRPr/>
              </a:pPr>
              <a:t>‹#›</a:t>
            </a:fld>
            <a:endParaRPr lang="en-US"/>
          </a:p>
        </p:txBody>
      </p:sp>
    </p:spTree>
    <p:extLst>
      <p:ext uri="{BB962C8B-B14F-4D97-AF65-F5344CB8AC3E}">
        <p14:creationId xmlns:p14="http://schemas.microsoft.com/office/powerpoint/2010/main" val="1489022868"/>
      </p:ext>
    </p:extLst>
  </p:cSld>
  <p:clrMapOvr>
    <a:masterClrMapping/>
  </p:clrMapOvr>
  <p:transition>
    <p:plu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A76CEF5-3B74-4A6E-AD34-13B188F38148}" type="slidenum">
              <a:rPr lang="en-US"/>
              <a:pPr>
                <a:defRPr/>
              </a:pPr>
              <a:t>‹#›</a:t>
            </a:fld>
            <a:endParaRPr lang="en-US"/>
          </a:p>
        </p:txBody>
      </p:sp>
    </p:spTree>
    <p:extLst>
      <p:ext uri="{BB962C8B-B14F-4D97-AF65-F5344CB8AC3E}">
        <p14:creationId xmlns:p14="http://schemas.microsoft.com/office/powerpoint/2010/main" val="1450542162"/>
      </p:ext>
    </p:extLst>
  </p:cSld>
  <p:clrMapOvr>
    <a:masterClrMapping/>
  </p:clrMapOvr>
  <p:transition>
    <p:plu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66CE59A-BF23-47CD-9EF1-649076D8F829}" type="slidenum">
              <a:rPr lang="en-US"/>
              <a:pPr>
                <a:defRPr/>
              </a:pPr>
              <a:t>‹#›</a:t>
            </a:fld>
            <a:endParaRPr lang="en-US"/>
          </a:p>
        </p:txBody>
      </p:sp>
    </p:spTree>
    <p:extLst>
      <p:ext uri="{BB962C8B-B14F-4D97-AF65-F5344CB8AC3E}">
        <p14:creationId xmlns:p14="http://schemas.microsoft.com/office/powerpoint/2010/main" val="1422936678"/>
      </p:ext>
    </p:extLst>
  </p:cSld>
  <p:clrMapOvr>
    <a:masterClrMapping/>
  </p:clrMapOvr>
  <p:transition>
    <p:plu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C9BA50-6A0C-42F8-87B9-1651B2BD50D8}" type="slidenum">
              <a:rPr lang="en-US"/>
              <a:pPr>
                <a:defRPr/>
              </a:pPr>
              <a:t>‹#›</a:t>
            </a:fld>
            <a:endParaRPr lang="en-US"/>
          </a:p>
        </p:txBody>
      </p:sp>
    </p:spTree>
    <p:extLst>
      <p:ext uri="{BB962C8B-B14F-4D97-AF65-F5344CB8AC3E}">
        <p14:creationId xmlns:p14="http://schemas.microsoft.com/office/powerpoint/2010/main" val="2060492644"/>
      </p:ext>
    </p:extLst>
  </p:cSld>
  <p:clrMapOvr>
    <a:masterClrMapping/>
  </p:clrMapOvr>
  <p:transition>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59B7BF-7F2A-4BDD-A5A1-F85C63435E98}" type="slidenum">
              <a:rPr lang="en-US"/>
              <a:pPr>
                <a:defRPr/>
              </a:pPr>
              <a:t>‹#›</a:t>
            </a:fld>
            <a:endParaRPr lang="en-US"/>
          </a:p>
        </p:txBody>
      </p:sp>
    </p:spTree>
    <p:extLst>
      <p:ext uri="{BB962C8B-B14F-4D97-AF65-F5344CB8AC3E}">
        <p14:creationId xmlns:p14="http://schemas.microsoft.com/office/powerpoint/2010/main" val="2049502775"/>
      </p:ext>
    </p:extLst>
  </p:cSld>
  <p:clrMapOvr>
    <a:masterClrMapping/>
  </p:clrMapOvr>
  <p:transition>
    <p:plu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04E7914-123D-4963-919A-FCC1E99621ED}" type="slidenum">
              <a:rPr lang="en-US"/>
              <a:pPr>
                <a:defRPr/>
              </a:pPr>
              <a:t>‹#›</a:t>
            </a:fld>
            <a:endParaRPr lang="en-US"/>
          </a:p>
        </p:txBody>
      </p:sp>
    </p:spTree>
    <p:extLst>
      <p:ext uri="{BB962C8B-B14F-4D97-AF65-F5344CB8AC3E}">
        <p14:creationId xmlns:p14="http://schemas.microsoft.com/office/powerpoint/2010/main" val="626446330"/>
      </p:ext>
    </p:extLst>
  </p:cSld>
  <p:clrMapOvr>
    <a:masterClrMapping/>
  </p:clrMapOvr>
  <p:transition>
    <p:plu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5A2230-551B-4C05-987E-B17924CC548C}" type="slidenum">
              <a:rPr lang="en-US"/>
              <a:pPr>
                <a:defRPr/>
              </a:pPr>
              <a:t>‹#›</a:t>
            </a:fld>
            <a:endParaRPr lang="en-US"/>
          </a:p>
        </p:txBody>
      </p:sp>
    </p:spTree>
    <p:extLst>
      <p:ext uri="{BB962C8B-B14F-4D97-AF65-F5344CB8AC3E}">
        <p14:creationId xmlns:p14="http://schemas.microsoft.com/office/powerpoint/2010/main" val="363851418"/>
      </p:ext>
    </p:extLst>
  </p:cSld>
  <p:clrMapOvr>
    <a:masterClrMapping/>
  </p:clrMapOvr>
  <p:transition>
    <p:plu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0EF3B3-9BED-4693-B5FC-B0993E7F7085}" type="slidenum">
              <a:rPr lang="en-US"/>
              <a:pPr>
                <a:defRPr/>
              </a:pPr>
              <a:t>‹#›</a:t>
            </a:fld>
            <a:endParaRPr lang="en-US"/>
          </a:p>
        </p:txBody>
      </p:sp>
    </p:spTree>
    <p:extLst>
      <p:ext uri="{BB962C8B-B14F-4D97-AF65-F5344CB8AC3E}">
        <p14:creationId xmlns:p14="http://schemas.microsoft.com/office/powerpoint/2010/main" val="1646885016"/>
      </p:ext>
    </p:extLst>
  </p:cSld>
  <p:clrMapOvr>
    <a:masterClrMapping/>
  </p:clrMapOvr>
  <p:transition>
    <p:plu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707ACF-CA40-480E-B0C1-934E8EF46FD9}" type="datetimeFigureOut">
              <a:rPr lang="en-US"/>
              <a:pPr>
                <a:defRPr/>
              </a:pPr>
              <a:t>6/12/2016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480800-93C2-4162-9BBC-C8419399872D}" type="slidenum">
              <a:rPr lang="en-US"/>
              <a:pPr>
                <a:defRPr/>
              </a:pPr>
              <a:t>‹#›</a:t>
            </a:fld>
            <a:endParaRPr lang="en-US"/>
          </a:p>
        </p:txBody>
      </p:sp>
    </p:spTree>
    <p:extLst>
      <p:ext uri="{BB962C8B-B14F-4D97-AF65-F5344CB8AC3E}">
        <p14:creationId xmlns:p14="http://schemas.microsoft.com/office/powerpoint/2010/main" val="3863760952"/>
      </p:ext>
    </p:extLst>
  </p:cSld>
  <p:clrMapOvr>
    <a:masterClrMapping/>
  </p:clrMapOvr>
  <p:transition>
    <p:plu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D074D2-A780-4D6F-BC01-8C40BC8C4C8D}" type="datetimeFigureOut">
              <a:rPr lang="en-US"/>
              <a:pPr>
                <a:defRPr/>
              </a:pPr>
              <a:t>6/12/2016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CDD18D5-A63A-4439-8500-56C9AECA28B7}" type="slidenum">
              <a:rPr lang="en-US"/>
              <a:pPr>
                <a:defRPr/>
              </a:pPr>
              <a:t>‹#›</a:t>
            </a:fld>
            <a:endParaRPr lang="en-US"/>
          </a:p>
        </p:txBody>
      </p:sp>
    </p:spTree>
    <p:extLst>
      <p:ext uri="{BB962C8B-B14F-4D97-AF65-F5344CB8AC3E}">
        <p14:creationId xmlns:p14="http://schemas.microsoft.com/office/powerpoint/2010/main" val="2432319076"/>
      </p:ext>
    </p:extLst>
  </p:cSld>
  <p:clrMapOvr>
    <a:masterClrMapping/>
  </p:clrMapOvr>
  <p:transition>
    <p:plu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835820D-850B-403B-A79E-B245EA6E8CE7}" type="datetimeFigureOut">
              <a:rPr lang="en-US"/>
              <a:pPr>
                <a:defRPr/>
              </a:pPr>
              <a:t>6/12/2016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EC3DCE-2319-4367-9EAD-62C514A14106}" type="slidenum">
              <a:rPr lang="en-US"/>
              <a:pPr>
                <a:defRPr/>
              </a:pPr>
              <a:t>‹#›</a:t>
            </a:fld>
            <a:endParaRPr lang="en-US"/>
          </a:p>
        </p:txBody>
      </p:sp>
    </p:spTree>
    <p:extLst>
      <p:ext uri="{BB962C8B-B14F-4D97-AF65-F5344CB8AC3E}">
        <p14:creationId xmlns:p14="http://schemas.microsoft.com/office/powerpoint/2010/main" val="3830366305"/>
      </p:ext>
    </p:extLst>
  </p:cSld>
  <p:clrMapOvr>
    <a:masterClrMapping/>
  </p:clrMapOvr>
  <p:transition>
    <p:plus/>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7F3570-4DEA-4C3D-A017-9A69CEA76BC8}" type="datetimeFigureOut">
              <a:rPr lang="en-US"/>
              <a:pPr>
                <a:defRPr/>
              </a:pPr>
              <a:t>6/12/2016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5BBDBC-49A9-4179-AD79-91B3D7144539}" type="slidenum">
              <a:rPr lang="en-US"/>
              <a:pPr>
                <a:defRPr/>
              </a:pPr>
              <a:t>‹#›</a:t>
            </a:fld>
            <a:endParaRPr lang="en-US"/>
          </a:p>
        </p:txBody>
      </p:sp>
    </p:spTree>
    <p:extLst>
      <p:ext uri="{BB962C8B-B14F-4D97-AF65-F5344CB8AC3E}">
        <p14:creationId xmlns:p14="http://schemas.microsoft.com/office/powerpoint/2010/main" val="1575300535"/>
      </p:ext>
    </p:extLst>
  </p:cSld>
  <p:clrMapOvr>
    <a:masterClrMapping/>
  </p:clrMapOvr>
  <p:transition>
    <p:plus/>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1393678"/>
      </p:ext>
    </p:extLst>
  </p:cSld>
  <p:clrMapOvr>
    <a:masterClrMapping/>
  </p:clrMapOvr>
  <p:transition>
    <p:plus/>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85370996"/>
      </p:ext>
    </p:extLst>
  </p:cSld>
  <p:clrMapOvr>
    <a:masterClrMapping/>
  </p:clrMapOvr>
  <p:transition>
    <p:plus/>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09748235"/>
      </p:ext>
    </p:extLst>
  </p:cSld>
  <p:clrMapOvr>
    <a:masterClrMapping/>
  </p:clrMapOvr>
  <p:transition>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DBD0F2-0966-486D-8775-DCE64E2619CC}" type="slidenum">
              <a:rPr lang="en-US"/>
              <a:pPr>
                <a:defRPr/>
              </a:pPr>
              <a:t>‹#›</a:t>
            </a:fld>
            <a:endParaRPr lang="en-US"/>
          </a:p>
        </p:txBody>
      </p:sp>
    </p:spTree>
    <p:extLst>
      <p:ext uri="{BB962C8B-B14F-4D97-AF65-F5344CB8AC3E}">
        <p14:creationId xmlns:p14="http://schemas.microsoft.com/office/powerpoint/2010/main" val="749355408"/>
      </p:ext>
    </p:extLst>
  </p:cSld>
  <p:clrMapOvr>
    <a:masterClrMapping/>
  </p:clrMapOvr>
  <p:transition>
    <p:plus/>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483391766"/>
      </p:ext>
    </p:extLst>
  </p:cSld>
  <p:clrMapOvr>
    <a:masterClrMapping/>
  </p:clrMapOvr>
  <p:transition>
    <p:plus/>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4018182161"/>
      </p:ext>
    </p:extLst>
  </p:cSld>
  <p:clrMapOvr>
    <a:masterClrMapping/>
  </p:clrMapOvr>
  <p:transition>
    <p:plus/>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0" y="60198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9" descr="468839519.jpg"/>
          <p:cNvPicPr>
            <a:picLocks noChangeAspect="1"/>
          </p:cNvPicPr>
          <p:nvPr userDrawn="1"/>
        </p:nvPicPr>
        <p:blipFill>
          <a:blip r:embed="rId2" cstate="print"/>
          <a:srcRect l="37949"/>
          <a:stretch>
            <a:fillRect/>
          </a:stretch>
        </p:blipFill>
        <p:spPr>
          <a:xfrm>
            <a:off x="0" y="1676400"/>
            <a:ext cx="4610100" cy="4953000"/>
          </a:xfrm>
          <a:prstGeom prst="flowChartDelay">
            <a:avLst/>
          </a:prstGeom>
          <a:solidFill>
            <a:schemeClr val="bg1"/>
          </a:solidFill>
          <a:ln w="63500" cap="rnd">
            <a:noFill/>
          </a:ln>
          <a:effectLst/>
        </p:spPr>
      </p:pic>
      <p:pic>
        <p:nvPicPr>
          <p:cNvPr id="11" name="Picture 9" descr="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19950" y="228600"/>
            <a:ext cx="16192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bottom_line.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6294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5556302" y="3124201"/>
            <a:ext cx="3359098" cy="838200"/>
          </a:xfrm>
          <a:prstGeom prst="rect">
            <a:avLst/>
          </a:prstGeom>
        </p:spPr>
        <p:txBody>
          <a:bodyPr>
            <a:normAutofit/>
          </a:bodyPr>
          <a:lstStyle>
            <a:lvl1pPr marL="0" indent="0" algn="r">
              <a:buNone/>
              <a:defRPr sz="2000" b="0">
                <a:solidFill>
                  <a:srgbClr val="F78009"/>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 Placeholder 18"/>
          <p:cNvSpPr>
            <a:spLocks noGrp="1"/>
          </p:cNvSpPr>
          <p:nvPr>
            <p:ph type="body" sz="quarter" idx="10"/>
          </p:nvPr>
        </p:nvSpPr>
        <p:spPr>
          <a:xfrm>
            <a:off x="5562600" y="2438400"/>
            <a:ext cx="3352800" cy="609600"/>
          </a:xfrm>
          <a:prstGeom prst="rect">
            <a:avLst/>
          </a:prstGeom>
        </p:spPr>
        <p:txBody>
          <a:bodyPr>
            <a:normAutofit/>
          </a:bodyPr>
          <a:lstStyle>
            <a:lvl1pPr algn="r">
              <a:buNone/>
              <a:defRPr sz="2800" b="1" i="0" u="none">
                <a:solidFill>
                  <a:srgbClr val="631B0D"/>
                </a:solidFill>
              </a:defRPr>
            </a:lvl1pPr>
          </a:lstStyle>
          <a:p>
            <a:pPr lvl="0"/>
            <a:r>
              <a:rPr lang="en-US" smtClean="0"/>
              <a:t>Click to edit Master text styles</a:t>
            </a:r>
          </a:p>
        </p:txBody>
      </p:sp>
      <p:sp>
        <p:nvSpPr>
          <p:cNvPr id="22" name="Text Placeholder 21"/>
          <p:cNvSpPr>
            <a:spLocks noGrp="1"/>
          </p:cNvSpPr>
          <p:nvPr>
            <p:ph type="body" sz="quarter" idx="11"/>
          </p:nvPr>
        </p:nvSpPr>
        <p:spPr>
          <a:xfrm>
            <a:off x="5562600" y="4495800"/>
            <a:ext cx="3352800" cy="381000"/>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lumMod val="65000"/>
                    <a:lumOff val="35000"/>
                  </a:schemeClr>
                </a:solidFill>
                <a:latin typeface="Helvetica" pitchFamily="34" charset="0"/>
              </a:defRPr>
            </a:lvl1pPr>
          </a:lstStyle>
          <a:p>
            <a:pPr lvl="0"/>
            <a:r>
              <a:rPr lang="en-US" smtClean="0"/>
              <a:t>Click to edit Master text styles</a:t>
            </a:r>
          </a:p>
        </p:txBody>
      </p:sp>
      <p:sp>
        <p:nvSpPr>
          <p:cNvPr id="23" name="Text Placeholder 21"/>
          <p:cNvSpPr>
            <a:spLocks noGrp="1"/>
          </p:cNvSpPr>
          <p:nvPr>
            <p:ph type="body" sz="quarter" idx="12"/>
          </p:nvPr>
        </p:nvSpPr>
        <p:spPr>
          <a:xfrm>
            <a:off x="5562600" y="4953000"/>
            <a:ext cx="3352800" cy="381000"/>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lumMod val="65000"/>
                    <a:lumOff val="35000"/>
                  </a:schemeClr>
                </a:solidFill>
                <a:latin typeface="Helvetica" pitchFamily="34" charset="0"/>
              </a:defRPr>
            </a:lvl1pPr>
          </a:lstStyle>
          <a:p>
            <a:pPr lvl="0"/>
            <a:r>
              <a:rPr lang="en-US" smtClean="0"/>
              <a:t>Click to edit Master text styles</a:t>
            </a:r>
          </a:p>
        </p:txBody>
      </p:sp>
      <p:sp>
        <p:nvSpPr>
          <p:cNvPr id="24" name="Text Placeholder 21"/>
          <p:cNvSpPr>
            <a:spLocks noGrp="1"/>
          </p:cNvSpPr>
          <p:nvPr>
            <p:ph type="body" sz="quarter" idx="13"/>
          </p:nvPr>
        </p:nvSpPr>
        <p:spPr>
          <a:xfrm>
            <a:off x="5562600" y="5715000"/>
            <a:ext cx="3352800" cy="304800"/>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lumMod val="65000"/>
                    <a:lumOff val="35000"/>
                  </a:schemeClr>
                </a:solidFill>
                <a:latin typeface="Helvetica" pitchFamily="34" charset="0"/>
              </a:defRPr>
            </a:lvl1pPr>
          </a:lstStyle>
          <a:p>
            <a:pPr lvl="0"/>
            <a:r>
              <a:rPr lang="en-US" smtClean="0"/>
              <a:t>Click to edit Master text styles</a:t>
            </a:r>
          </a:p>
        </p:txBody>
      </p:sp>
    </p:spTree>
    <p:extLst>
      <p:ext uri="{BB962C8B-B14F-4D97-AF65-F5344CB8AC3E}">
        <p14:creationId xmlns:p14="http://schemas.microsoft.com/office/powerpoint/2010/main" val="1963453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42988" y="2349500"/>
            <a:ext cx="7705725" cy="4319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3095283"/>
      </p:ext>
    </p:extLst>
  </p:cSld>
  <p:clrMapOvr>
    <a:masterClrMapping/>
  </p:clrMapOvr>
  <p:transition>
    <p:plus/>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5" name="Rectangle 14"/>
          <p:cNvSpPr/>
          <p:nvPr/>
        </p:nvSpPr>
        <p:spPr>
          <a:xfrm>
            <a:off x="0" y="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hasCustomPrompt="1"/>
          </p:nvPr>
        </p:nvSpPr>
        <p:spPr>
          <a:xfrm>
            <a:off x="5556302" y="3124201"/>
            <a:ext cx="3359098" cy="838200"/>
          </a:xfrm>
        </p:spPr>
        <p:txBody>
          <a:bodyPr>
            <a:normAutofit/>
          </a:bodyPr>
          <a:lstStyle>
            <a:lvl1pPr marL="0" indent="0" algn="r">
              <a:buNone/>
              <a:defRPr sz="2000" b="0">
                <a:solidFill>
                  <a:srgbClr val="F78009"/>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0" name="Rectangle 9"/>
          <p:cNvSpPr/>
          <p:nvPr/>
        </p:nvSpPr>
        <p:spPr>
          <a:xfrm>
            <a:off x="0" y="762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3550" marR="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chemeClr val="accent2">
                    <a:lumMod val="50000"/>
                  </a:schemeClr>
                </a:solidFill>
                <a:effectLst/>
                <a:uLnTx/>
                <a:uFillTx/>
                <a:latin typeface="Helvetica" pitchFamily="34" charset="0"/>
                <a:ea typeface="+mj-ea"/>
                <a:cs typeface="Helvetica" pitchFamily="34" charset="0"/>
              </a:rPr>
              <a:t>NSDL e-Governance Infrastructure Limited</a:t>
            </a:r>
            <a:endParaRPr lang="en-US" sz="1200" b="1" dirty="0">
              <a:solidFill>
                <a:schemeClr val="accent2">
                  <a:lumMod val="50000"/>
                </a:schemeClr>
              </a:solidFill>
              <a:latin typeface="Helvetica" pitchFamily="34" charset="0"/>
              <a:cs typeface="Helvetica" pitchFamily="34" charset="0"/>
            </a:endParaRPr>
          </a:p>
        </p:txBody>
      </p:sp>
      <p:sp>
        <p:nvSpPr>
          <p:cNvPr id="12" name="Rectangle 11"/>
          <p:cNvSpPr/>
          <p:nvPr/>
        </p:nvSpPr>
        <p:spPr>
          <a:xfrm>
            <a:off x="0" y="60198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png"/>
          <p:cNvPicPr>
            <a:picLocks noChangeAspect="1"/>
          </p:cNvPicPr>
          <p:nvPr/>
        </p:nvPicPr>
        <p:blipFill>
          <a:blip r:embed="rId2" cstate="print"/>
          <a:stretch>
            <a:fillRect/>
          </a:stretch>
        </p:blipFill>
        <p:spPr>
          <a:xfrm>
            <a:off x="7220004" y="228600"/>
            <a:ext cx="1619196" cy="484632"/>
          </a:xfrm>
          <a:prstGeom prst="rect">
            <a:avLst/>
          </a:prstGeom>
        </p:spPr>
      </p:pic>
      <p:pic>
        <p:nvPicPr>
          <p:cNvPr id="14" name="Picture 13" descr="bottom_line.png"/>
          <p:cNvPicPr>
            <a:picLocks noChangeAspect="1"/>
          </p:cNvPicPr>
          <p:nvPr/>
        </p:nvPicPr>
        <p:blipFill>
          <a:blip r:embed="rId3" cstate="print"/>
          <a:stretch>
            <a:fillRect/>
          </a:stretch>
        </p:blipFill>
        <p:spPr>
          <a:xfrm>
            <a:off x="0" y="6629400"/>
            <a:ext cx="9144000" cy="152400"/>
          </a:xfrm>
          <a:prstGeom prst="rect">
            <a:avLst/>
          </a:prstGeom>
        </p:spPr>
      </p:pic>
      <p:sp>
        <p:nvSpPr>
          <p:cNvPr id="19" name="Text Placeholder 18"/>
          <p:cNvSpPr>
            <a:spLocks noGrp="1"/>
          </p:cNvSpPr>
          <p:nvPr>
            <p:ph type="body" sz="quarter" idx="10" hasCustomPrompt="1"/>
          </p:nvPr>
        </p:nvSpPr>
        <p:spPr>
          <a:xfrm>
            <a:off x="5562600" y="2438400"/>
            <a:ext cx="3352800" cy="609600"/>
          </a:xfrm>
        </p:spPr>
        <p:txBody>
          <a:bodyPr>
            <a:normAutofit/>
          </a:bodyPr>
          <a:lstStyle>
            <a:lvl1pPr algn="r">
              <a:buNone/>
              <a:defRPr sz="2800" b="1" i="0" u="none">
                <a:solidFill>
                  <a:srgbClr val="631B0D"/>
                </a:solidFill>
              </a:defRPr>
            </a:lvl1pPr>
          </a:lstStyle>
          <a:p>
            <a:pPr lvl="0"/>
            <a:r>
              <a:rPr lang="en-US" dirty="0" smtClean="0"/>
              <a:t>Presentation Title</a:t>
            </a:r>
            <a:endParaRPr lang="en-US" dirty="0"/>
          </a:p>
        </p:txBody>
      </p:sp>
      <p:sp>
        <p:nvSpPr>
          <p:cNvPr id="22" name="Text Placeholder 21"/>
          <p:cNvSpPr>
            <a:spLocks noGrp="1"/>
          </p:cNvSpPr>
          <p:nvPr>
            <p:ph type="body" sz="quarter" idx="11" hasCustomPrompt="1"/>
          </p:nvPr>
        </p:nvSpPr>
        <p:spPr>
          <a:xfrm>
            <a:off x="5562600" y="4495800"/>
            <a:ext cx="3352800" cy="3810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solidFill>
                <a:latin typeface="Helvetica" pitchFamily="34" charset="0"/>
              </a:defRPr>
            </a:lvl1pPr>
          </a:lstStyle>
          <a:p>
            <a:pPr lvl="0"/>
            <a:r>
              <a:rPr lang="en-US" dirty="0" smtClean="0"/>
              <a:t>Name of Presenter</a:t>
            </a:r>
          </a:p>
        </p:txBody>
      </p:sp>
      <p:sp>
        <p:nvSpPr>
          <p:cNvPr id="23" name="Text Placeholder 21"/>
          <p:cNvSpPr>
            <a:spLocks noGrp="1"/>
          </p:cNvSpPr>
          <p:nvPr>
            <p:ph type="body" sz="quarter" idx="12" hasCustomPrompt="1"/>
          </p:nvPr>
        </p:nvSpPr>
        <p:spPr>
          <a:xfrm>
            <a:off x="5562600" y="4953000"/>
            <a:ext cx="3352800" cy="3810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solidFill>
                <a:latin typeface="Helvetica" pitchFamily="34" charset="0"/>
              </a:defRPr>
            </a:lvl1pPr>
          </a:lstStyle>
          <a:p>
            <a:pPr lvl="0"/>
            <a:r>
              <a:rPr lang="en-US" dirty="0" smtClean="0"/>
              <a:t>Designation</a:t>
            </a:r>
          </a:p>
        </p:txBody>
      </p:sp>
      <p:sp>
        <p:nvSpPr>
          <p:cNvPr id="16" name="Rectangle 15"/>
          <p:cNvSpPr/>
          <p:nvPr/>
        </p:nvSpPr>
        <p:spPr>
          <a:xfrm>
            <a:off x="0" y="60198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468839519.jpg"/>
          <p:cNvPicPr>
            <a:picLocks noChangeAspect="1"/>
          </p:cNvPicPr>
          <p:nvPr/>
        </p:nvPicPr>
        <p:blipFill>
          <a:blip r:embed="rId4" cstate="print"/>
          <a:srcRect l="34872" r="2564"/>
          <a:stretch>
            <a:fillRect/>
          </a:stretch>
        </p:blipFill>
        <p:spPr>
          <a:xfrm>
            <a:off x="0" y="1524000"/>
            <a:ext cx="4648200" cy="5257800"/>
          </a:xfrm>
          <a:prstGeom prst="flowChartDelay">
            <a:avLst/>
          </a:prstGeom>
          <a:solidFill>
            <a:schemeClr val="bg1"/>
          </a:solidFill>
          <a:ln w="63500" cap="rnd">
            <a:noFill/>
          </a:ln>
          <a:effectLst/>
        </p:spPr>
      </p:pic>
      <p:pic>
        <p:nvPicPr>
          <p:cNvPr id="18" name="Picture 17" descr="logo.png"/>
          <p:cNvPicPr>
            <a:picLocks noChangeAspect="1"/>
          </p:cNvPicPr>
          <p:nvPr/>
        </p:nvPicPr>
        <p:blipFill>
          <a:blip r:embed="rId2" cstate="print"/>
          <a:stretch>
            <a:fillRect/>
          </a:stretch>
        </p:blipFill>
        <p:spPr>
          <a:xfrm>
            <a:off x="7220004" y="228600"/>
            <a:ext cx="1619196" cy="484632"/>
          </a:xfrm>
          <a:prstGeom prst="rect">
            <a:avLst/>
          </a:prstGeom>
        </p:spPr>
      </p:pic>
      <p:pic>
        <p:nvPicPr>
          <p:cNvPr id="20" name="Picture 19" descr="bottom_line.png"/>
          <p:cNvPicPr>
            <a:picLocks noChangeAspect="1"/>
          </p:cNvPicPr>
          <p:nvPr/>
        </p:nvPicPr>
        <p:blipFill>
          <a:blip r:embed="rId3" cstate="print"/>
          <a:stretch>
            <a:fillRect/>
          </a:stretch>
        </p:blipFill>
        <p:spPr>
          <a:xfrm>
            <a:off x="0" y="6629400"/>
            <a:ext cx="9144000" cy="152400"/>
          </a:xfrm>
          <a:prstGeom prst="rect">
            <a:avLst/>
          </a:prstGeom>
        </p:spPr>
      </p:pic>
      <p:sp>
        <p:nvSpPr>
          <p:cNvPr id="24" name="Text Placeholder 21"/>
          <p:cNvSpPr>
            <a:spLocks noGrp="1"/>
          </p:cNvSpPr>
          <p:nvPr>
            <p:ph type="body" sz="quarter" idx="13" hasCustomPrompt="1"/>
          </p:nvPr>
        </p:nvSpPr>
        <p:spPr>
          <a:xfrm>
            <a:off x="5562600" y="5715000"/>
            <a:ext cx="3352800" cy="304800"/>
          </a:xfr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solidFill>
                <a:latin typeface="Helvetica" pitchFamily="34" charset="0"/>
              </a:defRPr>
            </a:lvl1pPr>
          </a:lstStyle>
          <a:p>
            <a:pPr lvl="0"/>
            <a:r>
              <a:rPr lang="en-US" dirty="0" smtClean="0"/>
              <a:t>Date :  -  /  -  /  -</a:t>
            </a:r>
            <a:endParaRPr lang="en-US" dirty="0"/>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transition>
    <p:plus/>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
        <p:nvSpPr>
          <p:cNvPr id="5"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transition>
    <p:plus/>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C79431-A6BD-46E9-8D19-9F7AB604AE92}" type="slidenum">
              <a:rPr lang="en-US"/>
              <a:pPr>
                <a:defRPr/>
              </a:pPr>
              <a:t>‹#›</a:t>
            </a:fld>
            <a:endParaRPr lang="en-US"/>
          </a:p>
        </p:txBody>
      </p:sp>
    </p:spTree>
    <p:extLst>
      <p:ext uri="{BB962C8B-B14F-4D97-AF65-F5344CB8AC3E}">
        <p14:creationId xmlns:p14="http://schemas.microsoft.com/office/powerpoint/2010/main" val="2940272777"/>
      </p:ext>
    </p:extLst>
  </p:cSld>
  <p:clrMapOvr>
    <a:masterClrMapping/>
  </p:clrMapOvr>
  <p:transition>
    <p:plus/>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transition>
    <p:plus/>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124200" cy="609600"/>
          </a:xfrm>
          <a:prstGeom prst="rect">
            <a:avLst/>
          </a:prstGeom>
        </p:spPr>
        <p:txBody>
          <a:bodyPr anchor="b"/>
          <a:lstStyle>
            <a:lvl1pPr algn="l">
              <a:defRPr sz="2000" b="1">
                <a:latin typeface="Helvetic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733800" y="1295400"/>
            <a:ext cx="495300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5000"/>
            <a:ext cx="3124200"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
        <p:nvSpPr>
          <p:cNvPr id="6"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Helvetica"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7369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
        <p:nvSpPr>
          <p:cNvPr id="6"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smtClean="0">
                <a:ln>
                  <a:noFill/>
                </a:ln>
                <a:solidFill>
                  <a:srgbClr val="FFC000"/>
                </a:solidFill>
                <a:effectLst/>
                <a:uLnTx/>
                <a:uFillTx/>
                <a:latin typeface="Helvetica" pitchFamily="34" charset="0"/>
                <a:ea typeface="+mj-ea"/>
                <a:cs typeface="+mj-cs"/>
              </a:rPr>
              <a:t>Click to edit Master title style</a:t>
            </a:r>
            <a:endPar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endParaRPr>
          </a:p>
        </p:txBody>
      </p:sp>
    </p:spTree>
  </p:cSld>
  <p:clrMapOvr>
    <a:masterClrMapping/>
  </p:clrMapOvr>
  <p:transition>
    <p:plus/>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524000"/>
            <a:ext cx="8229600" cy="44958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a:spLocks noGrp="1"/>
          </p:cNvSpPr>
          <p:nvPr>
            <p:ph type="ctrTitle"/>
          </p:nvPr>
        </p:nvSpPr>
        <p:spPr>
          <a:xfrm>
            <a:off x="228600" y="76200"/>
            <a:ext cx="7772400" cy="685800"/>
          </a:xfrm>
          <a:prstGeom prst="rect">
            <a:avLst/>
          </a:prstGeom>
        </p:spPr>
        <p:txBody>
          <a:bodyPr/>
          <a:lstStyle>
            <a:lvl1pPr>
              <a:defRPr sz="3200">
                <a:latin typeface="Helvetica" pitchFamily="34" charset="0"/>
              </a:defRPr>
            </a:lvl1pPr>
          </a:lstStyle>
          <a:p>
            <a:r>
              <a:rPr lang="en-US" smtClean="0"/>
              <a:t>Click to edit Master title style</a:t>
            </a:r>
            <a:endParaRPr lang="en-US" dirty="0"/>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90600"/>
            <a:ext cx="2057400" cy="5135563"/>
          </a:xfrm>
          <a:prstGeom prst="rect">
            <a:avLst/>
          </a:prstGeom>
        </p:spPr>
        <p:txBody>
          <a:bodyPr vert="eaVert"/>
          <a:lstStyle>
            <a:lvl1pPr>
              <a:defRPr sz="2800">
                <a:latin typeface="Helvetica"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990600"/>
            <a:ext cx="6019800" cy="5135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rPr>
              <a:t>Click to edit Master title style</a:t>
            </a:r>
          </a:p>
        </p:txBody>
      </p:sp>
      <p:sp>
        <p:nvSpPr>
          <p:cNvPr id="5" name="Title 1"/>
          <p:cNvSpPr txBox="1">
            <a:spLocks/>
          </p:cNvSpPr>
          <p:nvPr/>
        </p:nvSpPr>
        <p:spPr>
          <a:xfrm>
            <a:off x="228600" y="76200"/>
            <a:ext cx="7772400" cy="685800"/>
          </a:xfrm>
          <a:prstGeom prst="rect">
            <a:avLst/>
          </a:prstGeom>
        </p:spPr>
        <p:txBody>
          <a:bodyPr/>
          <a:lstStyle>
            <a:lvl1pPr>
              <a:defRPr sz="3200">
                <a:latin typeface="Helvetic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C000"/>
                </a:solidFill>
                <a:effectLst/>
                <a:uLnTx/>
                <a:uFillTx/>
                <a:latin typeface="Helvetica" pitchFamily="34" charset="0"/>
                <a:ea typeface="+mj-ea"/>
                <a:cs typeface="+mj-cs"/>
              </a:rPr>
              <a:t>Click to edit Master title style</a:t>
            </a:r>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9" name="Rectangle 8"/>
          <p:cNvSpPr/>
          <p:nvPr/>
        </p:nvSpPr>
        <p:spPr>
          <a:xfrm>
            <a:off x="0" y="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60198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bottom_line.png"/>
          <p:cNvPicPr>
            <a:picLocks noChangeAspect="1"/>
          </p:cNvPicPr>
          <p:nvPr/>
        </p:nvPicPr>
        <p:blipFill>
          <a:blip r:embed="rId2" cstate="print"/>
          <a:stretch>
            <a:fillRect/>
          </a:stretch>
        </p:blipFill>
        <p:spPr>
          <a:xfrm>
            <a:off x="0" y="6629400"/>
            <a:ext cx="9144000" cy="152400"/>
          </a:xfrm>
          <a:prstGeom prst="rect">
            <a:avLst/>
          </a:prstGeom>
        </p:spPr>
      </p:pic>
      <p:sp>
        <p:nvSpPr>
          <p:cNvPr id="3" name="Rectangle 2"/>
          <p:cNvSpPr/>
          <p:nvPr/>
        </p:nvSpPr>
        <p:spPr>
          <a:xfrm>
            <a:off x="0" y="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png"/>
          <p:cNvPicPr>
            <a:picLocks noChangeAspect="1"/>
          </p:cNvPicPr>
          <p:nvPr/>
        </p:nvPicPr>
        <p:blipFill>
          <a:blip r:embed="rId3" cstate="print"/>
          <a:stretch>
            <a:fillRect/>
          </a:stretch>
        </p:blipFill>
        <p:spPr>
          <a:xfrm>
            <a:off x="7220004" y="228600"/>
            <a:ext cx="1619196" cy="484632"/>
          </a:xfrm>
          <a:prstGeom prst="rect">
            <a:avLst/>
          </a:prstGeom>
        </p:spPr>
      </p:pic>
      <p:sp>
        <p:nvSpPr>
          <p:cNvPr id="7" name="Rectangle 6"/>
          <p:cNvSpPr/>
          <p:nvPr/>
        </p:nvSpPr>
        <p:spPr>
          <a:xfrm>
            <a:off x="0" y="60198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bottom_line.png"/>
          <p:cNvPicPr>
            <a:picLocks noChangeAspect="1"/>
          </p:cNvPicPr>
          <p:nvPr/>
        </p:nvPicPr>
        <p:blipFill>
          <a:blip r:embed="rId2" cstate="print"/>
          <a:stretch>
            <a:fillRect/>
          </a:stretch>
        </p:blipFill>
        <p:spPr>
          <a:xfrm>
            <a:off x="0" y="6629400"/>
            <a:ext cx="9144000" cy="152400"/>
          </a:xfrm>
          <a:prstGeom prst="rect">
            <a:avLst/>
          </a:prstGeom>
        </p:spPr>
      </p:pic>
      <p:pic>
        <p:nvPicPr>
          <p:cNvPr id="10" name="Picture 9" descr="logo.png"/>
          <p:cNvPicPr>
            <a:picLocks noChangeAspect="1"/>
          </p:cNvPicPr>
          <p:nvPr/>
        </p:nvPicPr>
        <p:blipFill>
          <a:blip r:embed="rId3" cstate="print"/>
          <a:stretch>
            <a:fillRect/>
          </a:stretch>
        </p:blipFill>
        <p:spPr>
          <a:xfrm>
            <a:off x="7220004" y="228600"/>
            <a:ext cx="1619196" cy="484632"/>
          </a:xfrm>
          <a:prstGeom prst="rect">
            <a:avLst/>
          </a:prstGeom>
        </p:spPr>
      </p:pic>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Rectangle 6"/>
          <p:cNvSpPr/>
          <p:nvPr userDrawn="1"/>
        </p:nvSpPr>
        <p:spPr>
          <a:xfrm>
            <a:off x="0" y="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0" y="6019800"/>
            <a:ext cx="9144000" cy="838200"/>
          </a:xfrm>
          <a:prstGeom prst="rect">
            <a:avLst/>
          </a:prstGeom>
          <a:solidFill>
            <a:srgbClr val="FAFA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9" descr="468839519.jpg"/>
          <p:cNvPicPr>
            <a:picLocks noChangeAspect="1"/>
          </p:cNvPicPr>
          <p:nvPr userDrawn="1"/>
        </p:nvPicPr>
        <p:blipFill>
          <a:blip r:embed="rId2" cstate="print"/>
          <a:srcRect l="37949"/>
          <a:stretch>
            <a:fillRect/>
          </a:stretch>
        </p:blipFill>
        <p:spPr>
          <a:xfrm>
            <a:off x="0" y="1676400"/>
            <a:ext cx="4610100" cy="4953000"/>
          </a:xfrm>
          <a:prstGeom prst="flowChartDelay">
            <a:avLst/>
          </a:prstGeom>
          <a:solidFill>
            <a:schemeClr val="bg1"/>
          </a:solidFill>
          <a:ln w="63500" cap="rnd">
            <a:noFill/>
          </a:ln>
          <a:effectLst/>
        </p:spPr>
      </p:pic>
      <p:pic>
        <p:nvPicPr>
          <p:cNvPr id="11" name="Picture 9" descr="logo.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19950" y="228600"/>
            <a:ext cx="1619250"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bottom_line.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66294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a:spLocks noGrp="1"/>
          </p:cNvSpPr>
          <p:nvPr>
            <p:ph type="subTitle" idx="1"/>
          </p:nvPr>
        </p:nvSpPr>
        <p:spPr>
          <a:xfrm>
            <a:off x="5556302" y="3124201"/>
            <a:ext cx="3359098" cy="838200"/>
          </a:xfrm>
          <a:prstGeom prst="rect">
            <a:avLst/>
          </a:prstGeom>
        </p:spPr>
        <p:txBody>
          <a:bodyPr>
            <a:normAutofit/>
          </a:bodyPr>
          <a:lstStyle>
            <a:lvl1pPr marL="0" indent="0" algn="r">
              <a:buNone/>
              <a:defRPr sz="2000" b="0">
                <a:solidFill>
                  <a:srgbClr val="F78009"/>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Text Placeholder 18"/>
          <p:cNvSpPr>
            <a:spLocks noGrp="1"/>
          </p:cNvSpPr>
          <p:nvPr>
            <p:ph type="body" sz="quarter" idx="10"/>
          </p:nvPr>
        </p:nvSpPr>
        <p:spPr>
          <a:xfrm>
            <a:off x="5562600" y="2438400"/>
            <a:ext cx="3352800" cy="609600"/>
          </a:xfrm>
          <a:prstGeom prst="rect">
            <a:avLst/>
          </a:prstGeom>
        </p:spPr>
        <p:txBody>
          <a:bodyPr>
            <a:normAutofit/>
          </a:bodyPr>
          <a:lstStyle>
            <a:lvl1pPr algn="r">
              <a:buNone/>
              <a:defRPr sz="2800" b="1" i="0" u="none">
                <a:solidFill>
                  <a:srgbClr val="631B0D"/>
                </a:solidFill>
              </a:defRPr>
            </a:lvl1pPr>
          </a:lstStyle>
          <a:p>
            <a:pPr lvl="0"/>
            <a:r>
              <a:rPr lang="en-US" smtClean="0"/>
              <a:t>Click to edit Master text styles</a:t>
            </a:r>
          </a:p>
        </p:txBody>
      </p:sp>
      <p:sp>
        <p:nvSpPr>
          <p:cNvPr id="22" name="Text Placeholder 21"/>
          <p:cNvSpPr>
            <a:spLocks noGrp="1"/>
          </p:cNvSpPr>
          <p:nvPr>
            <p:ph type="body" sz="quarter" idx="11"/>
          </p:nvPr>
        </p:nvSpPr>
        <p:spPr>
          <a:xfrm>
            <a:off x="5562600" y="4495800"/>
            <a:ext cx="3352800" cy="381000"/>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lumMod val="65000"/>
                    <a:lumOff val="35000"/>
                  </a:schemeClr>
                </a:solidFill>
                <a:latin typeface="Helvetica" pitchFamily="34" charset="0"/>
              </a:defRPr>
            </a:lvl1pPr>
          </a:lstStyle>
          <a:p>
            <a:pPr lvl="0"/>
            <a:r>
              <a:rPr lang="en-US" smtClean="0"/>
              <a:t>Click to edit Master text styles</a:t>
            </a:r>
          </a:p>
        </p:txBody>
      </p:sp>
      <p:sp>
        <p:nvSpPr>
          <p:cNvPr id="23" name="Text Placeholder 21"/>
          <p:cNvSpPr>
            <a:spLocks noGrp="1"/>
          </p:cNvSpPr>
          <p:nvPr>
            <p:ph type="body" sz="quarter" idx="12"/>
          </p:nvPr>
        </p:nvSpPr>
        <p:spPr>
          <a:xfrm>
            <a:off x="5562600" y="4953000"/>
            <a:ext cx="3352800" cy="381000"/>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lumMod val="65000"/>
                    <a:lumOff val="35000"/>
                  </a:schemeClr>
                </a:solidFill>
                <a:latin typeface="Helvetica" pitchFamily="34" charset="0"/>
              </a:defRPr>
            </a:lvl1pPr>
          </a:lstStyle>
          <a:p>
            <a:pPr lvl="0"/>
            <a:r>
              <a:rPr lang="en-US" smtClean="0"/>
              <a:t>Click to edit Master text styles</a:t>
            </a:r>
          </a:p>
        </p:txBody>
      </p:sp>
      <p:sp>
        <p:nvSpPr>
          <p:cNvPr id="24" name="Text Placeholder 21"/>
          <p:cNvSpPr>
            <a:spLocks noGrp="1"/>
          </p:cNvSpPr>
          <p:nvPr>
            <p:ph type="body" sz="quarter" idx="13"/>
          </p:nvPr>
        </p:nvSpPr>
        <p:spPr>
          <a:xfrm>
            <a:off x="5562600" y="5715000"/>
            <a:ext cx="3352800" cy="304800"/>
          </a:xfrm>
          <a:prstGeom prst="rect">
            <a:avLst/>
          </a:prstGeom>
        </p:spPr>
        <p:txBody>
          <a:bodyPr>
            <a:normAutofit/>
          </a:bodyPr>
          <a:lstStyle>
            <a:lvl1pPr marL="0" marR="0" indent="0" algn="r" defTabSz="914400" rtl="0" eaLnBrk="1" fontAlgn="auto" latinLnBrk="0" hangingPunct="1">
              <a:lnSpc>
                <a:spcPct val="100000"/>
              </a:lnSpc>
              <a:spcBef>
                <a:spcPct val="20000"/>
              </a:spcBef>
              <a:spcAft>
                <a:spcPts val="0"/>
              </a:spcAft>
              <a:buClrTx/>
              <a:buSzTx/>
              <a:buFont typeface="Arial" pitchFamily="34" charset="0"/>
              <a:buNone/>
              <a:tabLst/>
              <a:defRPr sz="1200" baseline="0">
                <a:solidFill>
                  <a:schemeClr val="tx1">
                    <a:lumMod val="65000"/>
                    <a:lumOff val="35000"/>
                  </a:schemeClr>
                </a:solidFill>
                <a:latin typeface="Helvetica" pitchFamily="34" charset="0"/>
              </a:defRPr>
            </a:lvl1pPr>
          </a:lstStyle>
          <a:p>
            <a:pPr lvl="0"/>
            <a:r>
              <a:rPr lang="en-US" smtClean="0"/>
              <a:t>Click to edit Master text styles</a:t>
            </a:r>
          </a:p>
        </p:txBody>
      </p:sp>
    </p:spTree>
    <p:extLst>
      <p:ext uri="{BB962C8B-B14F-4D97-AF65-F5344CB8AC3E}">
        <p14:creationId xmlns:p14="http://schemas.microsoft.com/office/powerpoint/2010/main" val="196345363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85750" y="6492875"/>
            <a:ext cx="2133600" cy="365125"/>
          </a:xfrm>
          <a:prstGeom prst="rect">
            <a:avLst/>
          </a:prstGeom>
        </p:spPr>
        <p:txBody>
          <a:bodyPr/>
          <a:lstStyle>
            <a:lvl1pPr>
              <a:defRPr/>
            </a:lvl1pPr>
          </a:lstStyle>
          <a:p>
            <a:pPr>
              <a:defRPr/>
            </a:pPr>
            <a:fld id="{7835820D-850B-403B-A79E-B245EA6E8CE7}" type="datetimeFigureOut">
              <a:rPr lang="en-US" smtClean="0"/>
              <a:pPr>
                <a:defRPr/>
              </a:pPr>
              <a:t>6/12/2016</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1EC3DCE-2319-4367-9EAD-62C514A14106}" type="slidenum">
              <a:rPr lang="en-US"/>
              <a:pPr>
                <a:defRPr/>
              </a:pPr>
              <a:t>‹#›</a:t>
            </a:fld>
            <a:endParaRPr lang="en-US"/>
          </a:p>
        </p:txBody>
      </p:sp>
    </p:spTree>
    <p:extLst>
      <p:ext uri="{BB962C8B-B14F-4D97-AF65-F5344CB8AC3E}">
        <p14:creationId xmlns:p14="http://schemas.microsoft.com/office/powerpoint/2010/main" val="2509109986"/>
      </p:ext>
    </p:extLst>
  </p:cSld>
  <p:clrMapOvr>
    <a:masterClrMapping/>
  </p:clrMapOvr>
  <p:transition>
    <p:plus/>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42988" y="2349500"/>
            <a:ext cx="7705725" cy="4319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5168378"/>
      </p:ext>
    </p:extLst>
  </p:cSld>
  <p:clrMapOvr>
    <a:masterClrMapping/>
  </p:clrMapOvr>
  <p:transition>
    <p:plus/>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B80F25-664D-4C3F-B821-18E64CC28C84}" type="slidenum">
              <a:rPr lang="en-US"/>
              <a:pPr>
                <a:defRPr/>
              </a:pPr>
              <a:t>‹#›</a:t>
            </a:fld>
            <a:endParaRPr lang="en-US"/>
          </a:p>
        </p:txBody>
      </p:sp>
    </p:spTree>
    <p:extLst>
      <p:ext uri="{BB962C8B-B14F-4D97-AF65-F5344CB8AC3E}">
        <p14:creationId xmlns:p14="http://schemas.microsoft.com/office/powerpoint/2010/main" val="877809896"/>
      </p:ext>
    </p:extLst>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9066AE-A902-4714-A943-0E5D74560509}" type="slidenum">
              <a:rPr lang="en-US"/>
              <a:pPr>
                <a:defRPr/>
              </a:pPr>
              <a:t>‹#›</a:t>
            </a:fld>
            <a:endParaRPr lang="en-US"/>
          </a:p>
        </p:txBody>
      </p:sp>
    </p:spTree>
    <p:extLst>
      <p:ext uri="{BB962C8B-B14F-4D97-AF65-F5344CB8AC3E}">
        <p14:creationId xmlns:p14="http://schemas.microsoft.com/office/powerpoint/2010/main" val="2791492642"/>
      </p:ext>
    </p:extLst>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F38256-5E55-4D33-98BC-279A02D9B6FC}" type="slidenum">
              <a:rPr lang="en-US"/>
              <a:pPr>
                <a:defRPr/>
              </a:pPr>
              <a:t>‹#›</a:t>
            </a:fld>
            <a:endParaRPr lang="en-US"/>
          </a:p>
        </p:txBody>
      </p:sp>
    </p:spTree>
    <p:extLst>
      <p:ext uri="{BB962C8B-B14F-4D97-AF65-F5344CB8AC3E}">
        <p14:creationId xmlns:p14="http://schemas.microsoft.com/office/powerpoint/2010/main" val="1102909318"/>
      </p:ext>
    </p:extLst>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2135AE-E7F8-4F3B-AB78-5CD73772CDD4}" type="slidenum">
              <a:rPr lang="en-US"/>
              <a:pPr>
                <a:defRPr/>
              </a:pPr>
              <a:t>‹#›</a:t>
            </a:fld>
            <a:endParaRPr lang="en-US"/>
          </a:p>
        </p:txBody>
      </p:sp>
    </p:spTree>
    <p:extLst>
      <p:ext uri="{BB962C8B-B14F-4D97-AF65-F5344CB8AC3E}">
        <p14:creationId xmlns:p14="http://schemas.microsoft.com/office/powerpoint/2010/main" val="3238384524"/>
      </p:ext>
    </p:extLst>
  </p:cSld>
  <p:clrMapOvr>
    <a:masterClrMapping/>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7C5A70-96E3-4D8F-8410-16324D35E901}" type="slidenum">
              <a:rPr lang="en-US"/>
              <a:pPr>
                <a:defRPr/>
              </a:pPr>
              <a:t>‹#›</a:t>
            </a:fld>
            <a:endParaRPr lang="en-US"/>
          </a:p>
        </p:txBody>
      </p:sp>
    </p:spTree>
    <p:extLst>
      <p:ext uri="{BB962C8B-B14F-4D97-AF65-F5344CB8AC3E}">
        <p14:creationId xmlns:p14="http://schemas.microsoft.com/office/powerpoint/2010/main" val="1465982766"/>
      </p:ext>
    </p:extLst>
  </p:cSld>
  <p:clrMapOvr>
    <a:masterClrMapping/>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6.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5C7E54F4-7385-4D78-84A7-05D8DDDE9B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20" r:id="rId1"/>
    <p:sldLayoutId id="2147484521" r:id="rId2"/>
    <p:sldLayoutId id="2147484522" r:id="rId3"/>
    <p:sldLayoutId id="2147484523" r:id="rId4"/>
    <p:sldLayoutId id="2147484524" r:id="rId5"/>
    <p:sldLayoutId id="2147484525" r:id="rId6"/>
    <p:sldLayoutId id="2147484526" r:id="rId7"/>
    <p:sldLayoutId id="2147484527" r:id="rId8"/>
    <p:sldLayoutId id="2147484528" r:id="rId9"/>
    <p:sldLayoutId id="2147484529" r:id="rId10"/>
    <p:sldLayoutId id="2147484530" r:id="rId11"/>
  </p:sldLayoutIdLst>
  <p:transition>
    <p:plus/>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932FAD90-ABE7-4D8B-A27F-C9E3B85CD8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Lst>
  <p:transition>
    <p:plus/>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fld id="{C6D4EDC2-0ADD-4551-93EC-C3E3F56BC7E4}" type="datetimeFigureOut">
              <a:rPr lang="en-US"/>
              <a:pPr>
                <a:defRPr/>
              </a:pPr>
              <a:t>6/12/2016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723D1D85-A130-4749-8223-DA85B81AD656}" type="slidenum">
              <a:rPr lang="en-US"/>
              <a:pPr>
                <a:defRPr/>
              </a:pPr>
              <a:t>‹#›</a:t>
            </a:fld>
            <a:endParaRPr lang="en-US"/>
          </a:p>
        </p:txBody>
      </p:sp>
      <p:pic>
        <p:nvPicPr>
          <p:cNvPr id="3077" name="Picture 6" descr="ppt template_cond5.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3175"/>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Lst>
  <p:transition>
    <p:plus/>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AFAEC"/>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204237" y="6566356"/>
            <a:ext cx="2157963" cy="215444"/>
          </a:xfrm>
          <a:prstGeom prst="rect">
            <a:avLst/>
          </a:prstGeom>
        </p:spPr>
        <p:txBody>
          <a:bodyPr wrap="none">
            <a:spAutoFit/>
          </a:bodyPr>
          <a:lstStyle/>
          <a:p>
            <a:pPr algn="r"/>
            <a:r>
              <a:rPr lang="en-US" sz="800" spc="0" dirty="0" smtClean="0">
                <a:solidFill>
                  <a:schemeClr val="tx1">
                    <a:lumMod val="65000"/>
                    <a:lumOff val="35000"/>
                  </a:schemeClr>
                </a:solidFill>
                <a:latin typeface="Helvetica" pitchFamily="34" charset="0"/>
              </a:rPr>
              <a:t>Confidential. NSDL e-Gov Internal use only</a:t>
            </a:r>
            <a:endParaRPr lang="en-US" sz="800" spc="0" dirty="0">
              <a:solidFill>
                <a:schemeClr val="tx1">
                  <a:lumMod val="65000"/>
                  <a:lumOff val="35000"/>
                </a:schemeClr>
              </a:solidFill>
              <a:latin typeface="Helvetica" pitchFamily="34" charset="0"/>
            </a:endParaRPr>
          </a:p>
        </p:txBody>
      </p:sp>
      <p:grpSp>
        <p:nvGrpSpPr>
          <p:cNvPr id="2" name="Group 7"/>
          <p:cNvGrpSpPr/>
          <p:nvPr/>
        </p:nvGrpSpPr>
        <p:grpSpPr>
          <a:xfrm>
            <a:off x="13965" y="121920"/>
            <a:ext cx="9130035" cy="669538"/>
            <a:chOff x="13965" y="121920"/>
            <a:chExt cx="9130035" cy="669538"/>
          </a:xfrm>
        </p:grpSpPr>
        <p:pic>
          <p:nvPicPr>
            <p:cNvPr id="10" name="Picture 9" descr="HEADER.png"/>
            <p:cNvPicPr>
              <a:picLocks noChangeAspect="1"/>
            </p:cNvPicPr>
            <p:nvPr userDrawn="1"/>
          </p:nvPicPr>
          <p:blipFill>
            <a:blip r:embed="rId18" cstate="print"/>
            <a:stretch>
              <a:fillRect/>
            </a:stretch>
          </p:blipFill>
          <p:spPr>
            <a:xfrm>
              <a:off x="13965" y="153421"/>
              <a:ext cx="8728359" cy="638037"/>
            </a:xfrm>
            <a:prstGeom prst="rect">
              <a:avLst/>
            </a:prstGeom>
          </p:spPr>
        </p:pic>
        <p:pic>
          <p:nvPicPr>
            <p:cNvPr id="11" name="Picture 10" descr="logo-2.png"/>
            <p:cNvPicPr>
              <a:picLocks noChangeAspect="1"/>
            </p:cNvPicPr>
            <p:nvPr userDrawn="1"/>
          </p:nvPicPr>
          <p:blipFill>
            <a:blip r:embed="rId19" cstate="print"/>
            <a:stretch>
              <a:fillRect/>
            </a:stretch>
          </p:blipFill>
          <p:spPr>
            <a:xfrm>
              <a:off x="6898106" y="121920"/>
              <a:ext cx="2245894" cy="640080"/>
            </a:xfrm>
            <a:prstGeom prst="rect">
              <a:avLst/>
            </a:prstGeom>
          </p:spPr>
        </p:pic>
      </p:grpSp>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60" r:id="rId7"/>
    <p:sldLayoutId id="2147484561" r:id="rId8"/>
    <p:sldLayoutId id="2147484562" r:id="rId9"/>
    <p:sldLayoutId id="2147484563" r:id="rId10"/>
    <p:sldLayoutId id="2147484564" r:id="rId11"/>
    <p:sldLayoutId id="2147484565" r:id="rId12"/>
    <p:sldLayoutId id="2147484566" r:id="rId13"/>
    <p:sldLayoutId id="2147484567" r:id="rId14"/>
    <p:sldLayoutId id="2147484570" r:id="rId15"/>
    <p:sldLayoutId id="2147484571" r:id="rId16"/>
  </p:sldLayoutIdLst>
  <p:transition>
    <p:plus/>
  </p:transition>
  <p:timing>
    <p:tnLst>
      <p:par>
        <p:cTn id="1" dur="indefinite" restart="never" nodeType="tmRoot"/>
      </p:par>
    </p:tnLst>
  </p:timing>
  <p:hf hdr="0" ftr="0" dt="0"/>
  <p:txStyles>
    <p:titleStyle>
      <a:lvl1pPr algn="l" defTabSz="914400" rtl="0" eaLnBrk="1" latinLnBrk="0" hangingPunct="1">
        <a:spcBef>
          <a:spcPct val="0"/>
        </a:spcBef>
        <a:buNone/>
        <a:defRPr sz="3600" kern="1200">
          <a:solidFill>
            <a:srgbClr val="FFC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hyperlink" Target="mailto:info.cra@nsdl.co.in" TargetMode="External"/><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3.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10.xml"/><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slide" Target="slide5.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48.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wmf"/><Relationship Id="rId9"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 Target="slide9.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slide" Target="slide18.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11"/>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b="1" dirty="0" smtClean="0">
                <a:solidFill>
                  <a:srgbClr val="631B0D"/>
                </a:solidFill>
                <a:latin typeface="Book Antiqua" pitchFamily="18" charset="0"/>
              </a:rPr>
              <a:t>An</a:t>
            </a:r>
            <a:r>
              <a:rPr lang="en-US" dirty="0" smtClean="0">
                <a:latin typeface="Book Antiqua" pitchFamily="18" charset="0"/>
              </a:rPr>
              <a:t>  </a:t>
            </a:r>
            <a:r>
              <a:rPr lang="en-US" b="1" dirty="0" smtClean="0">
                <a:solidFill>
                  <a:srgbClr val="631B0D"/>
                </a:solidFill>
                <a:latin typeface="Book Antiqua" pitchFamily="18" charset="0"/>
              </a:rPr>
              <a:t>Overview</a:t>
            </a:r>
          </a:p>
        </p:txBody>
      </p:sp>
      <p:sp>
        <p:nvSpPr>
          <p:cNvPr id="13" name="Text Placeholder 12"/>
          <p:cNvSpPr>
            <a:spLocks noGrp="1"/>
          </p:cNvSpPr>
          <p:nvPr>
            <p:ph type="body" sz="quarter" idx="10"/>
          </p:nvPr>
        </p:nvSpPr>
        <p:spPr/>
        <p:txBody>
          <a:bodyPr>
            <a:normAutofit fontScale="70000" lnSpcReduction="20000"/>
          </a:bodyPr>
          <a:lstStyle/>
          <a:p>
            <a:pPr>
              <a:defRPr/>
            </a:pPr>
            <a:r>
              <a:rPr lang="en-US" dirty="0">
                <a:latin typeface="Book Antiqua" pitchFamily="18" charset="0"/>
              </a:rPr>
              <a:t>National Pension System</a:t>
            </a:r>
          </a:p>
          <a:p>
            <a:pPr>
              <a:defRPr/>
            </a:pPr>
            <a:endParaRPr lang="en-US" dirty="0">
              <a:latin typeface="Book Antiqua" pitchFamily="18" charset="0"/>
            </a:endParaRPr>
          </a:p>
        </p:txBody>
      </p:sp>
      <p:sp>
        <p:nvSpPr>
          <p:cNvPr id="14" name="Text Placeholder 13"/>
          <p:cNvSpPr>
            <a:spLocks noGrp="1"/>
          </p:cNvSpPr>
          <p:nvPr>
            <p:ph type="body" sz="quarter" idx="11"/>
          </p:nvPr>
        </p:nvSpPr>
        <p:spPr/>
        <p:txBody>
          <a:bodyPr/>
          <a:lstStyle/>
          <a:p>
            <a:pPr>
              <a:defRPr/>
            </a:pPr>
            <a:endParaRPr lang="en-US" dirty="0"/>
          </a:p>
        </p:txBody>
      </p:sp>
      <p:sp>
        <p:nvSpPr>
          <p:cNvPr id="15" name="Text Placeholder 14"/>
          <p:cNvSpPr>
            <a:spLocks noGrp="1"/>
          </p:cNvSpPr>
          <p:nvPr>
            <p:ph type="body" sz="quarter" idx="12"/>
          </p:nvPr>
        </p:nvSpPr>
        <p:spPr/>
        <p:txBody>
          <a:bodyPr/>
          <a:lstStyle/>
          <a:p>
            <a:pPr>
              <a:defRPr/>
            </a:pPr>
            <a:endParaRPr lang="en-US" dirty="0"/>
          </a:p>
        </p:txBody>
      </p:sp>
      <p:sp>
        <p:nvSpPr>
          <p:cNvPr id="16" name="Text Placeholder 15"/>
          <p:cNvSpPr>
            <a:spLocks noGrp="1"/>
          </p:cNvSpPr>
          <p:nvPr>
            <p:ph type="body" sz="quarter" idx="13"/>
          </p:nvPr>
        </p:nvSpPr>
        <p:spPr/>
        <p:txBody>
          <a:bodyPr/>
          <a:lstStyle/>
          <a:p>
            <a:pPr>
              <a:defRPr/>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45140" y="217710"/>
            <a:ext cx="6400800" cy="590550"/>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68" y="5029200"/>
            <a:ext cx="4968240" cy="1244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273966"/>
            <a:ext cx="4953000" cy="37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14400"/>
            <a:ext cx="48768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LIC Indi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446" y="4680200"/>
            <a:ext cx="1357313" cy="5655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sbi_life_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3612" y="5959244"/>
            <a:ext cx="1357313" cy="56554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D:\ICICI-Prudential-Life-Insurance-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5438" y="4665685"/>
            <a:ext cx="1357313" cy="5655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D:\HDF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2824" y="5959246"/>
            <a:ext cx="1357314" cy="565547"/>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a:solidFill>
                  <a:srgbClr val="FFC50D"/>
                </a:solidFill>
                <a:latin typeface="+mn-lt"/>
              </a:rPr>
              <a:t>Exit Process</a:t>
            </a:r>
          </a:p>
        </p:txBody>
      </p:sp>
      <p:sp>
        <p:nvSpPr>
          <p:cNvPr id="22" name="Rectangle 3"/>
          <p:cNvSpPr>
            <a:spLocks noChangeArrowheads="1"/>
          </p:cNvSpPr>
          <p:nvPr/>
        </p:nvSpPr>
        <p:spPr bwMode="auto">
          <a:xfrm>
            <a:off x="-3628" y="990600"/>
            <a:ext cx="6731658" cy="5410200"/>
          </a:xfrm>
          <a:prstGeom prst="rect">
            <a:avLst/>
          </a:prstGeom>
          <a:noFill/>
          <a:ln w="9525">
            <a:noFill/>
            <a:miter lim="800000"/>
            <a:headEnd/>
            <a:tailEnd/>
          </a:ln>
        </p:spPr>
        <p:txBody>
          <a:bodyPr/>
          <a:lstStyle/>
          <a:p>
            <a:pPr marL="536575" lvl="1" indent="-449263">
              <a:spcBef>
                <a:spcPct val="20000"/>
              </a:spcBef>
              <a:buFont typeface="Wingdings" pitchFamily="2" charset="2"/>
              <a:buChar char="Ø"/>
            </a:pPr>
            <a:r>
              <a:rPr lang="en-US" sz="2400" dirty="0" smtClean="0">
                <a:latin typeface="+mn-lt"/>
                <a:cs typeface="Times New Roman" pitchFamily="18" charset="0"/>
              </a:rPr>
              <a:t>Upon attainment of the age of 60 years</a:t>
            </a:r>
          </a:p>
          <a:p>
            <a:pPr marL="536575" lvl="1" indent="-449263">
              <a:spcBef>
                <a:spcPct val="20000"/>
              </a:spcBef>
              <a:buFont typeface="Wingdings" pitchFamily="2" charset="2"/>
              <a:buChar char="Ø"/>
            </a:pPr>
            <a:endParaRPr lang="en-US" sz="2400" dirty="0" smtClean="0">
              <a:latin typeface="+mn-lt"/>
              <a:cs typeface="Times New Roman" pitchFamily="18" charset="0"/>
            </a:endParaRPr>
          </a:p>
          <a:p>
            <a:pPr marL="536575" lvl="1" indent="-449263">
              <a:spcBef>
                <a:spcPct val="20000"/>
              </a:spcBef>
              <a:buFont typeface="Wingdings" pitchFamily="2" charset="2"/>
              <a:buChar char="Ø"/>
            </a:pPr>
            <a:r>
              <a:rPr lang="en-US" sz="2400" dirty="0" smtClean="0">
                <a:latin typeface="+mn-lt"/>
                <a:cs typeface="Times New Roman" pitchFamily="18" charset="0"/>
              </a:rPr>
              <a:t>At </a:t>
            </a:r>
            <a:r>
              <a:rPr lang="en-US" sz="2400" dirty="0">
                <a:latin typeface="+mn-lt"/>
                <a:cs typeface="Times New Roman" pitchFamily="18" charset="0"/>
              </a:rPr>
              <a:t>any time before attaining the age of 60 years </a:t>
            </a:r>
            <a:r>
              <a:rPr lang="en-US" sz="2400" dirty="0" smtClean="0">
                <a:latin typeface="+mn-lt"/>
                <a:cs typeface="Times New Roman" pitchFamily="18" charset="0"/>
              </a:rPr>
              <a:t>(after 10years)</a:t>
            </a:r>
            <a:endParaRPr lang="en-US" sz="2400" dirty="0">
              <a:latin typeface="+mn-lt"/>
              <a:cs typeface="Times New Roman" pitchFamily="18" charset="0"/>
            </a:endParaRPr>
          </a:p>
          <a:p>
            <a:pPr marL="536575" lvl="1" indent="-449263">
              <a:spcBef>
                <a:spcPct val="20000"/>
              </a:spcBef>
              <a:buFont typeface="Wingdings" pitchFamily="2" charset="2"/>
              <a:buChar char="Ø"/>
            </a:pPr>
            <a:endParaRPr lang="en-US" sz="2400" dirty="0" smtClean="0">
              <a:latin typeface="+mn-lt"/>
              <a:cs typeface="Times New Roman" pitchFamily="18" charset="0"/>
            </a:endParaRPr>
          </a:p>
          <a:p>
            <a:pPr marL="536575" lvl="1" indent="-449263">
              <a:spcBef>
                <a:spcPct val="20000"/>
              </a:spcBef>
              <a:buFont typeface="Wingdings" pitchFamily="2" charset="2"/>
              <a:buChar char="Ø"/>
            </a:pPr>
            <a:r>
              <a:rPr lang="en-US" sz="2400" dirty="0" smtClean="0">
                <a:latin typeface="+mn-lt"/>
                <a:cs typeface="Times New Roman" pitchFamily="18" charset="0"/>
              </a:rPr>
              <a:t>Death </a:t>
            </a:r>
            <a:r>
              <a:rPr lang="en-US" sz="2400" dirty="0">
                <a:latin typeface="+mn-lt"/>
                <a:cs typeface="Times New Roman" pitchFamily="18" charset="0"/>
              </a:rPr>
              <a:t>of the subscriber </a:t>
            </a:r>
          </a:p>
        </p:txBody>
      </p:sp>
      <p:sp>
        <p:nvSpPr>
          <p:cNvPr id="23" name="Cloud 22"/>
          <p:cNvSpPr/>
          <p:nvPr/>
        </p:nvSpPr>
        <p:spPr>
          <a:xfrm>
            <a:off x="3973993" y="2555199"/>
            <a:ext cx="3505199" cy="7239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Deferred  Annuity for 3 years</a:t>
            </a:r>
          </a:p>
        </p:txBody>
      </p:sp>
      <p:sp>
        <p:nvSpPr>
          <p:cNvPr id="24" name="Cloud 23"/>
          <p:cNvSpPr/>
          <p:nvPr/>
        </p:nvSpPr>
        <p:spPr>
          <a:xfrm>
            <a:off x="6008913" y="855689"/>
            <a:ext cx="3058885" cy="140853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bg1"/>
                </a:solidFill>
              </a:rPr>
              <a:t>Deferred  withdrawal  up to the age of 70 years</a:t>
            </a:r>
            <a:endParaRPr lang="en-IN" b="1" dirty="0">
              <a:solidFill>
                <a:schemeClr val="bg1"/>
              </a:solidFill>
            </a:endParaRPr>
          </a:p>
        </p:txBody>
      </p:sp>
      <p:sp>
        <p:nvSpPr>
          <p:cNvPr id="26" name="TextBox 25"/>
          <p:cNvSpPr txBox="1"/>
          <p:nvPr/>
        </p:nvSpPr>
        <p:spPr>
          <a:xfrm>
            <a:off x="599606" y="3725685"/>
            <a:ext cx="7929797" cy="461665"/>
          </a:xfrm>
          <a:prstGeom prst="rect">
            <a:avLst/>
          </a:prstGeom>
          <a:solidFill>
            <a:schemeClr val="accent1"/>
          </a:solidFill>
          <a:ln>
            <a:noFill/>
          </a:ln>
        </p:spPr>
        <p:txBody>
          <a:bodyPr wrap="square" rtlCol="0">
            <a:spAutoFit/>
          </a:bodyPr>
          <a:lstStyle>
            <a:defPPr>
              <a:defRPr lang="ru-RU"/>
            </a:defPPr>
            <a:lvl2pPr marL="0" lvl="1">
              <a:defRPr sz="2000">
                <a:solidFill>
                  <a:schemeClr val="bg1"/>
                </a:solidFill>
                <a:latin typeface="Book Antiqua" pitchFamily="18" charset="0"/>
              </a:defRPr>
            </a:lvl2pPr>
          </a:lstStyle>
          <a:p>
            <a:pPr algn="ctr"/>
            <a:r>
              <a:rPr lang="en-US" sz="2400" dirty="0" smtClean="0">
                <a:solidFill>
                  <a:schemeClr val="bg1"/>
                </a:solidFill>
                <a:latin typeface="+mn-lt"/>
              </a:rPr>
              <a:t>Contribution allowed beyond the age of 60 years</a:t>
            </a:r>
            <a:endParaRPr lang="en-US" sz="2400" dirty="0">
              <a:solidFill>
                <a:schemeClr val="bg1"/>
              </a:solidFill>
              <a:latin typeface="+mn-lt"/>
            </a:endParaRPr>
          </a:p>
        </p:txBody>
      </p:sp>
      <p:sp>
        <p:nvSpPr>
          <p:cNvPr id="25"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31F16C4-1E66-44DD-9B27-2D9D3BF32394}" type="slidenum">
              <a:rPr lang="en-US" sz="1200">
                <a:latin typeface="+mn-lt"/>
              </a:rPr>
              <a:pPr algn="ctr" eaLnBrk="1" hangingPunct="1"/>
              <a:t>10</a:t>
            </a:fld>
            <a:endParaRPr lang="en-US" sz="1200">
              <a:latin typeface="+mn-lt"/>
            </a:endParaRPr>
          </a:p>
        </p:txBody>
      </p:sp>
      <p:sp>
        <p:nvSpPr>
          <p:cNvPr id="27" name="Rounded Rectangular Callout 26"/>
          <p:cNvSpPr/>
          <p:nvPr/>
        </p:nvSpPr>
        <p:spPr>
          <a:xfrm>
            <a:off x="5668915" y="4563068"/>
            <a:ext cx="2646680" cy="1763051"/>
          </a:xfrm>
          <a:prstGeom prst="wedgeRoundRectCallout">
            <a:avLst>
              <a:gd name="adj1" fmla="val -48816"/>
              <a:gd name="adj2" fmla="val -773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Online withdrawal process for easy exit</a:t>
            </a:r>
            <a:endParaRPr lang="en-IN" sz="2000" dirty="0">
              <a:ln w="18415" cmpd="sng">
                <a:solidFill>
                  <a:srgbClr val="FFFFFF"/>
                </a:solidFill>
                <a:prstDash val="solid"/>
              </a:ln>
              <a:solidFill>
                <a:srgbClr val="FFFFFF"/>
              </a:solidFill>
            </a:endParaRPr>
          </a:p>
        </p:txBody>
      </p:sp>
    </p:spTree>
    <p:extLst>
      <p:ext uri="{BB962C8B-B14F-4D97-AF65-F5344CB8AC3E}">
        <p14:creationId xmlns:p14="http://schemas.microsoft.com/office/powerpoint/2010/main" val="1826010704"/>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750"/>
                                        <p:tgtEl>
                                          <p:spTgt spid="22">
                                            <p:txEl>
                                              <p:pRg st="0" end="0"/>
                                            </p:txEl>
                                          </p:spTgt>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animEffect transition="in" filter="fade">
                                      <p:cBhvr>
                                        <p:cTn id="11" dur="750"/>
                                        <p:tgtEl>
                                          <p:spTgt spid="22">
                                            <p:txEl>
                                              <p:pRg st="2" end="2"/>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2">
                                            <p:txEl>
                                              <p:pRg st="4" end="4"/>
                                            </p:txEl>
                                          </p:spTgt>
                                        </p:tgtEl>
                                        <p:attrNameLst>
                                          <p:attrName>style.visibility</p:attrName>
                                        </p:attrNameLst>
                                      </p:cBhvr>
                                      <p:to>
                                        <p:strVal val="visible"/>
                                      </p:to>
                                    </p:set>
                                    <p:animEffect transition="in" filter="fade">
                                      <p:cBhvr>
                                        <p:cTn id="15" dur="750"/>
                                        <p:tgtEl>
                                          <p:spTgt spid="22">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750"/>
                            </p:stCondLst>
                            <p:childTnLst>
                              <p:par>
                                <p:cTn id="23" presetID="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750" fill="hold"/>
                                        <p:tgtEl>
                                          <p:spTgt spid="23"/>
                                        </p:tgtEl>
                                        <p:attrNameLst>
                                          <p:attrName>ppt_x</p:attrName>
                                        </p:attrNameLst>
                                      </p:cBhvr>
                                      <p:tavLst>
                                        <p:tav tm="0">
                                          <p:val>
                                            <p:strVal val="#ppt_x"/>
                                          </p:val>
                                        </p:tav>
                                        <p:tav tm="100000">
                                          <p:val>
                                            <p:strVal val="#ppt_x"/>
                                          </p:val>
                                        </p:tav>
                                      </p:tavLst>
                                    </p:anim>
                                    <p:anim calcmode="lin" valueType="num">
                                      <p:cBhvr additive="base">
                                        <p:cTn id="26" dur="75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par>
                          <p:cTn id="46" fill="hold">
                            <p:stCondLst>
                              <p:cond delay="500"/>
                            </p:stCondLst>
                            <p:childTnLst>
                              <p:par>
                                <p:cTn id="47" presetID="16" presetClass="entr" presetSubtype="21"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inVertical)">
                                      <p:cBhvr>
                                        <p:cTn id="4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smtClean="0">
                <a:solidFill>
                  <a:srgbClr val="FFC50D"/>
                </a:solidFill>
                <a:latin typeface="Book Antiqua" pitchFamily="18" charset="0"/>
              </a:rPr>
              <a:t>NPS v/s Superannuation</a:t>
            </a:r>
            <a:endParaRPr lang="en-US" sz="3000" b="1" dirty="0">
              <a:solidFill>
                <a:srgbClr val="FFC50D"/>
              </a:solidFill>
              <a:latin typeface="Book Antiqua" pitchFamily="18" charset="0"/>
            </a:endParaRPr>
          </a:p>
        </p:txBody>
      </p:sp>
      <p:sp>
        <p:nvSpPr>
          <p:cNvPr id="14"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31F16C4-1E66-44DD-9B27-2D9D3BF32394}" type="slidenum">
              <a:rPr lang="en-US" sz="1200">
                <a:latin typeface="Book Antiqua" pitchFamily="18" charset="0"/>
              </a:rPr>
              <a:pPr algn="ctr" eaLnBrk="1" hangingPunct="1"/>
              <a:t>11</a:t>
            </a:fld>
            <a:endParaRPr lang="en-US" sz="1200">
              <a:latin typeface="Book Antiqua"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12743850"/>
              </p:ext>
            </p:extLst>
          </p:nvPr>
        </p:nvGraphicFramePr>
        <p:xfrm>
          <a:off x="74224" y="926744"/>
          <a:ext cx="9012627" cy="5114642"/>
        </p:xfrm>
        <a:graphic>
          <a:graphicData uri="http://schemas.openxmlformats.org/drawingml/2006/table">
            <a:tbl>
              <a:tblPr firstRow="1" bandRow="1">
                <a:tableStyleId>{5C22544A-7EE6-4342-B048-85BDC9FD1C3A}</a:tableStyleId>
              </a:tblPr>
              <a:tblGrid>
                <a:gridCol w="3004209"/>
                <a:gridCol w="3004209"/>
                <a:gridCol w="3004209"/>
              </a:tblGrid>
              <a:tr h="634368">
                <a:tc>
                  <a:txBody>
                    <a:bodyPr/>
                    <a:lstStyle/>
                    <a:p>
                      <a:pPr algn="ctr"/>
                      <a:r>
                        <a:rPr lang="en-IN" sz="2400" dirty="0" smtClean="0"/>
                        <a:t>Features</a:t>
                      </a:r>
                      <a:endParaRPr lang="en-IN" sz="2400" dirty="0"/>
                    </a:p>
                  </a:txBody>
                  <a:tcPr anchor="ctr"/>
                </a:tc>
                <a:tc>
                  <a:txBody>
                    <a:bodyPr/>
                    <a:lstStyle/>
                    <a:p>
                      <a:pPr algn="ctr"/>
                      <a:r>
                        <a:rPr lang="en-IN" sz="2400" dirty="0" smtClean="0"/>
                        <a:t>NPS</a:t>
                      </a:r>
                      <a:endParaRPr lang="en-IN" sz="2400" dirty="0"/>
                    </a:p>
                  </a:txBody>
                  <a:tcPr anchor="ctr"/>
                </a:tc>
                <a:tc>
                  <a:txBody>
                    <a:bodyPr/>
                    <a:lstStyle/>
                    <a:p>
                      <a:pPr algn="ctr"/>
                      <a:r>
                        <a:rPr lang="en-IN" sz="2400" dirty="0" smtClean="0"/>
                        <a:t>Superannuation</a:t>
                      </a:r>
                      <a:endParaRPr lang="en-IN" sz="2400" dirty="0"/>
                    </a:p>
                  </a:txBody>
                  <a:tcPr anchor="ctr"/>
                </a:tc>
              </a:tr>
              <a:tr h="474630">
                <a:tc>
                  <a:txBody>
                    <a:bodyPr/>
                    <a:lstStyle/>
                    <a:p>
                      <a:pPr algn="l"/>
                      <a:r>
                        <a:rPr lang="en-IN" sz="2000" dirty="0" smtClean="0"/>
                        <a:t>Inflation</a:t>
                      </a:r>
                      <a:r>
                        <a:rPr lang="en-IN" sz="2000" baseline="0" dirty="0" smtClean="0"/>
                        <a:t> adjusted return</a:t>
                      </a:r>
                      <a:endParaRPr lang="en-IN" sz="2000" dirty="0"/>
                    </a:p>
                  </a:txBody>
                  <a:tcPr anchor="ctr"/>
                </a:tc>
                <a:tc>
                  <a:txBody>
                    <a:bodyPr/>
                    <a:lstStyle/>
                    <a:p>
                      <a:pPr marL="285750" indent="-285750" algn="ctr">
                        <a:buFont typeface="Wingdings" pitchFamily="2" charset="2"/>
                        <a:buChar char="ü"/>
                      </a:pPr>
                      <a:r>
                        <a:rPr lang="en-IN" sz="2000" dirty="0" smtClean="0"/>
                        <a:t> </a:t>
                      </a:r>
                      <a:endParaRPr lang="en-IN" sz="2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2000" dirty="0" smtClean="0"/>
                        <a:t>X</a:t>
                      </a:r>
                    </a:p>
                  </a:txBody>
                  <a:tcPr anchor="ctr"/>
                </a:tc>
              </a:tr>
              <a:tr h="734086">
                <a:tc>
                  <a:txBody>
                    <a:bodyPr/>
                    <a:lstStyle/>
                    <a:p>
                      <a:pPr algn="l"/>
                      <a:r>
                        <a:rPr lang="en-IN" sz="2000" dirty="0" smtClean="0"/>
                        <a:t>Transparent / Low</a:t>
                      </a:r>
                      <a:r>
                        <a:rPr lang="en-IN" sz="2000" baseline="0" dirty="0" smtClean="0"/>
                        <a:t> cost structure</a:t>
                      </a:r>
                      <a:endParaRPr lang="en-IN" sz="2000" dirty="0"/>
                    </a:p>
                  </a:txBody>
                  <a:tcPr anchor="ctr"/>
                </a:tc>
                <a:tc>
                  <a:txBody>
                    <a:bodyPr/>
                    <a:lstStyle/>
                    <a:p>
                      <a:pPr marL="285750" indent="-285750" algn="ctr">
                        <a:buFont typeface="Wingdings" pitchFamily="2" charset="2"/>
                        <a:buChar char="ü"/>
                      </a:pPr>
                      <a:r>
                        <a:rPr lang="en-IN" sz="2000" dirty="0" smtClean="0"/>
                        <a:t> </a:t>
                      </a:r>
                      <a:endParaRPr lang="en-IN" sz="2000" dirty="0"/>
                    </a:p>
                  </a:txBody>
                  <a:tcPr anchor="ctr"/>
                </a:tc>
                <a:tc>
                  <a:txBody>
                    <a:bodyPr/>
                    <a:lstStyle/>
                    <a:p>
                      <a:pPr algn="ctr"/>
                      <a:r>
                        <a:rPr lang="en-IN" sz="2000" dirty="0" smtClean="0"/>
                        <a:t>X</a:t>
                      </a:r>
                      <a:endParaRPr lang="en-IN" sz="2000" dirty="0"/>
                    </a:p>
                  </a:txBody>
                  <a:tcPr anchor="ctr"/>
                </a:tc>
              </a:tr>
              <a:tr h="734086">
                <a:tc>
                  <a:txBody>
                    <a:bodyPr/>
                    <a:lstStyle/>
                    <a:p>
                      <a:pPr algn="l"/>
                      <a:r>
                        <a:rPr lang="en-IN" sz="2000" dirty="0" smtClean="0"/>
                        <a:t>Customised Portfolio </a:t>
                      </a:r>
                    </a:p>
                    <a:p>
                      <a:pPr algn="l"/>
                      <a:r>
                        <a:rPr lang="en-IN" sz="2000" dirty="0" smtClean="0"/>
                        <a:t>(amount  &amp; asset class)</a:t>
                      </a:r>
                      <a:endParaRPr lang="en-IN" sz="2000" dirty="0"/>
                    </a:p>
                  </a:txBody>
                  <a:tcPr anchor="ctr"/>
                </a:tc>
                <a:tc>
                  <a:txBody>
                    <a:bodyPr/>
                    <a:lstStyle/>
                    <a:p>
                      <a:pPr marL="285750" indent="-285750" algn="ctr">
                        <a:buFont typeface="Wingdings" pitchFamily="2" charset="2"/>
                        <a:buChar char="ü"/>
                      </a:pPr>
                      <a:r>
                        <a:rPr lang="en-IN" sz="2000" dirty="0" smtClean="0"/>
                        <a:t> </a:t>
                      </a:r>
                      <a:endParaRPr lang="en-IN" sz="2000" dirty="0"/>
                    </a:p>
                  </a:txBody>
                  <a:tcPr anchor="ctr"/>
                </a:tc>
                <a:tc>
                  <a:txBody>
                    <a:bodyPr/>
                    <a:lstStyle/>
                    <a:p>
                      <a:pPr algn="ctr"/>
                      <a:r>
                        <a:rPr lang="en-IN" sz="2000" dirty="0" smtClean="0"/>
                        <a:t>X</a:t>
                      </a:r>
                      <a:endParaRPr lang="en-IN" sz="2000" dirty="0"/>
                    </a:p>
                  </a:txBody>
                  <a:tcPr anchor="ctr"/>
                </a:tc>
              </a:tr>
              <a:tr h="634368">
                <a:tc>
                  <a:txBody>
                    <a:bodyPr/>
                    <a:lstStyle/>
                    <a:p>
                      <a:pPr algn="l"/>
                      <a:r>
                        <a:rPr lang="en-IN" sz="2000" dirty="0" smtClean="0"/>
                        <a:t>24X7 access</a:t>
                      </a:r>
                      <a:endParaRPr lang="en-IN" sz="2000" dirty="0"/>
                    </a:p>
                  </a:txBody>
                  <a:tcPr anchor="ctr"/>
                </a:tc>
                <a:tc>
                  <a:txBody>
                    <a:bodyPr/>
                    <a:lstStyle/>
                    <a:p>
                      <a:pPr marL="285750" indent="-285750" algn="ctr">
                        <a:buFont typeface="Wingdings" pitchFamily="2" charset="2"/>
                        <a:buChar char="ü"/>
                      </a:pPr>
                      <a:r>
                        <a:rPr lang="en-IN" sz="2000" dirty="0" smtClean="0"/>
                        <a:t> </a:t>
                      </a:r>
                      <a:endParaRPr lang="en-IN" sz="2000" dirty="0"/>
                    </a:p>
                  </a:txBody>
                  <a:tcPr anchor="ctr"/>
                </a:tc>
                <a:tc>
                  <a:txBody>
                    <a:bodyPr/>
                    <a:lstStyle/>
                    <a:p>
                      <a:pPr algn="ctr"/>
                      <a:r>
                        <a:rPr lang="en-IN" sz="2000" dirty="0" smtClean="0"/>
                        <a:t>X</a:t>
                      </a:r>
                      <a:endParaRPr lang="en-IN" sz="2000" dirty="0"/>
                    </a:p>
                  </a:txBody>
                  <a:tcPr anchor="ctr"/>
                </a:tc>
              </a:tr>
              <a:tr h="634368">
                <a:tc>
                  <a:txBody>
                    <a:bodyPr/>
                    <a:lstStyle/>
                    <a:p>
                      <a:pPr algn="l"/>
                      <a:r>
                        <a:rPr lang="en-IN" sz="2000" dirty="0" smtClean="0"/>
                        <a:t>Seamless portability</a:t>
                      </a:r>
                      <a:endParaRPr lang="en-IN" sz="2000" dirty="0"/>
                    </a:p>
                  </a:txBody>
                  <a:tcPr anchor="ctr"/>
                </a:tc>
                <a:tc>
                  <a:txBody>
                    <a:bodyPr/>
                    <a:lstStyle/>
                    <a:p>
                      <a:pPr marL="285750" indent="-285750" algn="ctr">
                        <a:buFont typeface="Wingdings" pitchFamily="2" charset="2"/>
                        <a:buChar char="ü"/>
                      </a:pPr>
                      <a:r>
                        <a:rPr lang="en-IN" sz="2000" dirty="0" smtClean="0"/>
                        <a:t> </a:t>
                      </a:r>
                      <a:endParaRPr lang="en-IN" sz="2000" dirty="0"/>
                    </a:p>
                  </a:txBody>
                  <a:tcPr anchor="ctr"/>
                </a:tc>
                <a:tc>
                  <a:txBody>
                    <a:bodyPr/>
                    <a:lstStyle/>
                    <a:p>
                      <a:pPr algn="ctr"/>
                      <a:r>
                        <a:rPr lang="en-IN" sz="2000" dirty="0" smtClean="0"/>
                        <a:t>X</a:t>
                      </a:r>
                      <a:endParaRPr lang="en-IN" sz="2000" dirty="0"/>
                    </a:p>
                  </a:txBody>
                  <a:tcPr anchor="ctr"/>
                </a:tc>
              </a:tr>
              <a:tr h="634368">
                <a:tc>
                  <a:txBody>
                    <a:bodyPr/>
                    <a:lstStyle/>
                    <a:p>
                      <a:pPr algn="l"/>
                      <a:r>
                        <a:rPr lang="en-IN" sz="2000" dirty="0" smtClean="0"/>
                        <a:t>Periodic cash flow</a:t>
                      </a:r>
                      <a:endParaRPr lang="en-IN" sz="2000" dirty="0"/>
                    </a:p>
                  </a:txBody>
                  <a:tcPr anchor="ctr"/>
                </a:tc>
                <a:tc>
                  <a:txBody>
                    <a:bodyPr/>
                    <a:lstStyle/>
                    <a:p>
                      <a:pPr marL="285750" indent="-285750" algn="ctr">
                        <a:buFont typeface="Wingdings" pitchFamily="2" charset="2"/>
                        <a:buChar char="ü"/>
                      </a:pPr>
                      <a:r>
                        <a:rPr lang="en-IN" sz="2000" baseline="0" dirty="0" smtClean="0"/>
                        <a:t> </a:t>
                      </a:r>
                      <a:endParaRPr lang="en-IN" sz="2000" dirty="0"/>
                    </a:p>
                  </a:txBody>
                  <a:tcPr anchor="ctr"/>
                </a:tc>
                <a:tc>
                  <a:txBody>
                    <a:bodyPr/>
                    <a:lstStyle/>
                    <a:p>
                      <a:pPr algn="ctr"/>
                      <a:r>
                        <a:rPr lang="en-IN" sz="2000" dirty="0" smtClean="0"/>
                        <a:t>X</a:t>
                      </a:r>
                      <a:endParaRPr lang="en-IN" sz="2000" dirty="0"/>
                    </a:p>
                  </a:txBody>
                  <a:tcPr anchor="ctr"/>
                </a:tc>
              </a:tr>
              <a:tr h="634368">
                <a:tc>
                  <a:txBody>
                    <a:bodyPr/>
                    <a:lstStyle/>
                    <a:p>
                      <a:pPr algn="l"/>
                      <a:r>
                        <a:rPr lang="en-IN" sz="2000" dirty="0" smtClean="0"/>
                        <a:t>Choice of Annuity</a:t>
                      </a:r>
                      <a:endParaRPr lang="en-IN" sz="2000" dirty="0"/>
                    </a:p>
                  </a:txBody>
                  <a:tcPr anchor="ctr"/>
                </a:tc>
                <a:tc>
                  <a:txBody>
                    <a:bodyPr/>
                    <a:lstStyle/>
                    <a:p>
                      <a:pPr marL="285750" indent="-285750" algn="ctr">
                        <a:buFont typeface="Wingdings" pitchFamily="2" charset="2"/>
                        <a:buChar char="ü"/>
                      </a:pPr>
                      <a:r>
                        <a:rPr lang="en-IN" sz="2000" dirty="0" smtClean="0"/>
                        <a:t> </a:t>
                      </a:r>
                      <a:endParaRPr lang="en-IN" sz="2000" dirty="0"/>
                    </a:p>
                  </a:txBody>
                  <a:tcPr anchor="ctr"/>
                </a:tc>
                <a:tc>
                  <a:txBody>
                    <a:bodyPr/>
                    <a:lstStyle/>
                    <a:p>
                      <a:pPr algn="ctr"/>
                      <a:r>
                        <a:rPr lang="en-IN" sz="2000" dirty="0" smtClean="0"/>
                        <a:t>X</a:t>
                      </a:r>
                      <a:endParaRPr lang="en-IN" sz="2000" dirty="0"/>
                    </a:p>
                  </a:txBody>
                  <a:tcPr anchor="ctr"/>
                </a:tc>
              </a:tr>
            </a:tbl>
          </a:graphicData>
        </a:graphic>
      </p:graphicFrame>
    </p:spTree>
  </p:cSld>
  <p:clrMapOvr>
    <a:masterClrMapping/>
  </p:clrMapOvr>
  <p:transition>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smtClean="0">
                <a:solidFill>
                  <a:srgbClr val="FFC50D"/>
                </a:solidFill>
                <a:latin typeface="+mn-lt"/>
              </a:rPr>
              <a:t>NPS v/s Superannuation</a:t>
            </a:r>
            <a:endParaRPr lang="en-US" sz="3000" b="1" dirty="0">
              <a:solidFill>
                <a:srgbClr val="FFC50D"/>
              </a:solidFill>
              <a:latin typeface="+mn-lt"/>
            </a:endParaRPr>
          </a:p>
        </p:txBody>
      </p:sp>
      <p:sp>
        <p:nvSpPr>
          <p:cNvPr id="14"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31F16C4-1E66-44DD-9B27-2D9D3BF32394}" type="slidenum">
              <a:rPr lang="en-US" sz="1200">
                <a:latin typeface="+mn-lt"/>
              </a:rPr>
              <a:pPr algn="ctr" eaLnBrk="1" hangingPunct="1"/>
              <a:t>12</a:t>
            </a:fld>
            <a:endParaRPr lang="en-US" sz="120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009081909"/>
              </p:ext>
            </p:extLst>
          </p:nvPr>
        </p:nvGraphicFramePr>
        <p:xfrm>
          <a:off x="74224" y="934362"/>
          <a:ext cx="9012627" cy="3737673"/>
        </p:xfrm>
        <a:graphic>
          <a:graphicData uri="http://schemas.openxmlformats.org/drawingml/2006/table">
            <a:tbl>
              <a:tblPr firstRow="1" bandRow="1">
                <a:tableStyleId>{5C22544A-7EE6-4342-B048-85BDC9FD1C3A}</a:tableStyleId>
              </a:tblPr>
              <a:tblGrid>
                <a:gridCol w="3004209"/>
                <a:gridCol w="3004209"/>
                <a:gridCol w="3004209"/>
              </a:tblGrid>
              <a:tr h="605811">
                <a:tc>
                  <a:txBody>
                    <a:bodyPr/>
                    <a:lstStyle/>
                    <a:p>
                      <a:pPr algn="ctr"/>
                      <a:r>
                        <a:rPr lang="en-IN" sz="2000" dirty="0" smtClean="0"/>
                        <a:t>Features</a:t>
                      </a:r>
                      <a:endParaRPr lang="en-IN" sz="2000" dirty="0"/>
                    </a:p>
                  </a:txBody>
                  <a:tcPr anchor="ctr"/>
                </a:tc>
                <a:tc>
                  <a:txBody>
                    <a:bodyPr/>
                    <a:lstStyle/>
                    <a:p>
                      <a:pPr algn="ctr"/>
                      <a:r>
                        <a:rPr lang="en-IN" sz="2000" dirty="0" smtClean="0"/>
                        <a:t>NPS</a:t>
                      </a:r>
                      <a:endParaRPr lang="en-IN" sz="2000" dirty="0"/>
                    </a:p>
                  </a:txBody>
                  <a:tcPr anchor="ctr"/>
                </a:tc>
                <a:tc>
                  <a:txBody>
                    <a:bodyPr/>
                    <a:lstStyle/>
                    <a:p>
                      <a:pPr algn="ctr"/>
                      <a:r>
                        <a:rPr lang="en-IN" sz="2000" dirty="0" smtClean="0"/>
                        <a:t>Superannuation</a:t>
                      </a:r>
                      <a:endParaRPr lang="en-IN" sz="2000" dirty="0"/>
                    </a:p>
                  </a:txBody>
                  <a:tcPr anchor="ctr"/>
                </a:tc>
              </a:tr>
              <a:tr h="453264">
                <a:tc>
                  <a:txBody>
                    <a:bodyPr/>
                    <a:lstStyle/>
                    <a:p>
                      <a:pPr algn="l"/>
                      <a:r>
                        <a:rPr lang="en-IN" dirty="0" smtClean="0"/>
                        <a:t>Tax Benefit</a:t>
                      </a:r>
                      <a:endParaRPr lang="en-IN" dirty="0"/>
                    </a:p>
                  </a:txBody>
                  <a:tcPr anchor="ctr"/>
                </a:tc>
                <a:tc>
                  <a:txBody>
                    <a:bodyPr/>
                    <a:lstStyle/>
                    <a:p>
                      <a:pPr marL="0" indent="0" algn="ctr">
                        <a:buFont typeface="Wingdings" pitchFamily="2" charset="2"/>
                        <a:buNone/>
                      </a:pPr>
                      <a:r>
                        <a:rPr lang="en-IN" dirty="0" smtClean="0"/>
                        <a:t>10% of Basic + DA</a:t>
                      </a:r>
                    </a:p>
                    <a:p>
                      <a:pPr marL="0" indent="0" algn="ctr">
                        <a:buFont typeface="Wingdings" pitchFamily="2" charset="2"/>
                        <a:buNone/>
                      </a:pPr>
                      <a:r>
                        <a:rPr lang="en-IN" dirty="0" smtClean="0"/>
                        <a:t>(no monetary cap) </a:t>
                      </a:r>
                      <a:endParaRPr lang="en-IN"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dirty="0" smtClean="0"/>
                        <a:t>Upto 1.5 LPA</a:t>
                      </a:r>
                    </a:p>
                  </a:txBody>
                  <a:tcPr anchor="ctr"/>
                </a:tc>
              </a:tr>
              <a:tr h="618816">
                <a:tc>
                  <a:txBody>
                    <a:bodyPr/>
                    <a:lstStyle/>
                    <a:p>
                      <a:pPr algn="l"/>
                      <a:r>
                        <a:rPr lang="en-IN" dirty="0" err="1" smtClean="0"/>
                        <a:t>Lumsum</a:t>
                      </a:r>
                      <a:r>
                        <a:rPr lang="en-IN" dirty="0" smtClean="0"/>
                        <a:t> withdrawal on Retirement</a:t>
                      </a:r>
                      <a:endParaRPr lang="en-IN" dirty="0"/>
                    </a:p>
                  </a:txBody>
                  <a:tcPr anchor="ctr"/>
                </a:tc>
                <a:tc>
                  <a:txBody>
                    <a:bodyPr/>
                    <a:lstStyle/>
                    <a:p>
                      <a:pPr algn="ctr"/>
                      <a:r>
                        <a:rPr lang="en-IN" dirty="0" smtClean="0"/>
                        <a:t>Upto 60%</a:t>
                      </a:r>
                      <a:endParaRPr lang="en-IN" dirty="0"/>
                    </a:p>
                  </a:txBody>
                  <a:tcPr anchor="ctr"/>
                </a:tc>
                <a:tc>
                  <a:txBody>
                    <a:bodyPr/>
                    <a:lstStyle/>
                    <a:p>
                      <a:pPr algn="ctr"/>
                      <a:r>
                        <a:rPr lang="en-IN" dirty="0" smtClean="0"/>
                        <a:t>Upto 33%</a:t>
                      </a:r>
                      <a:endParaRPr lang="en-IN" dirty="0"/>
                    </a:p>
                  </a:txBody>
                  <a:tcPr anchor="ctr"/>
                </a:tc>
              </a:tr>
              <a:tr h="605811">
                <a:tc>
                  <a:txBody>
                    <a:bodyPr/>
                    <a:lstStyle/>
                    <a:p>
                      <a:pPr algn="l"/>
                      <a:r>
                        <a:rPr lang="en-IN" sz="2000" dirty="0" smtClean="0"/>
                        <a:t>Formation</a:t>
                      </a:r>
                      <a:r>
                        <a:rPr lang="en-IN" sz="2000" baseline="0" dirty="0" smtClean="0"/>
                        <a:t> of Trust</a:t>
                      </a:r>
                      <a:endParaRPr lang="en-IN" sz="2000" dirty="0"/>
                    </a:p>
                  </a:txBody>
                  <a:tcPr anchor="ctr"/>
                </a:tc>
                <a:tc>
                  <a:txBody>
                    <a:bodyPr/>
                    <a:lstStyle/>
                    <a:p>
                      <a:pPr marL="0" indent="0" algn="ctr">
                        <a:buFont typeface="Wingdings" pitchFamily="2" charset="2"/>
                        <a:buNone/>
                      </a:pPr>
                      <a:r>
                        <a:rPr lang="en-IN" sz="2000" dirty="0" smtClean="0"/>
                        <a:t>Not</a:t>
                      </a:r>
                      <a:r>
                        <a:rPr lang="en-IN" sz="2000" baseline="0" dirty="0" smtClean="0"/>
                        <a:t> required</a:t>
                      </a:r>
                      <a:r>
                        <a:rPr lang="en-IN" sz="2000" dirty="0" smtClean="0"/>
                        <a:t> </a:t>
                      </a:r>
                      <a:endParaRPr lang="en-IN" sz="2000" dirty="0"/>
                    </a:p>
                  </a:txBody>
                  <a:tcPr anchor="ctr"/>
                </a:tc>
                <a:tc>
                  <a:txBody>
                    <a:bodyPr/>
                    <a:lstStyle/>
                    <a:p>
                      <a:pPr marL="0" indent="0" algn="ctr">
                        <a:buFont typeface="Wingdings" pitchFamily="2" charset="2"/>
                        <a:buNone/>
                      </a:pPr>
                      <a:r>
                        <a:rPr lang="en-IN" sz="2000" baseline="0" dirty="0" smtClean="0"/>
                        <a:t>Required </a:t>
                      </a:r>
                      <a:endParaRPr lang="en-IN" sz="2000" dirty="0"/>
                    </a:p>
                  </a:txBody>
                  <a:tcPr anchor="ctr"/>
                </a:tc>
              </a:tr>
              <a:tr h="605811">
                <a:tc>
                  <a:txBody>
                    <a:bodyPr/>
                    <a:lstStyle/>
                    <a:p>
                      <a:pPr algn="l"/>
                      <a:r>
                        <a:rPr lang="en-IN" dirty="0" smtClean="0"/>
                        <a:t>Coordination with IT Commissioner</a:t>
                      </a:r>
                      <a:r>
                        <a:rPr lang="en-IN" baseline="0" dirty="0" smtClean="0"/>
                        <a:t> </a:t>
                      </a:r>
                      <a:endParaRPr lang="en-IN" dirty="0"/>
                    </a:p>
                  </a:txBody>
                  <a:tcPr anchor="ctr"/>
                </a:tc>
                <a:tc>
                  <a:txBody>
                    <a:bodyPr/>
                    <a:lstStyle/>
                    <a:p>
                      <a:pPr marL="0" indent="0" algn="ctr">
                        <a:buFont typeface="Wingdings" pitchFamily="2" charset="2"/>
                        <a:buNone/>
                      </a:pPr>
                      <a:r>
                        <a:rPr lang="en-IN" dirty="0" smtClean="0"/>
                        <a:t>Not Required</a:t>
                      </a:r>
                      <a:endParaRPr lang="en-IN" dirty="0"/>
                    </a:p>
                  </a:txBody>
                  <a:tcPr anchor="ctr"/>
                </a:tc>
                <a:tc>
                  <a:txBody>
                    <a:bodyPr/>
                    <a:lstStyle/>
                    <a:p>
                      <a:pPr algn="ctr"/>
                      <a:r>
                        <a:rPr lang="en-IN" dirty="0" smtClean="0"/>
                        <a:t>Required</a:t>
                      </a:r>
                      <a:endParaRPr lang="en-IN" dirty="0"/>
                    </a:p>
                  </a:txBody>
                  <a:tcPr anchor="ctr"/>
                </a:tc>
              </a:tr>
              <a:tr h="605811">
                <a:tc>
                  <a:txBody>
                    <a:bodyPr/>
                    <a:lstStyle/>
                    <a:p>
                      <a:pPr algn="l"/>
                      <a:r>
                        <a:rPr lang="en-IN" dirty="0" smtClean="0"/>
                        <a:t>Subscriber</a:t>
                      </a:r>
                      <a:r>
                        <a:rPr lang="en-IN" baseline="0" dirty="0" smtClean="0"/>
                        <a:t> Servicing </a:t>
                      </a:r>
                      <a:endParaRPr lang="en-IN" dirty="0"/>
                    </a:p>
                  </a:txBody>
                  <a:tcPr anchor="ctr"/>
                </a:tc>
                <a:tc>
                  <a:txBody>
                    <a:bodyPr/>
                    <a:lstStyle/>
                    <a:p>
                      <a:pPr marL="0" indent="0" algn="ctr">
                        <a:buFont typeface="Wingdings" pitchFamily="2" charset="2"/>
                        <a:buNone/>
                      </a:pPr>
                      <a:r>
                        <a:rPr lang="en-IN" dirty="0" smtClean="0"/>
                        <a:t>Point of Presence / CRA</a:t>
                      </a:r>
                      <a:endParaRPr lang="en-IN" dirty="0"/>
                    </a:p>
                  </a:txBody>
                  <a:tcPr anchor="ctr"/>
                </a:tc>
                <a:tc>
                  <a:txBody>
                    <a:bodyPr/>
                    <a:lstStyle/>
                    <a:p>
                      <a:pPr algn="ctr"/>
                      <a:r>
                        <a:rPr lang="en-IN" dirty="0" smtClean="0"/>
                        <a:t>Employer</a:t>
                      </a:r>
                      <a:endParaRPr lang="en-IN" dirty="0"/>
                    </a:p>
                  </a:txBody>
                  <a:tcPr anchor="ctr"/>
                </a:tc>
              </a:tr>
            </a:tbl>
          </a:graphicData>
        </a:graphic>
      </p:graphicFrame>
      <p:sp>
        <p:nvSpPr>
          <p:cNvPr id="8" name="Rounded Rectangle 7">
            <a:hlinkClick r:id="rId3" action="ppaction://hlinksldjump"/>
          </p:cNvPr>
          <p:cNvSpPr/>
          <p:nvPr/>
        </p:nvSpPr>
        <p:spPr>
          <a:xfrm>
            <a:off x="406400" y="5091731"/>
            <a:ext cx="8253614" cy="966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smtClean="0"/>
              <a:t>Existing corpus under Superannuation can now be transferred to NPS without any Tax incidence</a:t>
            </a:r>
            <a:endParaRPr lang="en-US" sz="2400" dirty="0"/>
          </a:p>
        </p:txBody>
      </p:sp>
    </p:spTree>
    <p:extLst>
      <p:ext uri="{BB962C8B-B14F-4D97-AF65-F5344CB8AC3E}">
        <p14:creationId xmlns:p14="http://schemas.microsoft.com/office/powerpoint/2010/main" val="1115161839"/>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mn-lt"/>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effectLst/>
              <a:uLnTx/>
              <a:uFillTx/>
              <a:latin typeface="+mn-lt"/>
            </a:endParaRPr>
          </a:p>
        </p:txBody>
      </p:sp>
      <p:sp>
        <p:nvSpPr>
          <p:cNvPr id="5"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a:solidFill>
                  <a:srgbClr val="FFC50D"/>
                </a:solidFill>
                <a:latin typeface="+mn-lt"/>
              </a:rPr>
              <a:t>Flexibility in </a:t>
            </a:r>
            <a:r>
              <a:rPr lang="en-US" sz="3000" b="1" dirty="0" smtClean="0">
                <a:solidFill>
                  <a:srgbClr val="FFC50D"/>
                </a:solidFill>
                <a:latin typeface="+mn-lt"/>
              </a:rPr>
              <a:t>Implementation</a:t>
            </a:r>
            <a:endParaRPr lang="en-US" sz="3000" b="1" dirty="0">
              <a:solidFill>
                <a:srgbClr val="FFC50D"/>
              </a:solidFill>
              <a:latin typeface="+mn-lt"/>
            </a:endParaRPr>
          </a:p>
        </p:txBody>
      </p:sp>
      <p:sp>
        <p:nvSpPr>
          <p:cNvPr id="2" name="TextBox 1"/>
          <p:cNvSpPr txBox="1"/>
          <p:nvPr/>
        </p:nvSpPr>
        <p:spPr>
          <a:xfrm>
            <a:off x="131374" y="963243"/>
            <a:ext cx="9012625" cy="4409669"/>
          </a:xfrm>
          <a:prstGeom prst="rect">
            <a:avLst/>
          </a:prstGeom>
          <a:noFill/>
        </p:spPr>
        <p:txBody>
          <a:bodyPr wrap="square" rtlCol="0">
            <a:spAutoFit/>
          </a:bodyPr>
          <a:lstStyle/>
          <a:p>
            <a:pPr marL="342900" lvl="0" indent="-342900">
              <a:lnSpc>
                <a:spcPct val="200000"/>
              </a:lnSpc>
              <a:buFont typeface="Wingdings" pitchFamily="2" charset="2"/>
              <a:buChar char="Ø"/>
            </a:pPr>
            <a:r>
              <a:rPr lang="en-US" sz="2400" dirty="0" smtClean="0">
                <a:latin typeface="+mn-lt"/>
              </a:rPr>
              <a:t>Can be implemented on a voluntary basis</a:t>
            </a:r>
          </a:p>
          <a:p>
            <a:pPr marL="342900" lvl="0" indent="-342900">
              <a:lnSpc>
                <a:spcPct val="200000"/>
              </a:lnSpc>
              <a:buFont typeface="Wingdings" pitchFamily="2" charset="2"/>
              <a:buChar char="Ø"/>
            </a:pPr>
            <a:r>
              <a:rPr lang="en-US" sz="2400" dirty="0" smtClean="0">
                <a:latin typeface="+mn-lt"/>
              </a:rPr>
              <a:t>Can be made mandatory for a section of employees based on </a:t>
            </a:r>
          </a:p>
          <a:p>
            <a:pPr marL="800100" lvl="1" indent="-342900">
              <a:lnSpc>
                <a:spcPct val="200000"/>
              </a:lnSpc>
              <a:buFont typeface="Wingdings" pitchFamily="2" charset="2"/>
              <a:buChar char="ü"/>
            </a:pPr>
            <a:r>
              <a:rPr lang="en-US" sz="2400" dirty="0" smtClean="0">
                <a:latin typeface="+mn-lt"/>
              </a:rPr>
              <a:t>Designation </a:t>
            </a:r>
          </a:p>
          <a:p>
            <a:pPr marL="800100" lvl="1" indent="-342900">
              <a:lnSpc>
                <a:spcPct val="200000"/>
              </a:lnSpc>
              <a:buFont typeface="Wingdings" pitchFamily="2" charset="2"/>
              <a:buChar char="ü"/>
            </a:pPr>
            <a:r>
              <a:rPr lang="en-US" sz="2400" dirty="0" smtClean="0">
                <a:latin typeface="+mn-lt"/>
              </a:rPr>
              <a:t>Date of joining </a:t>
            </a:r>
          </a:p>
          <a:p>
            <a:pPr marL="342900" lvl="0" indent="-342900">
              <a:lnSpc>
                <a:spcPct val="200000"/>
              </a:lnSpc>
              <a:buFont typeface="Wingdings" pitchFamily="2" charset="2"/>
              <a:buChar char="Ø"/>
            </a:pPr>
            <a:r>
              <a:rPr lang="en-US" sz="2400" dirty="0" smtClean="0">
                <a:latin typeface="+mn-lt"/>
              </a:rPr>
              <a:t>Contribution </a:t>
            </a:r>
            <a:r>
              <a:rPr lang="en-US" sz="2400" dirty="0">
                <a:latin typeface="+mn-lt"/>
              </a:rPr>
              <a:t>from either the employer or the </a:t>
            </a:r>
            <a:r>
              <a:rPr lang="en-US" sz="2400" dirty="0" smtClean="0">
                <a:latin typeface="+mn-lt"/>
              </a:rPr>
              <a:t>employee or both</a:t>
            </a:r>
          </a:p>
          <a:p>
            <a:pPr marL="342900" lvl="0" indent="-342900">
              <a:lnSpc>
                <a:spcPct val="200000"/>
              </a:lnSpc>
              <a:buFont typeface="Wingdings" pitchFamily="2" charset="2"/>
              <a:buChar char="Ø"/>
            </a:pPr>
            <a:r>
              <a:rPr lang="en-US" sz="2400" dirty="0" smtClean="0">
                <a:latin typeface="+mn-lt"/>
              </a:rPr>
              <a:t>Scheme selection at Corporate / Employee level</a:t>
            </a:r>
            <a:endParaRPr lang="en-US" sz="2400" dirty="0">
              <a:latin typeface="+mn-lt"/>
            </a:endParaRPr>
          </a:p>
        </p:txBody>
      </p:sp>
    </p:spTree>
    <p:extLst>
      <p:ext uri="{BB962C8B-B14F-4D97-AF65-F5344CB8AC3E}">
        <p14:creationId xmlns:p14="http://schemas.microsoft.com/office/powerpoint/2010/main" val="4282637002"/>
      </p:ext>
    </p:extLst>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mn-lt"/>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effectLst/>
              <a:uLnTx/>
              <a:uFillTx/>
              <a:latin typeface="+mn-lt"/>
            </a:endParaRPr>
          </a:p>
        </p:txBody>
      </p:sp>
      <p:sp>
        <p:nvSpPr>
          <p:cNvPr id="5"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smtClean="0">
                <a:solidFill>
                  <a:srgbClr val="FFC50D"/>
                </a:solidFill>
                <a:latin typeface="+mn-lt"/>
              </a:rPr>
              <a:t>Ease of Implementation</a:t>
            </a:r>
            <a:endParaRPr lang="en-US" sz="3000" b="1" dirty="0">
              <a:solidFill>
                <a:srgbClr val="FFC50D"/>
              </a:solidFill>
              <a:latin typeface="+mn-lt"/>
            </a:endParaRPr>
          </a:p>
        </p:txBody>
      </p:sp>
      <p:sp>
        <p:nvSpPr>
          <p:cNvPr id="2" name="TextBox 1"/>
          <p:cNvSpPr txBox="1"/>
          <p:nvPr/>
        </p:nvSpPr>
        <p:spPr>
          <a:xfrm>
            <a:off x="131375" y="963243"/>
            <a:ext cx="8821432" cy="3785652"/>
          </a:xfrm>
          <a:prstGeom prst="rect">
            <a:avLst/>
          </a:prstGeom>
          <a:noFill/>
        </p:spPr>
        <p:txBody>
          <a:bodyPr wrap="square" rtlCol="0">
            <a:spAutoFit/>
          </a:bodyPr>
          <a:lstStyle/>
          <a:p>
            <a:pPr marL="342900" lvl="0" indent="-342900">
              <a:buFont typeface="Wingdings" pitchFamily="2" charset="2"/>
              <a:buChar char="Ø"/>
            </a:pPr>
            <a:r>
              <a:rPr lang="en-IN" sz="2400" dirty="0" smtClean="0">
                <a:latin typeface="+mn-lt"/>
              </a:rPr>
              <a:t>Register though Point of Presence (Bank / Non-Bank) </a:t>
            </a:r>
          </a:p>
          <a:p>
            <a:pPr marL="342900" lvl="0" indent="-342900">
              <a:buFont typeface="Wingdings" pitchFamily="2" charset="2"/>
              <a:buChar char="Ø"/>
            </a:pPr>
            <a:endParaRPr lang="en-IN" sz="2400" dirty="0" smtClean="0">
              <a:latin typeface="+mn-lt"/>
            </a:endParaRPr>
          </a:p>
          <a:p>
            <a:pPr marL="342900" lvl="0" indent="-342900">
              <a:buFont typeface="Wingdings" pitchFamily="2" charset="2"/>
              <a:buChar char="Ø"/>
            </a:pPr>
            <a:r>
              <a:rPr lang="en-IN" sz="2400" dirty="0" smtClean="0">
                <a:latin typeface="+mn-lt"/>
              </a:rPr>
              <a:t>Register / contribute online through </a:t>
            </a:r>
            <a:r>
              <a:rPr lang="en-IN" sz="2400" dirty="0" err="1" smtClean="0">
                <a:latin typeface="+mn-lt"/>
              </a:rPr>
              <a:t>eNPS</a:t>
            </a:r>
            <a:endParaRPr lang="en-IN" sz="2400" dirty="0">
              <a:latin typeface="+mn-lt"/>
            </a:endParaRPr>
          </a:p>
          <a:p>
            <a:pPr marL="342900" lvl="0" indent="-342900">
              <a:buFont typeface="Wingdings" pitchFamily="2" charset="2"/>
              <a:buChar char="Ø"/>
            </a:pPr>
            <a:endParaRPr lang="en-IN" sz="2400" dirty="0" smtClean="0">
              <a:latin typeface="+mn-lt"/>
            </a:endParaRPr>
          </a:p>
          <a:p>
            <a:pPr marL="342900" lvl="0" indent="-342900">
              <a:buFont typeface="Wingdings" pitchFamily="2" charset="2"/>
              <a:buChar char="Ø"/>
            </a:pPr>
            <a:r>
              <a:rPr lang="en-IN" sz="2400" dirty="0" smtClean="0">
                <a:latin typeface="+mn-lt"/>
              </a:rPr>
              <a:t>Tag your PRAN to your employer once NPS is implemented in your organization </a:t>
            </a:r>
          </a:p>
          <a:p>
            <a:pPr marL="342900" lvl="0" indent="-342900">
              <a:buFont typeface="Wingdings" pitchFamily="2" charset="2"/>
              <a:buChar char="Ø"/>
            </a:pPr>
            <a:endParaRPr lang="en-IN" sz="2400" dirty="0" smtClean="0">
              <a:latin typeface="+mn-lt"/>
            </a:endParaRPr>
          </a:p>
          <a:p>
            <a:pPr marL="342900" lvl="0" indent="-342900">
              <a:buFont typeface="Wingdings" pitchFamily="2" charset="2"/>
              <a:buChar char="Ø"/>
            </a:pPr>
            <a:r>
              <a:rPr lang="en-IN" sz="2400" dirty="0" smtClean="0">
                <a:latin typeface="+mn-lt"/>
              </a:rPr>
              <a:t>Switch your contribution in Superannuation to NPS</a:t>
            </a:r>
          </a:p>
          <a:p>
            <a:pPr marL="342900" lvl="0" indent="-342900">
              <a:buFont typeface="Wingdings" pitchFamily="2" charset="2"/>
              <a:buChar char="Ø"/>
            </a:pPr>
            <a:endParaRPr lang="en-IN" sz="2400" dirty="0">
              <a:latin typeface="+mn-lt"/>
            </a:endParaRPr>
          </a:p>
          <a:p>
            <a:pPr marL="342900" lvl="0" indent="-342900">
              <a:buFont typeface="Wingdings" pitchFamily="2" charset="2"/>
              <a:buChar char="Ø"/>
            </a:pPr>
            <a:r>
              <a:rPr lang="en-IN" sz="2400" dirty="0" smtClean="0">
                <a:latin typeface="+mn-lt"/>
              </a:rPr>
              <a:t>Stay informed through alerts and 24X7 online access</a:t>
            </a:r>
            <a:endParaRPr lang="en-IN" sz="2400" dirty="0">
              <a:latin typeface="+mn-lt"/>
            </a:endParaRPr>
          </a:p>
        </p:txBody>
      </p:sp>
      <p:sp>
        <p:nvSpPr>
          <p:cNvPr id="8" name="Rounded Rectangular Callout 7"/>
          <p:cNvSpPr/>
          <p:nvPr/>
        </p:nvSpPr>
        <p:spPr>
          <a:xfrm>
            <a:off x="131374" y="5030657"/>
            <a:ext cx="1605986" cy="1128395"/>
          </a:xfrm>
          <a:prstGeom prst="wedgeRoundRectCallout">
            <a:avLst>
              <a:gd name="adj1" fmla="val 15842"/>
              <a:gd name="adj2" fmla="val 10233"/>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IN" b="1" dirty="0" smtClean="0">
                <a:solidFill>
                  <a:schemeClr val="tx1"/>
                </a:solidFill>
              </a:rPr>
              <a:t>PRAN generation</a:t>
            </a:r>
            <a:endParaRPr lang="en-IN" b="1" dirty="0">
              <a:solidFill>
                <a:schemeClr val="tx1"/>
              </a:solidFill>
            </a:endParaRPr>
          </a:p>
        </p:txBody>
      </p:sp>
      <p:sp>
        <p:nvSpPr>
          <p:cNvPr id="9" name="Rounded Rectangular Callout 8"/>
          <p:cNvSpPr/>
          <p:nvPr/>
        </p:nvSpPr>
        <p:spPr>
          <a:xfrm>
            <a:off x="1920239" y="5030659"/>
            <a:ext cx="1447801" cy="1128394"/>
          </a:xfrm>
          <a:prstGeom prst="wedgeRoundRectCallout">
            <a:avLst>
              <a:gd name="adj1" fmla="val -10079"/>
              <a:gd name="adj2" fmla="val -24097"/>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IN" b="1" dirty="0" smtClean="0">
                <a:solidFill>
                  <a:schemeClr val="tx1"/>
                </a:solidFill>
              </a:rPr>
              <a:t>PRAN Kit </a:t>
            </a:r>
            <a:r>
              <a:rPr lang="en-IN" b="1" dirty="0" err="1" smtClean="0">
                <a:solidFill>
                  <a:schemeClr val="tx1"/>
                </a:solidFill>
              </a:rPr>
              <a:t>desptach</a:t>
            </a:r>
            <a:endParaRPr lang="en-IN" b="1" dirty="0">
              <a:solidFill>
                <a:schemeClr val="tx1"/>
              </a:solidFill>
            </a:endParaRPr>
          </a:p>
        </p:txBody>
      </p:sp>
      <p:sp>
        <p:nvSpPr>
          <p:cNvPr id="10" name="Rounded Rectangular Callout 9"/>
          <p:cNvSpPr/>
          <p:nvPr/>
        </p:nvSpPr>
        <p:spPr>
          <a:xfrm>
            <a:off x="3482341" y="5030659"/>
            <a:ext cx="1713132" cy="1128394"/>
          </a:xfrm>
          <a:prstGeom prst="wedgeRoundRectCallout">
            <a:avLst>
              <a:gd name="adj1" fmla="val -33485"/>
              <a:gd name="adj2" fmla="val -18127"/>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IN" b="1" dirty="0" smtClean="0">
                <a:solidFill>
                  <a:schemeClr val="tx1"/>
                </a:solidFill>
              </a:rPr>
              <a:t>Contribution credit &amp; Change of details</a:t>
            </a:r>
            <a:endParaRPr lang="en-IN" b="1" dirty="0">
              <a:solidFill>
                <a:schemeClr val="tx1"/>
              </a:solidFill>
            </a:endParaRPr>
          </a:p>
        </p:txBody>
      </p:sp>
      <p:sp>
        <p:nvSpPr>
          <p:cNvPr id="11" name="Rounded Rectangular Callout 10"/>
          <p:cNvSpPr/>
          <p:nvPr/>
        </p:nvSpPr>
        <p:spPr>
          <a:xfrm>
            <a:off x="5337650" y="5037190"/>
            <a:ext cx="1652283" cy="1128394"/>
          </a:xfrm>
          <a:prstGeom prst="wedgeRoundRectCallout">
            <a:avLst>
              <a:gd name="adj1" fmla="val -40464"/>
              <a:gd name="adj2" fmla="val 4262"/>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smtClean="0">
                <a:solidFill>
                  <a:schemeClr val="tx1"/>
                </a:solidFill>
              </a:rPr>
              <a:t>Monthly </a:t>
            </a:r>
          </a:p>
          <a:p>
            <a:pPr algn="ctr">
              <a:defRPr/>
            </a:pPr>
            <a:r>
              <a:rPr lang="en-US" b="1" dirty="0" smtClean="0">
                <a:solidFill>
                  <a:schemeClr val="tx1"/>
                </a:solidFill>
              </a:rPr>
              <a:t>e-Statement</a:t>
            </a:r>
            <a:endParaRPr lang="en-US" b="1" dirty="0">
              <a:solidFill>
                <a:schemeClr val="tx1"/>
              </a:solidFill>
            </a:endParaRPr>
          </a:p>
        </p:txBody>
      </p:sp>
      <p:sp>
        <p:nvSpPr>
          <p:cNvPr id="14" name="Rounded Rectangular Callout 13"/>
          <p:cNvSpPr/>
          <p:nvPr/>
        </p:nvSpPr>
        <p:spPr>
          <a:xfrm>
            <a:off x="7175395" y="5037190"/>
            <a:ext cx="1447801" cy="1128394"/>
          </a:xfrm>
          <a:prstGeom prst="wedgeRoundRectCallout">
            <a:avLst>
              <a:gd name="adj1" fmla="val -40464"/>
              <a:gd name="adj2" fmla="val 4262"/>
              <a:gd name="adj3" fmla="val 16667"/>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schemeClr val="tx1"/>
                </a:solidFill>
              </a:rPr>
              <a:t>Quarterly Balance</a:t>
            </a:r>
          </a:p>
        </p:txBody>
      </p:sp>
    </p:spTree>
    <p:extLst>
      <p:ext uri="{BB962C8B-B14F-4D97-AF65-F5344CB8AC3E}">
        <p14:creationId xmlns:p14="http://schemas.microsoft.com/office/powerpoint/2010/main" val="315218233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somakb\AppData\Local\Microsoft\Windows\Temporary Internet Files\Content.IE5\VE8D9OOS\mous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95971"/>
            <a:ext cx="762000" cy="4891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00200" y="762000"/>
            <a:ext cx="6102761" cy="923330"/>
          </a:xfrm>
          <a:prstGeom prst="rect">
            <a:avLst/>
          </a:prstGeom>
          <a:noFill/>
        </p:spPr>
        <p:style>
          <a:lnRef idx="0">
            <a:schemeClr val="accent3"/>
          </a:lnRef>
          <a:fillRef idx="3">
            <a:schemeClr val="accent3"/>
          </a:fillRef>
          <a:effectRef idx="3">
            <a:schemeClr val="accent3"/>
          </a:effectRef>
          <a:fontRef idx="minor">
            <a:schemeClr val="lt1"/>
          </a:fontRef>
        </p:style>
        <p:txBody>
          <a:bodyPr wrap="none">
            <a:spAutoFit/>
          </a:bodyPr>
          <a:lstStyle/>
          <a:p>
            <a:pPr algn="ctr">
              <a:defRPr/>
            </a:pPr>
            <a:r>
              <a:rPr lang="en-US" sz="5400" b="1" dirty="0" smtClean="0">
                <a:ln w="10541" cmpd="sng">
                  <a:solidFill>
                    <a:srgbClr val="7D7D7D">
                      <a:tint val="100000"/>
                      <a:shade val="100000"/>
                      <a:satMod val="110000"/>
                    </a:srgbClr>
                  </a:solidFill>
                  <a:prstDash val="solid"/>
                </a:ln>
                <a:solidFill>
                  <a:srgbClr val="C00000"/>
                </a:solidFill>
                <a:latin typeface="Cambria" pitchFamily="18" charset="0"/>
              </a:rPr>
              <a:t>Let’s keep in touch</a:t>
            </a:r>
            <a:endParaRPr lang="en-US" sz="5400" b="1" dirty="0">
              <a:ln w="10541" cmpd="sng">
                <a:solidFill>
                  <a:srgbClr val="7D7D7D">
                    <a:tint val="100000"/>
                    <a:shade val="100000"/>
                    <a:satMod val="110000"/>
                  </a:srgbClr>
                </a:solidFill>
                <a:prstDash val="solid"/>
              </a:ln>
              <a:solidFill>
                <a:srgbClr val="C00000"/>
              </a:solidFill>
            </a:endParaRPr>
          </a:p>
        </p:txBody>
      </p:sp>
      <p:sp>
        <p:nvSpPr>
          <p:cNvPr id="4" name="Text Box 7"/>
          <p:cNvSpPr txBox="1">
            <a:spLocks noChangeArrowheads="1"/>
          </p:cNvSpPr>
          <p:nvPr/>
        </p:nvSpPr>
        <p:spPr bwMode="auto">
          <a:xfrm>
            <a:off x="2460219" y="4743271"/>
            <a:ext cx="4550974" cy="1200329"/>
          </a:xfrm>
          <a:prstGeom prst="rect">
            <a:avLst/>
          </a:prstGeom>
          <a:noFill/>
          <a:ln w="9525">
            <a:noFill/>
            <a:miter lim="800000"/>
            <a:headEnd/>
            <a:tailEnd/>
          </a:ln>
        </p:spPr>
        <p:txBody>
          <a:bodyPr wrap="square">
            <a:spAutoFit/>
          </a:bodyPr>
          <a:lstStyle/>
          <a:p>
            <a:pPr algn="ctr">
              <a:spcBef>
                <a:spcPct val="50000"/>
              </a:spcBef>
            </a:pPr>
            <a:r>
              <a:rPr lang="en-US" dirty="0" smtClean="0">
                <a:latin typeface="Cambria" pitchFamily="18" charset="0"/>
              </a:rPr>
              <a:t>Tel</a:t>
            </a:r>
            <a:r>
              <a:rPr lang="en-US" dirty="0">
                <a:latin typeface="Cambria" pitchFamily="18" charset="0"/>
              </a:rPr>
              <a:t>: </a:t>
            </a:r>
            <a:r>
              <a:rPr lang="en-US" dirty="0" smtClean="0">
                <a:latin typeface="Cambria" pitchFamily="18" charset="0"/>
              </a:rPr>
              <a:t>022-40904242 </a:t>
            </a:r>
          </a:p>
          <a:p>
            <a:pPr algn="ctr">
              <a:spcBef>
                <a:spcPct val="50000"/>
              </a:spcBef>
            </a:pPr>
            <a:r>
              <a:rPr lang="en-US" dirty="0" smtClean="0">
                <a:latin typeface="Cambria" pitchFamily="18" charset="0"/>
              </a:rPr>
              <a:t>Helpline-</a:t>
            </a:r>
            <a:r>
              <a:rPr lang="en-US" dirty="0">
                <a:latin typeface="Cambria" pitchFamily="18" charset="0"/>
              </a:rPr>
              <a:t>:1800 222 080</a:t>
            </a:r>
          </a:p>
          <a:p>
            <a:pPr algn="ctr">
              <a:spcBef>
                <a:spcPct val="50000"/>
              </a:spcBef>
            </a:pPr>
            <a:r>
              <a:rPr lang="en-US" dirty="0" smtClean="0">
                <a:latin typeface="Cambria" pitchFamily="18" charset="0"/>
              </a:rPr>
              <a:t>Email</a:t>
            </a:r>
            <a:r>
              <a:rPr lang="en-US" dirty="0">
                <a:latin typeface="Cambria" pitchFamily="18" charset="0"/>
              </a:rPr>
              <a:t>: </a:t>
            </a:r>
            <a:r>
              <a:rPr lang="en-US" dirty="0" smtClean="0">
                <a:latin typeface="Cambria" pitchFamily="18" charset="0"/>
                <a:hlinkClick r:id="rId3"/>
              </a:rPr>
              <a:t>info.cra@nsdl.co.in</a:t>
            </a:r>
            <a:r>
              <a:rPr lang="en-US" dirty="0" smtClean="0">
                <a:latin typeface="Cambria" pitchFamily="18" charset="0"/>
              </a:rPr>
              <a:t>               </a:t>
            </a:r>
            <a:endParaRPr lang="en-US" dirty="0">
              <a:latin typeface="Cambria" pitchFamily="18" charset="0"/>
            </a:endParaRPr>
          </a:p>
        </p:txBody>
      </p:sp>
      <p:pic>
        <p:nvPicPr>
          <p:cNvPr id="5" name="Picture 4"/>
          <p:cNvPicPr/>
          <p:nvPr/>
        </p:nvPicPr>
        <p:blipFill rotWithShape="1">
          <a:blip r:embed="rId4" cstate="print"/>
          <a:srcRect t="13610" b="5294"/>
          <a:stretch/>
        </p:blipFill>
        <p:spPr bwMode="auto">
          <a:xfrm>
            <a:off x="173636" y="1828800"/>
            <a:ext cx="3941163" cy="2057400"/>
          </a:xfrm>
          <a:prstGeom prst="rect">
            <a:avLst/>
          </a:prstGeom>
          <a:ln>
            <a:noFill/>
          </a:ln>
          <a:effectLst>
            <a:softEdge rad="112500"/>
          </a:effectLst>
          <a:extLst>
            <a:ext uri="{53640926-AAD7-44D8-BBD7-CCE9431645EC}">
              <a14:shadowObscured xmlns:a14="http://schemas.microsoft.com/office/drawing/2010/main"/>
            </a:ext>
          </a:extLst>
        </p:spPr>
      </p:pic>
      <p:sp>
        <p:nvSpPr>
          <p:cNvPr id="7" name="Rectangle 6"/>
          <p:cNvSpPr/>
          <p:nvPr/>
        </p:nvSpPr>
        <p:spPr>
          <a:xfrm>
            <a:off x="1263449" y="3955855"/>
            <a:ext cx="2393540" cy="369332"/>
          </a:xfrm>
          <a:prstGeom prst="rect">
            <a:avLst/>
          </a:prstGeom>
        </p:spPr>
        <p:txBody>
          <a:bodyPr wrap="none">
            <a:spAutoFit/>
          </a:bodyPr>
          <a:lstStyle/>
          <a:p>
            <a:pPr>
              <a:spcBef>
                <a:spcPct val="50000"/>
              </a:spcBef>
            </a:pPr>
            <a:r>
              <a:rPr lang="en-US" dirty="0" smtClean="0">
                <a:latin typeface="Cambria" pitchFamily="18" charset="0"/>
              </a:rPr>
              <a:t>www.npscra.nsdl.co.in</a:t>
            </a:r>
            <a:endParaRPr lang="en-US" dirty="0">
              <a:latin typeface="Cambria" pitchFamily="18" charset="0"/>
            </a:endParaRPr>
          </a:p>
        </p:txBody>
      </p:sp>
      <p:sp>
        <p:nvSpPr>
          <p:cNvPr id="8" name="Rectangle 7"/>
          <p:cNvSpPr/>
          <p:nvPr/>
        </p:nvSpPr>
        <p:spPr>
          <a:xfrm>
            <a:off x="5410200" y="3897868"/>
            <a:ext cx="2798359" cy="369332"/>
          </a:xfrm>
          <a:prstGeom prst="rect">
            <a:avLst/>
          </a:prstGeom>
        </p:spPr>
        <p:txBody>
          <a:bodyPr wrap="square">
            <a:spAutoFit/>
          </a:bodyPr>
          <a:lstStyle/>
          <a:p>
            <a:pPr>
              <a:spcBef>
                <a:spcPct val="50000"/>
              </a:spcBef>
            </a:pPr>
            <a:r>
              <a:rPr lang="en-US" dirty="0" smtClean="0">
                <a:latin typeface="Cambria" pitchFamily="18" charset="0"/>
              </a:rPr>
              <a:t>facebook.com/</a:t>
            </a:r>
            <a:r>
              <a:rPr lang="en-US" dirty="0" err="1" smtClean="0">
                <a:latin typeface="Cambria" pitchFamily="18" charset="0"/>
              </a:rPr>
              <a:t>nps.NSDL</a:t>
            </a:r>
            <a:endParaRPr lang="en-US" dirty="0">
              <a:latin typeface="Cambria" pitchFamily="18" charset="0"/>
            </a:endParaRPr>
          </a:p>
        </p:txBody>
      </p:sp>
      <p:pic>
        <p:nvPicPr>
          <p:cNvPr id="12" name="Picture 4" descr="D:\WEB cir\Facebook-logo-png-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2641" y="3897868"/>
            <a:ext cx="565518" cy="42731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001"/>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38" r="9655" b="17274"/>
          <a:stretch/>
        </p:blipFill>
        <p:spPr bwMode="auto">
          <a:xfrm>
            <a:off x="4735706" y="1914525"/>
            <a:ext cx="3697347" cy="190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0282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par>
                          <p:cTn id="11" fill="hold">
                            <p:stCondLst>
                              <p:cond delay="1250"/>
                            </p:stCondLst>
                            <p:childTnLst>
                              <p:par>
                                <p:cTn id="12" presetID="21" presetClass="entr" presetSubtype="1" fill="hold" nodeType="afterEffect">
                                  <p:stCondLst>
                                    <p:cond delay="0"/>
                                  </p:stCondLst>
                                  <p:childTnLst>
                                    <p:set>
                                      <p:cBhvr>
                                        <p:cTn id="13" dur="1" fill="hold">
                                          <p:stCondLst>
                                            <p:cond delay="0"/>
                                          </p:stCondLst>
                                        </p:cTn>
                                        <p:tgtEl>
                                          <p:spTgt spid="1029"/>
                                        </p:tgtEl>
                                        <p:attrNameLst>
                                          <p:attrName>style.visibility</p:attrName>
                                        </p:attrNameLst>
                                      </p:cBhvr>
                                      <p:to>
                                        <p:strVal val="visible"/>
                                      </p:to>
                                    </p:set>
                                    <p:animEffect transition="in" filter="wheel(1)">
                                      <p:cBhvr>
                                        <p:cTn id="14" dur="2000"/>
                                        <p:tgtEl>
                                          <p:spTgt spid="1029"/>
                                        </p:tgtEl>
                                      </p:cBhvr>
                                    </p:animEffect>
                                  </p:childTnLst>
                                </p:cTn>
                              </p:par>
                              <p:par>
                                <p:cTn id="15" presetID="21" presetClass="entr" presetSubtype="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par>
                                <p:cTn id="24" presetID="21" presetClass="entr" presetSubtype="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par>
                                <p:cTn id="27" presetID="21" presetClass="entr" presetSubtype="1"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Effect transition="in" filter="wheel(1)">
                                      <p:cBhvr>
                                        <p:cTn id="29" dur="2000"/>
                                        <p:tgtEl>
                                          <p:spTgt spid="1030"/>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srcRect/>
          <a:stretch>
            <a:fillRect/>
          </a:stretch>
        </p:blipFill>
        <p:spPr bwMode="auto">
          <a:xfrm>
            <a:off x="1103842" y="1559983"/>
            <a:ext cx="6372225" cy="3867150"/>
          </a:xfrm>
          <a:prstGeom prst="rect">
            <a:avLst/>
          </a:prstGeom>
          <a:noFill/>
          <a:ln w="9525">
            <a:noFill/>
            <a:miter lim="800000"/>
            <a:headEnd/>
            <a:tailEnd/>
          </a:ln>
        </p:spPr>
      </p:pic>
      <p:sp>
        <p:nvSpPr>
          <p:cNvPr id="5" name="Action Button: Back or Previous 4">
            <a:hlinkClick r:id="rId3" action="ppaction://hlinksldjump" highlightClick="1"/>
          </p:cNvPr>
          <p:cNvSpPr/>
          <p:nvPr/>
        </p:nvSpPr>
        <p:spPr>
          <a:xfrm>
            <a:off x="7772400" y="5715000"/>
            <a:ext cx="533400" cy="304800"/>
          </a:xfrm>
          <a:prstGeom prst="actionButtonBackPrevious">
            <a:avLst/>
          </a:prstGeom>
          <a:solidFill>
            <a:schemeClr val="bg1"/>
          </a:solidFill>
          <a:ln>
            <a:solidFill>
              <a:srgbClr val="9F36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latin typeface="Book Antiqua" pitchFamily="18" charset="0"/>
            </a:endParaRPr>
          </a:p>
        </p:txBody>
      </p:sp>
      <p:sp>
        <p:nvSpPr>
          <p:cNvPr id="6"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a:solidFill>
                  <a:srgbClr val="FFC50D"/>
                </a:solidFill>
                <a:latin typeface="Book Antiqua" pitchFamily="18" charset="0"/>
              </a:rPr>
              <a:t>PRAN </a:t>
            </a:r>
            <a:r>
              <a:rPr lang="en-US" sz="3000" b="1" dirty="0" smtClean="0">
                <a:solidFill>
                  <a:srgbClr val="FFC50D"/>
                </a:solidFill>
                <a:latin typeface="Book Antiqua" pitchFamily="18" charset="0"/>
              </a:rPr>
              <a:t>Card View</a:t>
            </a:r>
            <a:endParaRPr lang="en-US" sz="3000" b="1" dirty="0">
              <a:solidFill>
                <a:srgbClr val="FFC50D"/>
              </a:solidFill>
              <a:latin typeface="Book Antiqua" pitchFamily="18" charset="0"/>
            </a:endParaRPr>
          </a:p>
        </p:txBody>
      </p:sp>
    </p:spTree>
    <p:extLst>
      <p:ext uri="{BB962C8B-B14F-4D97-AF65-F5344CB8AC3E}">
        <p14:creationId xmlns:p14="http://schemas.microsoft.com/office/powerpoint/2010/main" val="2786131670"/>
      </p:ext>
    </p:extLst>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hlinkClick r:id="rId3" action="ppaction://hlinksldjump"/>
          </p:cNvPr>
          <p:cNvSpPr/>
          <p:nvPr/>
        </p:nvSpPr>
        <p:spPr>
          <a:xfrm>
            <a:off x="508000" y="5827362"/>
            <a:ext cx="8253614" cy="517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Tier I is mandatory for opening Tier II</a:t>
            </a:r>
            <a:endParaRPr lang="en-US" sz="2800" dirty="0"/>
          </a:p>
        </p:txBody>
      </p:sp>
      <p:sp>
        <p:nvSpPr>
          <p:cNvPr id="13"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mn-lt"/>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effectLst/>
              <a:uLnTx/>
              <a:uFillTx/>
              <a:latin typeface="+mn-lt"/>
            </a:endParaRPr>
          </a:p>
        </p:txBody>
      </p:sp>
      <p:graphicFrame>
        <p:nvGraphicFramePr>
          <p:cNvPr id="17" name="Diagram 16"/>
          <p:cNvGraphicFramePr/>
          <p:nvPr>
            <p:extLst>
              <p:ext uri="{D42A27DB-BD31-4B8C-83A1-F6EECF244321}">
                <p14:modId xmlns:p14="http://schemas.microsoft.com/office/powerpoint/2010/main" val="1580758713"/>
              </p:ext>
            </p:extLst>
          </p:nvPr>
        </p:nvGraphicFramePr>
        <p:xfrm>
          <a:off x="185738" y="918038"/>
          <a:ext cx="8758237"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a:solidFill>
                  <a:srgbClr val="FFC50D"/>
                </a:solidFill>
                <a:latin typeface="+mn-lt"/>
              </a:rPr>
              <a:t>Two Tier Structure</a:t>
            </a:r>
          </a:p>
        </p:txBody>
      </p:sp>
      <p:sp>
        <p:nvSpPr>
          <p:cNvPr id="7" name="Rounded Rectangle 6">
            <a:hlinkClick r:id="rId3" action="ppaction://hlinksldjump"/>
          </p:cNvPr>
          <p:cNvSpPr/>
          <p:nvPr/>
        </p:nvSpPr>
        <p:spPr>
          <a:xfrm>
            <a:off x="508000" y="5152448"/>
            <a:ext cx="8253614" cy="5179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t>Employer contribution in Tier I </a:t>
            </a:r>
            <a:endParaRPr lang="en-US" sz="2800" dirty="0"/>
          </a:p>
        </p:txBody>
      </p:sp>
      <p:sp>
        <p:nvSpPr>
          <p:cNvPr id="8" name="Action Button: Back or Previous 7">
            <a:hlinkClick r:id="rId9" action="ppaction://hlinksldjump" highlightClick="1"/>
          </p:cNvPr>
          <p:cNvSpPr/>
          <p:nvPr/>
        </p:nvSpPr>
        <p:spPr>
          <a:xfrm>
            <a:off x="7772400" y="6492875"/>
            <a:ext cx="533400" cy="304800"/>
          </a:xfrm>
          <a:prstGeom prst="actionButtonBackPrevious">
            <a:avLst/>
          </a:prstGeom>
          <a:solidFill>
            <a:schemeClr val="bg1"/>
          </a:solidFill>
          <a:ln>
            <a:solidFill>
              <a:srgbClr val="9F36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p>
        </p:txBody>
      </p:sp>
    </p:spTree>
    <p:extLst>
      <p:ext uri="{BB962C8B-B14F-4D97-AF65-F5344CB8AC3E}">
        <p14:creationId xmlns:p14="http://schemas.microsoft.com/office/powerpoint/2010/main" val="751813729"/>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heckerboard(across)">
                                      <p:cBhvr>
                                        <p:cTn id="10" dur="500"/>
                                        <p:tgtEl>
                                          <p:spTgt spid="20"/>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Graphic spid="17" grpId="0">
        <p:bldAsOne/>
      </p:bldGraphic>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151" y="5024899"/>
            <a:ext cx="2268937" cy="89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1820" y="1465941"/>
            <a:ext cx="2429391" cy="91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l="9657" r="6659"/>
          <a:stretch>
            <a:fillRect/>
          </a:stretch>
        </p:blipFill>
        <p:spPr bwMode="auto">
          <a:xfrm>
            <a:off x="769263" y="1518632"/>
            <a:ext cx="2293257"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5891" y="3678844"/>
            <a:ext cx="2345197" cy="835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7" descr="http://www.blog.sagmart.com/wp-content/uploads/2014/03/lic-logo.jpg"/>
          <p:cNvSpPr>
            <a:spLocks noChangeAspect="1" noChangeArrowheads="1"/>
          </p:cNvSpPr>
          <p:nvPr/>
        </p:nvSpPr>
        <p:spPr bwMode="auto">
          <a:xfrm>
            <a:off x="63500" y="-136525"/>
            <a:ext cx="9601200" cy="5200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1319" y="3678844"/>
            <a:ext cx="2345196" cy="78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l="5652" t="6282" r="8202"/>
          <a:stretch>
            <a:fillRect/>
          </a:stretch>
        </p:blipFill>
        <p:spPr bwMode="auto">
          <a:xfrm>
            <a:off x="5031319" y="5064125"/>
            <a:ext cx="2351313" cy="7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age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74130" y="1518632"/>
            <a:ext cx="2370049" cy="835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a:solidFill>
                  <a:srgbClr val="FFC50D"/>
                </a:solidFill>
                <a:latin typeface="Book Antiqua" pitchFamily="18" charset="0"/>
              </a:rPr>
              <a:t>PFMs under NPS</a:t>
            </a:r>
          </a:p>
        </p:txBody>
      </p:sp>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379413" y="5668963"/>
            <a:ext cx="8229600" cy="823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Bef>
                <a:spcPts val="600"/>
              </a:spcBef>
              <a:spcAft>
                <a:spcPts val="600"/>
              </a:spcAft>
              <a:buFont typeface="Wingdings" pitchFamily="2" charset="2"/>
              <a:buChar char="v"/>
            </a:pPr>
            <a:r>
              <a:rPr lang="en-US" sz="1600" dirty="0" smtClean="0">
                <a:solidFill>
                  <a:srgbClr val="C00000"/>
                </a:solidFill>
                <a:latin typeface="+mn-lt"/>
                <a:ea typeface="Verdana" pitchFamily="34" charset="0"/>
                <a:cs typeface="Verdana" pitchFamily="34" charset="0"/>
              </a:rPr>
              <a:t>Investment Option can be changed once in a financial year</a:t>
            </a:r>
          </a:p>
          <a:p>
            <a:pPr>
              <a:spcBef>
                <a:spcPts val="600"/>
              </a:spcBef>
              <a:spcAft>
                <a:spcPts val="600"/>
              </a:spcAft>
              <a:buFont typeface="Wingdings" pitchFamily="2" charset="2"/>
              <a:buChar char="v"/>
            </a:pPr>
            <a:r>
              <a:rPr lang="en-US" sz="1600" dirty="0" smtClean="0">
                <a:solidFill>
                  <a:srgbClr val="C00000"/>
                </a:solidFill>
                <a:latin typeface="+mn-lt"/>
                <a:ea typeface="Verdana" pitchFamily="34" charset="0"/>
                <a:cs typeface="Verdana" pitchFamily="34" charset="0"/>
              </a:rPr>
              <a:t>No Tax incidence due to switch of funds</a:t>
            </a:r>
            <a:endParaRPr lang="en-US" sz="1800" dirty="0" smtClean="0">
              <a:solidFill>
                <a:srgbClr val="C00000"/>
              </a:solidFill>
              <a:latin typeface="+mn-lt"/>
              <a:ea typeface="Verdana" pitchFamily="34" charset="0"/>
              <a:cs typeface="Verdana"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83643961"/>
              </p:ext>
            </p:extLst>
          </p:nvPr>
        </p:nvGraphicFramePr>
        <p:xfrm>
          <a:off x="1676400" y="3886200"/>
          <a:ext cx="5791200" cy="1676398"/>
        </p:xfrm>
        <a:graphic>
          <a:graphicData uri="http://schemas.openxmlformats.org/drawingml/2006/table">
            <a:tbl>
              <a:tblPr firstRow="1" firstCol="1" bandRow="1">
                <a:tableStyleId>{B301B821-A1FF-4177-AEE7-76D212191A09}</a:tableStyleId>
              </a:tblPr>
              <a:tblGrid>
                <a:gridCol w="1544320"/>
                <a:gridCol w="1467104"/>
                <a:gridCol w="1389888"/>
                <a:gridCol w="1389888"/>
              </a:tblGrid>
              <a:tr h="3778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solidFill>
                            <a:schemeClr val="bg1"/>
                          </a:solidFill>
                          <a:effectLst/>
                        </a:rPr>
                        <a:t>Age (in Years)</a:t>
                      </a:r>
                      <a:endParaRPr kumimoji="0" lang="en-US" sz="1400" u="none" strike="noStrike" kern="1200" cap="none" normalizeH="0" baseline="0" dirty="0">
                        <a:ln>
                          <a:noFill/>
                        </a:ln>
                        <a:solidFill>
                          <a:schemeClr val="bg1"/>
                        </a:solidFill>
                        <a:effectLst/>
                        <a:latin typeface="Arial"/>
                        <a:ea typeface="+mn-ea"/>
                        <a:cs typeface="+mn-cs"/>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smtClean="0">
                          <a:ln>
                            <a:noFill/>
                          </a:ln>
                          <a:solidFill>
                            <a:schemeClr val="bg1"/>
                          </a:solidFill>
                          <a:effectLst/>
                        </a:rPr>
                        <a:t>Asset </a:t>
                      </a:r>
                      <a:r>
                        <a:rPr kumimoji="0" lang="en-US" sz="1400" u="none" strike="noStrike" kern="1200" cap="none" normalizeH="0" baseline="0" dirty="0">
                          <a:ln>
                            <a:noFill/>
                          </a:ln>
                          <a:solidFill>
                            <a:schemeClr val="bg1"/>
                          </a:solidFill>
                          <a:effectLst/>
                        </a:rPr>
                        <a:t>Class E</a:t>
                      </a:r>
                      <a:endParaRPr kumimoji="0" lang="en-US" sz="1400" u="none" strike="noStrike" kern="1200" cap="none" normalizeH="0" baseline="0" dirty="0">
                        <a:ln>
                          <a:noFill/>
                        </a:ln>
                        <a:solidFill>
                          <a:schemeClr val="bg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smtClean="0">
                          <a:ln>
                            <a:noFill/>
                          </a:ln>
                          <a:solidFill>
                            <a:schemeClr val="bg1"/>
                          </a:solidFill>
                          <a:effectLst/>
                        </a:rPr>
                        <a:t>Asset </a:t>
                      </a:r>
                      <a:r>
                        <a:rPr kumimoji="0" lang="en-US" sz="1400" u="none" strike="noStrike" kern="1200" cap="none" normalizeH="0" baseline="0" dirty="0">
                          <a:ln>
                            <a:noFill/>
                          </a:ln>
                          <a:solidFill>
                            <a:schemeClr val="bg1"/>
                          </a:solidFill>
                          <a:effectLst/>
                        </a:rPr>
                        <a:t>Class C</a:t>
                      </a:r>
                      <a:endParaRPr kumimoji="0" lang="en-US" sz="1400" u="none" strike="noStrike" kern="1200" cap="none" normalizeH="0" baseline="0" dirty="0">
                        <a:ln>
                          <a:noFill/>
                        </a:ln>
                        <a:solidFill>
                          <a:schemeClr val="bg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smtClean="0">
                          <a:ln>
                            <a:noFill/>
                          </a:ln>
                          <a:solidFill>
                            <a:schemeClr val="bg1"/>
                          </a:solidFill>
                          <a:effectLst/>
                        </a:rPr>
                        <a:t>Asset </a:t>
                      </a:r>
                      <a:r>
                        <a:rPr kumimoji="0" lang="en-US" sz="1400" u="none" strike="noStrike" kern="1200" cap="none" normalizeH="0" baseline="0" dirty="0">
                          <a:ln>
                            <a:noFill/>
                          </a:ln>
                          <a:solidFill>
                            <a:schemeClr val="bg1"/>
                          </a:solidFill>
                          <a:effectLst/>
                        </a:rPr>
                        <a:t>Class G</a:t>
                      </a:r>
                      <a:endParaRPr kumimoji="0" lang="en-US" sz="1400" u="none" strike="noStrike" kern="1200" cap="none" normalizeH="0" baseline="0" dirty="0">
                        <a:ln>
                          <a:noFill/>
                        </a:ln>
                        <a:solidFill>
                          <a:schemeClr val="bg1"/>
                        </a:solidFill>
                        <a:effectLst/>
                        <a:latin typeface="Arial"/>
                        <a:ea typeface="+mn-ea"/>
                        <a:cs typeface="+mn-cs"/>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r h="2597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Upto 35</a:t>
                      </a:r>
                      <a:endParaRPr kumimoji="0" lang="en-US" sz="1400" u="none" strike="noStrike" kern="1200" cap="none" normalizeH="0" baseline="0" dirty="0">
                        <a:ln>
                          <a:noFill/>
                        </a:ln>
                        <a:solidFill>
                          <a:schemeClr val="bg1"/>
                        </a:solidFill>
                        <a:effectLst/>
                        <a:latin typeface="Arial"/>
                        <a:ea typeface="+mn-ea"/>
                        <a:cs typeface="+mn-cs"/>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50%</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30%</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20%</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r h="2597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36</a:t>
                      </a:r>
                      <a:endParaRPr kumimoji="0" lang="en-US" sz="1400" u="none" strike="noStrike" kern="1200" cap="none" normalizeH="0" baseline="0" dirty="0">
                        <a:ln>
                          <a:noFill/>
                        </a:ln>
                        <a:solidFill>
                          <a:schemeClr val="bg1"/>
                        </a:solidFill>
                        <a:effectLst/>
                        <a:latin typeface="Arial"/>
                        <a:ea typeface="+mn-ea"/>
                        <a:cs typeface="+mn-cs"/>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48%</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29%</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23%</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r h="2597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37</a:t>
                      </a:r>
                      <a:endParaRPr kumimoji="0" lang="en-US" sz="1400" u="none" strike="noStrike" kern="1200" cap="none" normalizeH="0" baseline="0" dirty="0">
                        <a:ln>
                          <a:noFill/>
                        </a:ln>
                        <a:solidFill>
                          <a:schemeClr val="bg1"/>
                        </a:solidFill>
                        <a:effectLst/>
                        <a:latin typeface="Arial"/>
                        <a:ea typeface="+mn-ea"/>
                        <a:cs typeface="+mn-cs"/>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46%</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28%</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26%</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r h="2597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smtClean="0">
                          <a:ln>
                            <a:noFill/>
                          </a:ln>
                          <a:effectLst/>
                        </a:rPr>
                        <a:t>-</a:t>
                      </a:r>
                      <a:endParaRPr kumimoji="0" lang="en-US" sz="1400" u="none" strike="noStrike" kern="1200" cap="none" normalizeH="0" baseline="0" dirty="0">
                        <a:ln>
                          <a:noFill/>
                        </a:ln>
                        <a:solidFill>
                          <a:schemeClr val="bg1"/>
                        </a:solidFill>
                        <a:effectLst/>
                        <a:latin typeface="Arial"/>
                        <a:ea typeface="+mn-ea"/>
                        <a:cs typeface="+mn-cs"/>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r h="2597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55 and Above</a:t>
                      </a:r>
                      <a:endParaRPr kumimoji="0" lang="en-US" sz="1400" u="none" strike="noStrike" kern="1200" cap="none" normalizeH="0" baseline="0" dirty="0">
                        <a:ln>
                          <a:noFill/>
                        </a:ln>
                        <a:solidFill>
                          <a:schemeClr val="bg1"/>
                        </a:solidFill>
                        <a:effectLst/>
                        <a:latin typeface="Arial"/>
                        <a:ea typeface="+mn-ea"/>
                        <a:cs typeface="+mn-cs"/>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10%</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10%</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defTabSz="914400" rtl="0" eaLnBrk="1" latinLnBrk="0" hangingPunct="1">
                        <a:spcBef>
                          <a:spcPts val="0"/>
                        </a:spcBef>
                        <a:spcAft>
                          <a:spcPts val="0"/>
                        </a:spcAft>
                      </a:pPr>
                      <a:r>
                        <a:rPr kumimoji="0" lang="en-US" sz="1400" u="none" strike="noStrike" kern="1200" cap="none" normalizeH="0" baseline="0" dirty="0">
                          <a:ln>
                            <a:noFill/>
                          </a:ln>
                          <a:effectLst/>
                        </a:rPr>
                        <a:t>80%</a:t>
                      </a:r>
                      <a:endParaRPr kumimoji="0" lang="en-US" sz="1400" u="none" strike="noStrike" kern="1200" cap="none" normalizeH="0" baseline="0" dirty="0">
                        <a:ln>
                          <a:noFill/>
                        </a:ln>
                        <a:solidFill>
                          <a:schemeClr val="tx1"/>
                        </a:solidFill>
                        <a:effectLst/>
                        <a:latin typeface="Arial"/>
                        <a:ea typeface="+mn-ea"/>
                        <a:cs typeface="+mn-cs"/>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5" name="Pentagon 4"/>
          <p:cNvSpPr/>
          <p:nvPr/>
        </p:nvSpPr>
        <p:spPr>
          <a:xfrm>
            <a:off x="381000" y="791292"/>
            <a:ext cx="2133600" cy="533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ea typeface="Verdana" pitchFamily="34" charset="0"/>
                <a:cs typeface="Verdana" pitchFamily="34" charset="0"/>
              </a:rPr>
              <a:t>Active Choice</a:t>
            </a:r>
          </a:p>
        </p:txBody>
      </p:sp>
      <p:sp>
        <p:nvSpPr>
          <p:cNvPr id="6" name="Rounded Rectangle 5"/>
          <p:cNvSpPr/>
          <p:nvPr/>
        </p:nvSpPr>
        <p:spPr>
          <a:xfrm>
            <a:off x="2362199" y="791292"/>
            <a:ext cx="6301353" cy="53340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ea typeface="Verdana" pitchFamily="34" charset="0"/>
                <a:cs typeface="Verdana" pitchFamily="34" charset="0"/>
              </a:rPr>
              <a:t>Subscriber decides allocation pattern amongst E, C and G</a:t>
            </a:r>
            <a:endParaRPr lang="en-US" dirty="0"/>
          </a:p>
        </p:txBody>
      </p:sp>
      <p:sp>
        <p:nvSpPr>
          <p:cNvPr id="7" name="Pentagon 6"/>
          <p:cNvSpPr/>
          <p:nvPr/>
        </p:nvSpPr>
        <p:spPr>
          <a:xfrm>
            <a:off x="381000" y="3197373"/>
            <a:ext cx="2133600" cy="533400"/>
          </a:xfrm>
          <a:prstGeom prst="homePlate">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400" dirty="0">
                <a:ea typeface="Verdana" pitchFamily="34" charset="0"/>
                <a:cs typeface="Verdana" pitchFamily="34" charset="0"/>
              </a:rPr>
              <a:t>Auto Choice</a:t>
            </a:r>
          </a:p>
        </p:txBody>
      </p:sp>
      <p:sp>
        <p:nvSpPr>
          <p:cNvPr id="8" name="Rounded Rectangle 7"/>
          <p:cNvSpPr/>
          <p:nvPr/>
        </p:nvSpPr>
        <p:spPr>
          <a:xfrm>
            <a:off x="2362199" y="3197373"/>
            <a:ext cx="6316851" cy="533400"/>
          </a:xfrm>
          <a:prstGeom prst="round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ea typeface="Verdana" pitchFamily="34" charset="0"/>
                <a:cs typeface="Verdana" pitchFamily="34" charset="0"/>
              </a:rPr>
              <a:t>Funds managed on the pattern of a lifecycle fund</a:t>
            </a:r>
          </a:p>
        </p:txBody>
      </p:sp>
      <p:graphicFrame>
        <p:nvGraphicFramePr>
          <p:cNvPr id="9" name="Table 8"/>
          <p:cNvGraphicFramePr>
            <a:graphicFrameLocks noGrp="1"/>
          </p:cNvGraphicFramePr>
          <p:nvPr>
            <p:extLst>
              <p:ext uri="{D42A27DB-BD31-4B8C-83A1-F6EECF244321}">
                <p14:modId xmlns:p14="http://schemas.microsoft.com/office/powerpoint/2010/main" val="3451623409"/>
              </p:ext>
            </p:extLst>
          </p:nvPr>
        </p:nvGraphicFramePr>
        <p:xfrm>
          <a:off x="1676400" y="1447800"/>
          <a:ext cx="5791200" cy="1482724"/>
        </p:xfrm>
        <a:graphic>
          <a:graphicData uri="http://schemas.openxmlformats.org/drawingml/2006/table">
            <a:tbl>
              <a:tblPr firstRow="1" bandRow="1">
                <a:tableStyleId>{B301B821-A1FF-4177-AEE7-76D212191A09}</a:tableStyleId>
              </a:tblPr>
              <a:tblGrid>
                <a:gridCol w="3406588"/>
                <a:gridCol w="2384612"/>
              </a:tblGrid>
              <a:tr h="3706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kumimoji="0" lang="en-US" sz="1400" u="none" strike="noStrike" kern="1200" cap="none" normalizeH="0" baseline="0" dirty="0" smtClean="0">
                          <a:ln>
                            <a:noFill/>
                          </a:ln>
                          <a:solidFill>
                            <a:schemeClr val="bg1"/>
                          </a:solidFill>
                          <a:effectLst/>
                        </a:rPr>
                        <a:t>Asset Class</a:t>
                      </a:r>
                      <a:endParaRPr kumimoji="0" lang="en-US" sz="1400" b="0" i="0" u="none" strike="noStrike" kern="1200" cap="none" normalizeH="0" baseline="0" dirty="0">
                        <a:ln>
                          <a:noFill/>
                        </a:ln>
                        <a:solidFill>
                          <a:schemeClr val="bg1"/>
                        </a:solidFill>
                        <a:effectLst/>
                        <a:latin typeface="+mn-lt"/>
                        <a:ea typeface="Calibri" pitchFamily="34" charset="0"/>
                        <a:cs typeface="Arial" pitchFamily="34" charset="0"/>
                      </a:endParaRPr>
                    </a:p>
                  </a:txBody>
                  <a:tcPr marT="45700" marB="4570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kumimoji="0" lang="en-US" sz="1400" u="none" strike="noStrike" kern="1200" cap="none" normalizeH="0" baseline="0" dirty="0" smtClean="0">
                          <a:ln>
                            <a:noFill/>
                          </a:ln>
                          <a:solidFill>
                            <a:schemeClr val="bg1"/>
                          </a:solidFill>
                          <a:effectLst/>
                        </a:rPr>
                        <a:t>Cap on Investment</a:t>
                      </a:r>
                      <a:endParaRPr kumimoji="0" lang="en-US" sz="1400" b="0" i="0" u="none" strike="noStrike" kern="1200" cap="none" normalizeH="0" baseline="0" dirty="0">
                        <a:ln>
                          <a:noFill/>
                        </a:ln>
                        <a:solidFill>
                          <a:schemeClr val="bg1"/>
                        </a:solidFill>
                        <a:effectLst/>
                        <a:latin typeface="+mn-lt"/>
                        <a:ea typeface="Calibri" pitchFamily="34" charset="0"/>
                        <a:cs typeface="Arial" pitchFamily="34" charset="0"/>
                      </a:endParaRPr>
                    </a:p>
                  </a:txBody>
                  <a:tcPr marT="45700" marB="45700">
                    <a:lnL>
                      <a:noFill/>
                    </a:lnL>
                    <a:lnR w="12700" cmpd="sng">
                      <a:noFill/>
                    </a:lnR>
                    <a:lnT w="12700" cmpd="sng">
                      <a:noFill/>
                    </a:lnT>
                    <a:lnB w="12700" cmpd="sng">
                      <a:noFill/>
                    </a:lnB>
                    <a:lnTlToBr w="12700" cmpd="sng">
                      <a:noFill/>
                      <a:prstDash val="solid"/>
                    </a:lnTlToBr>
                    <a:lnBlToTr w="12700" cmpd="sng">
                      <a:noFill/>
                      <a:prstDash val="solid"/>
                    </a:lnBlToTr>
                  </a:tcPr>
                </a:tc>
              </a:tr>
              <a:tr h="3706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kumimoji="0" lang="en-US" sz="1400" u="none" strike="noStrike" kern="1200" cap="none" normalizeH="0" baseline="0" dirty="0" smtClean="0">
                          <a:ln>
                            <a:noFill/>
                          </a:ln>
                          <a:effectLst/>
                        </a:rPr>
                        <a:t>Equity (E)</a:t>
                      </a:r>
                      <a:endParaRPr kumimoji="0" lang="en-US" sz="1400" b="0" i="0" u="none" strike="noStrike" kern="1200" cap="none" normalizeH="0" baseline="0" dirty="0">
                        <a:ln>
                          <a:noFill/>
                        </a:ln>
                        <a:solidFill>
                          <a:schemeClr val="tx1"/>
                        </a:solidFill>
                        <a:effectLst/>
                        <a:latin typeface="+mn-lt"/>
                        <a:ea typeface="Calibri" pitchFamily="34" charset="0"/>
                        <a:cs typeface="Arial" pitchFamily="34" charset="0"/>
                      </a:endParaRPr>
                    </a:p>
                  </a:txBody>
                  <a:tcPr marT="45700" marB="4570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kumimoji="0" lang="en-US" sz="1400" u="none" strike="noStrike" kern="1200" cap="none" normalizeH="0" baseline="0" dirty="0" smtClean="0">
                          <a:ln>
                            <a:noFill/>
                          </a:ln>
                          <a:effectLst/>
                        </a:rPr>
                        <a:t>50%</a:t>
                      </a:r>
                      <a:endParaRPr kumimoji="0" lang="en-US" sz="1400" b="0" i="0" u="none" strike="noStrike" kern="1200" cap="none" normalizeH="0" baseline="0" dirty="0">
                        <a:ln>
                          <a:noFill/>
                        </a:ln>
                        <a:solidFill>
                          <a:schemeClr val="tx1"/>
                        </a:solidFill>
                        <a:effectLst/>
                        <a:latin typeface="+mn-lt"/>
                        <a:ea typeface="Calibri" pitchFamily="34" charset="0"/>
                        <a:cs typeface="Arial" pitchFamily="34" charset="0"/>
                      </a:endParaRPr>
                    </a:p>
                  </a:txBody>
                  <a:tcPr marT="45700" marB="45700">
                    <a:lnL>
                      <a:noFill/>
                    </a:lnL>
                    <a:lnR w="12700" cmpd="sng">
                      <a:noFill/>
                    </a:lnR>
                    <a:lnT w="12700" cmpd="sng">
                      <a:noFill/>
                    </a:lnT>
                    <a:lnB w="12700" cmpd="sng">
                      <a:noFill/>
                    </a:lnB>
                    <a:lnTlToBr w="12700" cmpd="sng">
                      <a:noFill/>
                      <a:prstDash val="solid"/>
                    </a:lnTlToBr>
                    <a:lnBlToTr w="12700" cmpd="sng">
                      <a:noFill/>
                      <a:prstDash val="solid"/>
                    </a:lnBlToTr>
                  </a:tcPr>
                </a:tc>
              </a:tr>
              <a:tr h="3706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kumimoji="0" lang="en-US" sz="1400" u="none" strike="noStrike" kern="1200" cap="none" normalizeH="0" baseline="0" dirty="0" smtClean="0">
                          <a:ln>
                            <a:noFill/>
                          </a:ln>
                          <a:effectLst/>
                        </a:rPr>
                        <a:t>Corporate Bonds (C)</a:t>
                      </a:r>
                      <a:endParaRPr kumimoji="0" lang="en-US" sz="1400" b="0" i="0" u="none" strike="noStrike" kern="1200" cap="none" normalizeH="0" baseline="0" dirty="0">
                        <a:ln>
                          <a:noFill/>
                        </a:ln>
                        <a:solidFill>
                          <a:schemeClr val="tx1"/>
                        </a:solidFill>
                        <a:effectLst/>
                        <a:latin typeface="+mn-lt"/>
                        <a:ea typeface="Calibri" pitchFamily="34" charset="0"/>
                        <a:cs typeface="Arial" pitchFamily="34" charset="0"/>
                      </a:endParaRPr>
                    </a:p>
                  </a:txBody>
                  <a:tcPr marT="45700" marB="4570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kumimoji="0" lang="en-US" sz="1400" u="none" strike="noStrike" kern="1200" cap="none" normalizeH="0" baseline="0" dirty="0" smtClean="0">
                          <a:ln>
                            <a:noFill/>
                          </a:ln>
                          <a:effectLst/>
                        </a:rPr>
                        <a:t>100%</a:t>
                      </a:r>
                      <a:endParaRPr kumimoji="0" lang="en-US" sz="1400" b="0" i="0" u="none" strike="noStrike" kern="1200" cap="none" normalizeH="0" baseline="0" dirty="0">
                        <a:ln>
                          <a:noFill/>
                        </a:ln>
                        <a:solidFill>
                          <a:schemeClr val="tx1"/>
                        </a:solidFill>
                        <a:effectLst/>
                        <a:latin typeface="+mn-lt"/>
                        <a:ea typeface="Calibri" pitchFamily="34" charset="0"/>
                        <a:cs typeface="Arial" pitchFamily="34" charset="0"/>
                      </a:endParaRPr>
                    </a:p>
                  </a:txBody>
                  <a:tcPr marT="45700" marB="45700">
                    <a:lnL>
                      <a:noFill/>
                    </a:lnL>
                    <a:lnR w="12700" cmpd="sng">
                      <a:noFill/>
                    </a:lnR>
                    <a:lnT w="12700" cmpd="sng">
                      <a:noFill/>
                    </a:lnT>
                    <a:lnB w="12700" cmpd="sng">
                      <a:noFill/>
                    </a:lnB>
                    <a:lnTlToBr w="12700" cmpd="sng">
                      <a:noFill/>
                      <a:prstDash val="solid"/>
                    </a:lnTlToBr>
                    <a:lnBlToTr w="12700" cmpd="sng">
                      <a:noFill/>
                      <a:prstDash val="solid"/>
                    </a:lnBlToTr>
                  </a:tcPr>
                </a:tc>
              </a:tr>
              <a:tr h="3706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kumimoji="0" lang="en-US" sz="1400" u="none" strike="noStrike" kern="1200" cap="none" normalizeH="0" baseline="0" dirty="0" smtClean="0">
                          <a:ln>
                            <a:noFill/>
                          </a:ln>
                          <a:effectLst/>
                        </a:rPr>
                        <a:t>Government Securities (G)</a:t>
                      </a:r>
                      <a:endParaRPr kumimoji="0" lang="en-US" sz="1400" b="0" i="0" u="none" strike="noStrike" kern="1200" cap="none" normalizeH="0" baseline="0" dirty="0">
                        <a:ln>
                          <a:noFill/>
                        </a:ln>
                        <a:solidFill>
                          <a:schemeClr val="tx1"/>
                        </a:solidFill>
                        <a:effectLst/>
                        <a:latin typeface="+mn-lt"/>
                        <a:ea typeface="Calibri" pitchFamily="34" charset="0"/>
                        <a:cs typeface="Arial" pitchFamily="34" charset="0"/>
                      </a:endParaRPr>
                    </a:p>
                  </a:txBody>
                  <a:tcPr marT="45700" marB="4570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kumimoji="0" lang="en-US" sz="1400" u="none" strike="noStrike" kern="1200" cap="none" normalizeH="0" baseline="0" dirty="0" smtClean="0">
                          <a:ln>
                            <a:noFill/>
                          </a:ln>
                          <a:effectLst/>
                        </a:rPr>
                        <a:t>100%</a:t>
                      </a:r>
                      <a:endParaRPr kumimoji="0" lang="en-US" sz="1400" b="0" i="0" u="none" strike="noStrike" kern="1200" cap="none" normalizeH="0" baseline="0" dirty="0">
                        <a:ln>
                          <a:noFill/>
                        </a:ln>
                        <a:solidFill>
                          <a:schemeClr val="tx1"/>
                        </a:solidFill>
                        <a:effectLst/>
                        <a:latin typeface="+mn-lt"/>
                        <a:ea typeface="Calibri" pitchFamily="34" charset="0"/>
                        <a:cs typeface="Arial" pitchFamily="34" charset="0"/>
                      </a:endParaRPr>
                    </a:p>
                  </a:txBody>
                  <a:tcPr marT="45700" marB="45700">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10"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a:solidFill>
                  <a:srgbClr val="FFC50D"/>
                </a:solidFill>
                <a:latin typeface="+mn-lt"/>
              </a:rPr>
              <a:t>Schemes / Investment Approach</a:t>
            </a:r>
          </a:p>
        </p:txBody>
      </p:sp>
      <p:sp>
        <p:nvSpPr>
          <p:cNvPr id="11"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31F16C4-1E66-44DD-9B27-2D9D3BF32394}" type="slidenum">
              <a:rPr lang="en-US" sz="1200">
                <a:latin typeface="+mn-lt"/>
              </a:rPr>
              <a:pPr algn="ctr" eaLnBrk="1" hangingPunct="1"/>
              <a:t>19</a:t>
            </a:fld>
            <a:endParaRPr lang="en-US" sz="1200">
              <a:latin typeface="+mn-lt"/>
            </a:endParaRPr>
          </a:p>
        </p:txBody>
      </p:sp>
      <p:sp>
        <p:nvSpPr>
          <p:cNvPr id="13" name="Action Button: Back or Previous 12">
            <a:hlinkClick r:id="rId2" action="ppaction://hlinksldjump" highlightClick="1"/>
          </p:cNvPr>
          <p:cNvSpPr/>
          <p:nvPr/>
        </p:nvSpPr>
        <p:spPr>
          <a:xfrm>
            <a:off x="7787640" y="6127115"/>
            <a:ext cx="533400" cy="304800"/>
          </a:xfrm>
          <a:prstGeom prst="actionButtonBackPrevious">
            <a:avLst/>
          </a:prstGeom>
          <a:solidFill>
            <a:schemeClr val="bg1"/>
          </a:solidFill>
          <a:ln>
            <a:solidFill>
              <a:srgbClr val="9F36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latin typeface="Book Antiqua" pitchFamily="18" charset="0"/>
            </a:endParaRPr>
          </a:p>
        </p:txBody>
      </p:sp>
    </p:spTree>
    <p:extLst>
      <p:ext uri="{BB962C8B-B14F-4D97-AF65-F5344CB8AC3E}">
        <p14:creationId xmlns:p14="http://schemas.microsoft.com/office/powerpoint/2010/main" val="3987509476"/>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500"/>
                                        <p:tgtEl>
                                          <p:spTgt spid="3">
                                            <p:txEl>
                                              <p:pRg st="0" end="0"/>
                                            </p:txEl>
                                          </p:spTgt>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bwMode="auto">
          <a:xfrm>
            <a:off x="0" y="1020388"/>
            <a:ext cx="8945880" cy="50601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568325" indent="-568325" eaLnBrk="1" hangingPunct="1">
              <a:spcBef>
                <a:spcPts val="1800"/>
              </a:spcBef>
              <a:spcAft>
                <a:spcPts val="1800"/>
              </a:spcAft>
              <a:buFont typeface="Wingdings" pitchFamily="2" charset="2"/>
              <a:buChar char="Ø"/>
            </a:pPr>
            <a:r>
              <a:rPr lang="en-US" sz="2400" dirty="0" smtClean="0">
                <a:latin typeface="+mn-lt"/>
                <a:cs typeface="Times New Roman" pitchFamily="18" charset="0"/>
              </a:rPr>
              <a:t>Established in November 1996 as a depository</a:t>
            </a:r>
          </a:p>
          <a:p>
            <a:pPr marL="968375" lvl="1" indent="-568325">
              <a:spcBef>
                <a:spcPts val="1800"/>
              </a:spcBef>
              <a:spcAft>
                <a:spcPts val="1800"/>
              </a:spcAft>
              <a:buFont typeface="Wingdings" pitchFamily="2" charset="2"/>
              <a:buChar char="ü"/>
            </a:pPr>
            <a:r>
              <a:rPr lang="en-US" sz="2000" dirty="0" smtClean="0">
                <a:latin typeface="+mn-lt"/>
                <a:cs typeface="Times New Roman" pitchFamily="18" charset="0"/>
              </a:rPr>
              <a:t>Promoters  - IDBI, </a:t>
            </a:r>
            <a:r>
              <a:rPr lang="en-IN" sz="2000" dirty="0">
                <a:latin typeface="+mn-lt"/>
                <a:cs typeface="Times New Roman" pitchFamily="18" charset="0"/>
              </a:rPr>
              <a:t>Unit Trust of India (now SUUTI</a:t>
            </a:r>
            <a:r>
              <a:rPr lang="en-IN" sz="2000" dirty="0" smtClean="0">
                <a:latin typeface="+mn-lt"/>
                <a:cs typeface="Times New Roman" pitchFamily="18" charset="0"/>
              </a:rPr>
              <a:t>) and NSE</a:t>
            </a:r>
            <a:endParaRPr lang="en-US" sz="2000" dirty="0" smtClean="0">
              <a:latin typeface="+mn-lt"/>
              <a:cs typeface="Times New Roman" pitchFamily="18" charset="0"/>
            </a:endParaRPr>
          </a:p>
          <a:p>
            <a:pPr marL="568325" indent="-568325" eaLnBrk="1" hangingPunct="1">
              <a:spcBef>
                <a:spcPts val="1800"/>
              </a:spcBef>
              <a:spcAft>
                <a:spcPts val="1800"/>
              </a:spcAft>
              <a:buFont typeface="Wingdings" pitchFamily="2" charset="2"/>
              <a:buChar char="Ø"/>
            </a:pPr>
            <a:r>
              <a:rPr lang="en-US" sz="2400" dirty="0" smtClean="0">
                <a:latin typeface="+mn-lt"/>
                <a:cs typeface="Times New Roman" pitchFamily="18" charset="0"/>
              </a:rPr>
              <a:t>Developed state of the art national infrastructure </a:t>
            </a:r>
          </a:p>
          <a:p>
            <a:pPr marL="568325" indent="-568325" eaLnBrk="1" hangingPunct="1">
              <a:spcBef>
                <a:spcPts val="1800"/>
              </a:spcBef>
              <a:spcAft>
                <a:spcPts val="1800"/>
              </a:spcAft>
              <a:buFont typeface="Wingdings" pitchFamily="2" charset="2"/>
              <a:buChar char="Ø"/>
            </a:pPr>
            <a:r>
              <a:rPr lang="en-US" sz="2400" dirty="0" smtClean="0">
                <a:latin typeface="+mn-lt"/>
                <a:cs typeface="Times New Roman" pitchFamily="18" charset="0"/>
              </a:rPr>
              <a:t>Transformed capital market operations in India</a:t>
            </a:r>
          </a:p>
          <a:p>
            <a:pPr marL="568325" indent="-568325" eaLnBrk="1" hangingPunct="1">
              <a:spcBef>
                <a:spcPts val="1800"/>
              </a:spcBef>
              <a:spcAft>
                <a:spcPts val="1800"/>
              </a:spcAft>
              <a:buFont typeface="Wingdings" pitchFamily="2" charset="2"/>
              <a:buChar char="Ø"/>
            </a:pPr>
            <a:r>
              <a:rPr lang="en-US" sz="2400" dirty="0" smtClean="0">
                <a:latin typeface="+mn-lt"/>
                <a:cs typeface="Times New Roman" pitchFamily="18" charset="0"/>
              </a:rPr>
              <a:t>Engaged by </a:t>
            </a:r>
            <a:r>
              <a:rPr lang="en-US" sz="2400" dirty="0" err="1" smtClean="0">
                <a:latin typeface="+mn-lt"/>
                <a:cs typeface="Times New Roman" pitchFamily="18" charset="0"/>
              </a:rPr>
              <a:t>GoI</a:t>
            </a:r>
            <a:r>
              <a:rPr lang="en-US" sz="2400" dirty="0" smtClean="0">
                <a:latin typeface="+mn-lt"/>
                <a:cs typeface="Times New Roman" pitchFamily="18" charset="0"/>
              </a:rPr>
              <a:t> for developing various e-Governance solutions</a:t>
            </a:r>
          </a:p>
          <a:p>
            <a:pPr marL="568325" indent="-568325" eaLnBrk="1" hangingPunct="1">
              <a:spcBef>
                <a:spcPts val="1800"/>
              </a:spcBef>
              <a:spcAft>
                <a:spcPts val="1800"/>
              </a:spcAft>
              <a:buFont typeface="Wingdings" pitchFamily="2" charset="2"/>
              <a:buChar char="Ø"/>
            </a:pPr>
            <a:r>
              <a:rPr lang="en-US" sz="2400" dirty="0" smtClean="0">
                <a:latin typeface="+mn-lt"/>
                <a:cs typeface="Times New Roman" pitchFamily="18" charset="0"/>
              </a:rPr>
              <a:t>Developed and managing various turnaround Greenfield  projects  </a:t>
            </a:r>
          </a:p>
        </p:txBody>
      </p:sp>
      <p:sp>
        <p:nvSpPr>
          <p:cNvPr id="5"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a:solidFill>
                  <a:srgbClr val="FFC50D"/>
                </a:solidFill>
                <a:latin typeface="+mn-lt"/>
              </a:rPr>
              <a:t>About NSDL</a:t>
            </a:r>
          </a:p>
        </p:txBody>
      </p:sp>
    </p:spTree>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264636BB-52F0-4AC3-98F5-9FFA276B54CF}" type="slidenum">
              <a:rPr lang="en-US" sz="1200">
                <a:latin typeface="Book Antiqua" pitchFamily="18" charset="0"/>
              </a:rPr>
              <a:pPr algn="ctr" eaLnBrk="1" hangingPunct="1"/>
              <a:t>20</a:t>
            </a:fld>
            <a:endParaRPr lang="en-US" sz="1200">
              <a:latin typeface="Book Antiqua" pitchFamily="18" charset="0"/>
            </a:endParaRPr>
          </a:p>
        </p:txBody>
      </p:sp>
      <p:sp>
        <p:nvSpPr>
          <p:cNvPr id="12"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IN" sz="2800" dirty="0"/>
              <a:t>Stakeholders in NPS</a:t>
            </a:r>
            <a:br>
              <a:rPr lang="en-IN" sz="2800" dirty="0"/>
            </a:br>
            <a:endParaRPr lang="en-US" sz="3000" b="1" dirty="0" smtClean="0">
              <a:solidFill>
                <a:srgbClr val="FFC50D"/>
              </a:solidFill>
              <a:latin typeface="Book Antiqua" pitchFamily="18" charset="0"/>
            </a:endParaRPr>
          </a:p>
        </p:txBody>
      </p:sp>
      <p:sp>
        <p:nvSpPr>
          <p:cNvPr id="11" name="Rectangle 16"/>
          <p:cNvSpPr>
            <a:spLocks noChangeArrowheads="1"/>
          </p:cNvSpPr>
          <p:nvPr/>
        </p:nvSpPr>
        <p:spPr bwMode="auto">
          <a:xfrm>
            <a:off x="3469246" y="5970657"/>
            <a:ext cx="1981200" cy="353943"/>
          </a:xfrm>
          <a:prstGeom prst="rect">
            <a:avLst/>
          </a:prstGeom>
          <a:noFill/>
          <a:ln w="9525">
            <a:noFill/>
            <a:miter lim="800000"/>
            <a:headEnd/>
            <a:tailEnd/>
          </a:ln>
        </p:spPr>
        <p:txBody>
          <a:bodyPr>
            <a:spAutoFit/>
          </a:bodyPr>
          <a:lstStyle/>
          <a:p>
            <a:pPr algn="ctr"/>
            <a:r>
              <a:rPr lang="en-US" sz="1700" b="1" dirty="0">
                <a:latin typeface="+mj-lt"/>
              </a:rPr>
              <a:t>Subscribers</a:t>
            </a:r>
          </a:p>
        </p:txBody>
      </p:sp>
      <p:pic>
        <p:nvPicPr>
          <p:cNvPr id="14" name="Picture 2" descr="C:\Users\niteshp\Desktop\PFRD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6525" y="1066800"/>
            <a:ext cx="1668675" cy="12912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C:\Program Files (x86)\Microsoft Office\MEDIA\CAGCAT10\j029202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440" y="3132174"/>
            <a:ext cx="1086917" cy="103161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a:spLocks noChangeArrowheads="1"/>
          </p:cNvSpPr>
          <p:nvPr/>
        </p:nvSpPr>
        <p:spPr bwMode="auto">
          <a:xfrm>
            <a:off x="5948436" y="4120642"/>
            <a:ext cx="2585964" cy="353943"/>
          </a:xfrm>
          <a:prstGeom prst="rect">
            <a:avLst/>
          </a:prstGeom>
          <a:noFill/>
          <a:ln w="9525" algn="ctr">
            <a:noFill/>
            <a:miter lim="800000"/>
            <a:headEnd/>
            <a:tailEnd/>
          </a:ln>
        </p:spPr>
        <p:txBody>
          <a:bodyPr wrap="none">
            <a:spAutoFit/>
          </a:bodyPr>
          <a:lstStyle/>
          <a:p>
            <a:pPr algn="ctr"/>
            <a:r>
              <a:rPr lang="en-US" sz="1700" b="1" dirty="0" smtClean="0">
                <a:latin typeface="+mj-lt"/>
              </a:rPr>
              <a:t>Pension Fund Manager</a:t>
            </a:r>
            <a:endParaRPr lang="en-US" sz="1700" b="1" dirty="0">
              <a:latin typeface="+mj-lt"/>
            </a:endParaRPr>
          </a:p>
        </p:txBody>
      </p:sp>
      <p:sp>
        <p:nvSpPr>
          <p:cNvPr id="19" name="Rectangle 20"/>
          <p:cNvSpPr>
            <a:spLocks noChangeArrowheads="1"/>
          </p:cNvSpPr>
          <p:nvPr/>
        </p:nvSpPr>
        <p:spPr bwMode="auto">
          <a:xfrm>
            <a:off x="2514600" y="3539202"/>
            <a:ext cx="3733800" cy="615553"/>
          </a:xfrm>
          <a:prstGeom prst="rect">
            <a:avLst/>
          </a:prstGeom>
          <a:noFill/>
          <a:ln w="9525">
            <a:noFill/>
            <a:miter lim="800000"/>
            <a:headEnd/>
            <a:tailEnd/>
          </a:ln>
        </p:spPr>
        <p:txBody>
          <a:bodyPr>
            <a:spAutoFit/>
          </a:bodyPr>
          <a:lstStyle/>
          <a:p>
            <a:pPr algn="ctr"/>
            <a:r>
              <a:rPr lang="en-US" sz="1700" b="1" dirty="0">
                <a:latin typeface="+mj-lt"/>
              </a:rPr>
              <a:t>Central Recordkeeping </a:t>
            </a:r>
          </a:p>
          <a:p>
            <a:pPr algn="ctr"/>
            <a:r>
              <a:rPr lang="en-US" sz="1700" b="1" dirty="0">
                <a:latin typeface="+mj-lt"/>
              </a:rPr>
              <a:t>Agency</a:t>
            </a:r>
          </a:p>
        </p:txBody>
      </p:sp>
      <p:sp>
        <p:nvSpPr>
          <p:cNvPr id="20" name="Rectangle 16"/>
          <p:cNvSpPr>
            <a:spLocks noChangeArrowheads="1"/>
          </p:cNvSpPr>
          <p:nvPr/>
        </p:nvSpPr>
        <p:spPr bwMode="auto">
          <a:xfrm>
            <a:off x="304800" y="4040088"/>
            <a:ext cx="2514600" cy="353943"/>
          </a:xfrm>
          <a:prstGeom prst="rect">
            <a:avLst/>
          </a:prstGeom>
          <a:noFill/>
          <a:ln w="9525">
            <a:noFill/>
            <a:miter lim="800000"/>
            <a:headEnd/>
            <a:tailEnd/>
          </a:ln>
        </p:spPr>
        <p:txBody>
          <a:bodyPr wrap="square">
            <a:spAutoFit/>
          </a:bodyPr>
          <a:lstStyle/>
          <a:p>
            <a:pPr algn="ctr"/>
            <a:r>
              <a:rPr lang="en-US" sz="1700" b="1" dirty="0" smtClean="0">
                <a:latin typeface="+mj-lt"/>
              </a:rPr>
              <a:t>Point of Presence </a:t>
            </a: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1066800"/>
            <a:ext cx="1668675" cy="129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descr="C:\Documents and Settings\All Users\Documents\SAP!.jpg"/>
          <p:cNvPicPr>
            <a:picLocks noChangeAspect="1" noChangeArrowheads="1"/>
          </p:cNvPicPr>
          <p:nvPr/>
        </p:nvPicPr>
        <p:blipFill>
          <a:blip r:embed="rId6" cstate="print"/>
          <a:srcRect/>
          <a:stretch>
            <a:fillRect/>
          </a:stretch>
        </p:blipFill>
        <p:spPr bwMode="auto">
          <a:xfrm>
            <a:off x="3624169" y="4916724"/>
            <a:ext cx="1671353" cy="1100137"/>
          </a:xfrm>
          <a:prstGeom prst="rect">
            <a:avLst/>
          </a:prstGeom>
          <a:noFill/>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49640" y="2895600"/>
            <a:ext cx="1859740" cy="12514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descr="C:\Users\niteshp\Desktop\Institut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0071" y="2736255"/>
            <a:ext cx="1447118" cy="823957"/>
          </a:xfrm>
          <a:prstGeom prst="rect">
            <a:avLst/>
          </a:prstGeom>
          <a:noFill/>
          <a:extLst>
            <a:ext uri="{909E8E84-426E-40DD-AFC4-6F175D3DCCD1}">
              <a14:hiddenFill xmlns:a14="http://schemas.microsoft.com/office/drawing/2010/main">
                <a:solidFill>
                  <a:srgbClr val="FFFFFF"/>
                </a:solidFill>
              </a14:hiddenFill>
            </a:ext>
          </a:extLst>
        </p:spPr>
      </p:pic>
      <p:sp>
        <p:nvSpPr>
          <p:cNvPr id="22" name="Action Button: Back or Previous 21">
            <a:hlinkClick r:id="rId9" action="ppaction://hlinksldjump" highlightClick="1"/>
          </p:cNvPr>
          <p:cNvSpPr/>
          <p:nvPr/>
        </p:nvSpPr>
        <p:spPr>
          <a:xfrm>
            <a:off x="7787640" y="6127115"/>
            <a:ext cx="533400" cy="304800"/>
          </a:xfrm>
          <a:prstGeom prst="actionButtonBackPrevious">
            <a:avLst/>
          </a:prstGeom>
          <a:solidFill>
            <a:schemeClr val="bg1"/>
          </a:solidFill>
          <a:ln>
            <a:solidFill>
              <a:srgbClr val="9F36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latin typeface="Book Antiqua" pitchFamily="18" charset="0"/>
            </a:endParaRPr>
          </a:p>
        </p:txBody>
      </p:sp>
    </p:spTree>
    <p:extLst>
      <p:ext uri="{BB962C8B-B14F-4D97-AF65-F5344CB8AC3E}">
        <p14:creationId xmlns:p14="http://schemas.microsoft.com/office/powerpoint/2010/main" val="296165587"/>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barn(inVertical)">
                                      <p:cBhvr>
                                        <p:cTn id="11" dur="500"/>
                                        <p:tgtEl>
                                          <p:spTgt spid="102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heel(1)">
                                      <p:cBhvr>
                                        <p:cTn id="25" dur="2000"/>
                                        <p:tgtEl>
                                          <p:spTgt spid="20"/>
                                        </p:tgtEl>
                                      </p:cBhvr>
                                    </p:animEffect>
                                  </p:childTnLst>
                                </p:cTn>
                              </p:par>
                            </p:childTnLst>
                          </p:cTn>
                        </p:par>
                        <p:par>
                          <p:cTn id="26" fill="hold">
                            <p:stCondLst>
                              <p:cond delay="3500"/>
                            </p:stCondLst>
                            <p:childTnLst>
                              <p:par>
                                <p:cTn id="27" presetID="21" presetClass="entr" presetSubtype="1"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wheel(1)">
                                      <p:cBhvr>
                                        <p:cTn id="29" dur="2000"/>
                                        <p:tgtEl>
                                          <p:spTgt spid="1026"/>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heel(1)">
                                      <p:cBhvr>
                                        <p:cTn id="32" dur="2000"/>
                                        <p:tgtEl>
                                          <p:spTgt spid="18"/>
                                        </p:tgtEl>
                                      </p:cBhvr>
                                    </p:animEffect>
                                  </p:childTnLst>
                                </p:cTn>
                              </p:par>
                            </p:childTnLst>
                          </p:cTn>
                        </p:par>
                        <p:par>
                          <p:cTn id="33" fill="hold">
                            <p:stCondLst>
                              <p:cond delay="55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1EC3DCE-2319-4367-9EAD-62C514A14106}" type="slidenum">
              <a:rPr lang="en-US" smtClean="0"/>
              <a:pPr>
                <a:defRPr/>
              </a:pPr>
              <a:t>21</a:t>
            </a:fld>
            <a:endParaRPr lang="en-US"/>
          </a:p>
        </p:txBody>
      </p:sp>
      <p:pic>
        <p:nvPicPr>
          <p:cNvPr id="1026" name="Picture 2">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55" t="8125" r="15432" b="7291"/>
          <a:stretch/>
        </p:blipFill>
        <p:spPr bwMode="auto">
          <a:xfrm>
            <a:off x="48672" y="103239"/>
            <a:ext cx="9006840" cy="67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8818330"/>
      </p:ext>
    </p:extLst>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264636BB-52F0-4AC3-98F5-9FFA276B54CF}" type="slidenum">
              <a:rPr lang="en-US" sz="1200">
                <a:latin typeface="Book Antiqua" pitchFamily="18" charset="0"/>
              </a:rPr>
              <a:pPr algn="ctr" eaLnBrk="1" hangingPunct="1"/>
              <a:t>22</a:t>
            </a:fld>
            <a:endParaRPr lang="en-US" sz="1200">
              <a:latin typeface="Book Antiqua" pitchFamily="18" charset="0"/>
            </a:endParaRPr>
          </a:p>
        </p:txBody>
      </p:sp>
      <p:sp>
        <p:nvSpPr>
          <p:cNvPr id="12"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IN" sz="2800" dirty="0" smtClean="0"/>
              <a:t>Growth of subscriber in Govt sector</a:t>
            </a:r>
            <a:endParaRPr lang="en-US" sz="3000" b="1" dirty="0" smtClean="0">
              <a:solidFill>
                <a:srgbClr val="FFC50D"/>
              </a:solidFill>
              <a:latin typeface="Book Antiqua" pitchFamily="18" charset="0"/>
            </a:endParaRPr>
          </a:p>
        </p:txBody>
      </p:sp>
      <p:sp>
        <p:nvSpPr>
          <p:cNvPr id="17" name="Action Button: Back or Previous 16">
            <a:hlinkClick r:id="rId3" action="ppaction://hlinksldjump" highlightClick="1"/>
          </p:cNvPr>
          <p:cNvSpPr/>
          <p:nvPr/>
        </p:nvSpPr>
        <p:spPr>
          <a:xfrm>
            <a:off x="7787640" y="6127115"/>
            <a:ext cx="533400" cy="304800"/>
          </a:xfrm>
          <a:prstGeom prst="actionButtonBackPrevious">
            <a:avLst/>
          </a:prstGeom>
          <a:solidFill>
            <a:schemeClr val="bg1"/>
          </a:solidFill>
          <a:ln>
            <a:solidFill>
              <a:srgbClr val="9F36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IN">
              <a:latin typeface="Book Antiqua" pitchFamily="18" charset="0"/>
            </a:endParaRPr>
          </a:p>
        </p:txBody>
      </p:sp>
      <p:graphicFrame>
        <p:nvGraphicFramePr>
          <p:cNvPr id="23" name="Chart 22"/>
          <p:cNvGraphicFramePr>
            <a:graphicFrameLocks/>
          </p:cNvGraphicFramePr>
          <p:nvPr>
            <p:extLst>
              <p:ext uri="{D42A27DB-BD31-4B8C-83A1-F6EECF244321}">
                <p14:modId xmlns:p14="http://schemas.microsoft.com/office/powerpoint/2010/main" val="3926271636"/>
              </p:ext>
            </p:extLst>
          </p:nvPr>
        </p:nvGraphicFramePr>
        <p:xfrm>
          <a:off x="131374" y="948690"/>
          <a:ext cx="9012626" cy="50406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3411746"/>
      </p:ext>
    </p:extLst>
  </p:cSld>
  <p:clrMapOvr>
    <a:masterClrMapping/>
  </p:clrMapOvr>
  <p:transition>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a:solidFill>
                  <a:srgbClr val="FFC50D"/>
                </a:solidFill>
                <a:latin typeface="Book Antiqua" pitchFamily="18" charset="0"/>
              </a:rPr>
              <a:t>Subscriber Charge Structure</a:t>
            </a:r>
          </a:p>
        </p:txBody>
      </p:sp>
      <p:sp>
        <p:nvSpPr>
          <p:cNvPr id="4"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31F16C4-1E66-44DD-9B27-2D9D3BF32394}" type="slidenum">
              <a:rPr lang="en-US" sz="1200">
                <a:latin typeface="Book Antiqua" pitchFamily="18" charset="0"/>
              </a:rPr>
              <a:pPr algn="ctr" eaLnBrk="1" hangingPunct="1"/>
              <a:t>23</a:t>
            </a:fld>
            <a:endParaRPr lang="en-US" sz="1200">
              <a:latin typeface="Book Antiqua" pitchFamily="18" charset="0"/>
            </a:endParaRPr>
          </a:p>
        </p:txBody>
      </p:sp>
      <p:graphicFrame>
        <p:nvGraphicFramePr>
          <p:cNvPr id="7" name="Group 37"/>
          <p:cNvGraphicFramePr>
            <a:graphicFrameLocks noGrp="1"/>
          </p:cNvGraphicFramePr>
          <p:nvPr>
            <p:extLst>
              <p:ext uri="{D42A27DB-BD31-4B8C-83A1-F6EECF244321}">
                <p14:modId xmlns:p14="http://schemas.microsoft.com/office/powerpoint/2010/main" val="1507770801"/>
              </p:ext>
            </p:extLst>
          </p:nvPr>
        </p:nvGraphicFramePr>
        <p:xfrm>
          <a:off x="114994" y="914400"/>
          <a:ext cx="8876606" cy="5334000"/>
        </p:xfrm>
        <a:graphic>
          <a:graphicData uri="http://schemas.openxmlformats.org/drawingml/2006/table">
            <a:tbl>
              <a:tblPr firstRow="1">
                <a:tableStyleId>{ED083AE6-46FA-4A59-8FB0-9F97EB10719F}</a:tableStyleId>
              </a:tblPr>
              <a:tblGrid>
                <a:gridCol w="1742137"/>
                <a:gridCol w="3239631"/>
                <a:gridCol w="2318617"/>
                <a:gridCol w="1576221"/>
              </a:tblGrid>
              <a:tr h="776879">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Interm</a:t>
                      </a:r>
                      <a:r>
                        <a:rPr kumimoji="0" lang="en-US" sz="1800" u="none" strike="noStrike" cap="none" normalizeH="0" baseline="0" dirty="0" smtClean="0">
                          <a:ln>
                            <a:noFill/>
                          </a:ln>
                          <a:effectLst/>
                        </a:rPr>
                        <a:t>e</a:t>
                      </a:r>
                      <a:r>
                        <a:rPr kumimoji="0" lang="ru-RU" sz="1800" u="none" strike="noStrike" cap="none" normalizeH="0" baseline="0" dirty="0" smtClean="0">
                          <a:ln>
                            <a:noFill/>
                          </a:ln>
                          <a:effectLst/>
                        </a:rPr>
                        <a:t>diary</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Charge Head</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Charges</a:t>
                      </a:r>
                      <a:r>
                        <a:rPr kumimoji="0" lang="en-US" sz="1800" u="none" strike="noStrike" cap="none" normalizeH="0" baseline="0" dirty="0" smtClean="0">
                          <a:ln>
                            <a:noFill/>
                          </a:ln>
                          <a:effectLst/>
                        </a:rPr>
                        <a:t> </a:t>
                      </a:r>
                    </a:p>
                    <a:p>
                      <a:pPr marL="0" marR="0" lvl="0" indent="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(excluding Tax)</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Method of </a:t>
                      </a:r>
                      <a:r>
                        <a:rPr kumimoji="0" lang="en-US" sz="1800" u="none" strike="noStrike" cap="none" normalizeH="0" baseline="0" dirty="0" smtClean="0">
                          <a:ln>
                            <a:noFill/>
                          </a:ln>
                          <a:effectLst/>
                        </a:rPr>
                        <a:t> Recovery</a:t>
                      </a: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r>
              <a:tr h="373926">
                <a:tc row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POP</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Initial </a:t>
                      </a:r>
                      <a:r>
                        <a:rPr kumimoji="0" lang="ru-RU" sz="1800" u="none" strike="noStrike" cap="none" normalizeH="0" baseline="0" dirty="0" smtClean="0">
                          <a:ln>
                            <a:noFill/>
                          </a:ln>
                          <a:effectLst/>
                        </a:rPr>
                        <a:t>Registration </a:t>
                      </a:r>
                      <a:r>
                        <a:rPr kumimoji="0" lang="en-US" sz="1800" u="none" strike="noStrike" cap="none" normalizeH="0" baseline="0" dirty="0" smtClean="0">
                          <a:ln>
                            <a:noFill/>
                          </a:ln>
                          <a:effectLst/>
                        </a:rPr>
                        <a:t>charges</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Rs.12</a:t>
                      </a:r>
                      <a:r>
                        <a:rPr kumimoji="0" lang="en-IN" sz="1800" u="none" strike="noStrike" cap="none" normalizeH="0" baseline="0" dirty="0" smtClean="0">
                          <a:ln>
                            <a:noFill/>
                          </a:ln>
                          <a:effectLst/>
                        </a:rPr>
                        <a:t>5</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800" u="none" strike="noStrike" cap="none" normalizeH="0" baseline="0" dirty="0" smtClean="0">
                          <a:ln>
                            <a:noFill/>
                          </a:ln>
                          <a:effectLst/>
                        </a:rPr>
                        <a:t>Upfront collection</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934816">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Any contribution</a:t>
                      </a:r>
                    </a:p>
                    <a:p>
                      <a:pPr marL="0" marR="0" lvl="0" indent="0" algn="l" defTabSz="914400" rtl="0" eaLnBrk="1" fontAlgn="b" latinLnBrk="0" hangingPunct="1">
                        <a:lnSpc>
                          <a:spcPct val="100000"/>
                        </a:lnSpc>
                        <a:spcBef>
                          <a:spcPct val="0"/>
                        </a:spcBef>
                        <a:spcAft>
                          <a:spcPct val="0"/>
                        </a:spcAft>
                        <a:buClrTx/>
                        <a:buSzTx/>
                        <a:buFontTx/>
                        <a:buNone/>
                        <a:tabLst/>
                      </a:pPr>
                      <a:endParaRPr kumimoji="0" lang="en-US" sz="1800" u="none" strike="noStrike" cap="none" normalizeH="0" baseline="0" dirty="0" smtClean="0">
                        <a:ln>
                          <a:noFill/>
                        </a:ln>
                        <a:effectLst/>
                      </a:endParaRPr>
                    </a:p>
                    <a:p>
                      <a:pPr marL="0" marR="0" lvl="0" indent="0" algn="l" defTabSz="914400" rtl="0" eaLnBrk="1" fontAlgn="b"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0.25% of the amount, subject to minimum of Rs.20/-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vMerge="1">
                  <a:txBody>
                    <a:bodyPr/>
                    <a:lstStyle/>
                    <a:p>
                      <a:endParaRPr lang="en-US"/>
                    </a:p>
                  </a:txBody>
                  <a:tcPr/>
                </a:tc>
              </a:tr>
              <a:tr h="934816">
                <a:tc vMerge="1">
                  <a:txBody>
                    <a:bodyPr/>
                    <a:lstStyle/>
                    <a:p>
                      <a:endParaRPr lang="en-US"/>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Any other transaction not involving a contribution from subscriber</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Rs.</a:t>
                      </a:r>
                      <a:r>
                        <a:rPr kumimoji="0" lang="ru-RU" sz="1800" u="none" strike="noStrike" cap="none" normalizeH="0" baseline="0" dirty="0" smtClean="0">
                          <a:ln>
                            <a:noFill/>
                          </a:ln>
                          <a:effectLst/>
                        </a:rPr>
                        <a:t>20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vMerge="1">
                  <a:txBody>
                    <a:bodyPr/>
                    <a:lstStyle/>
                    <a:p>
                      <a:endParaRPr lang="en-US"/>
                    </a:p>
                  </a:txBody>
                  <a:tcPr/>
                </a:tc>
              </a:tr>
              <a:tr h="654371">
                <a:tc row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CRA</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c>
                  <a:txBody>
                    <a:bodyPr/>
                    <a:lstStyle/>
                    <a:p>
                      <a:pPr marL="0" marR="0" lvl="0" indent="0" algn="l" defTabSz="914400" rtl="0" eaLnBrk="1" fontAlgn="b" latinLnBrk="0" hangingPunct="1">
                        <a:lnSpc>
                          <a:spcPct val="100000"/>
                        </a:lnSpc>
                        <a:spcBef>
                          <a:spcPct val="20000"/>
                        </a:spcBef>
                        <a:spcAft>
                          <a:spcPct val="0"/>
                        </a:spcAft>
                        <a:buClrTx/>
                        <a:buSzTx/>
                        <a:buFontTx/>
                        <a:buNone/>
                        <a:tabLst/>
                      </a:pPr>
                      <a:r>
                        <a:rPr kumimoji="0" lang="en-IN" sz="1800" u="none" strike="noStrike" cap="none" normalizeH="0" baseline="0" dirty="0" smtClean="0">
                          <a:ln>
                            <a:noFill/>
                          </a:ln>
                          <a:effectLst/>
                        </a:rPr>
                        <a:t>One time </a:t>
                      </a:r>
                      <a:r>
                        <a:rPr kumimoji="0" lang="ru-RU" sz="1800" u="none" strike="noStrike" cap="none" normalizeH="0" baseline="0" dirty="0" smtClean="0">
                          <a:ln>
                            <a:noFill/>
                          </a:ln>
                          <a:effectLst/>
                        </a:rPr>
                        <a:t>Account opening </a:t>
                      </a:r>
                      <a:r>
                        <a:rPr kumimoji="0" lang="en-IN" sz="1800" u="none" strike="noStrike" cap="none" normalizeH="0" baseline="0" dirty="0" smtClean="0">
                          <a:ln>
                            <a:noFill/>
                          </a:ln>
                          <a:effectLst/>
                        </a:rPr>
                        <a:t>charge</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Rs.</a:t>
                      </a:r>
                      <a:r>
                        <a:rPr kumimoji="0" lang="ru-RU" sz="1800" u="none" strike="noStrike" cap="none" normalizeH="0" baseline="0" dirty="0" smtClean="0">
                          <a:ln>
                            <a:noFill/>
                          </a:ln>
                          <a:effectLst/>
                        </a:rPr>
                        <a:t>50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rowSpan="3">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Redemption of </a:t>
                      </a:r>
                      <a:r>
                        <a:rPr kumimoji="0" lang="en-US" sz="1800" u="none" strike="noStrike" cap="none" normalizeH="0" baseline="0" dirty="0" smtClean="0">
                          <a:ln>
                            <a:noFill/>
                          </a:ln>
                          <a:effectLst/>
                        </a:rPr>
                        <a:t>u</a:t>
                      </a:r>
                      <a:r>
                        <a:rPr kumimoji="0" lang="ru-RU" sz="1800" u="none" strike="noStrike" cap="none" normalizeH="0" baseline="0" dirty="0" smtClean="0">
                          <a:ln>
                            <a:noFill/>
                          </a:ln>
                          <a:effectLst/>
                        </a:rPr>
                        <a:t>nits</a:t>
                      </a:r>
                      <a:r>
                        <a:rPr kumimoji="0" lang="en-US" sz="1800" u="none" strike="noStrike" cap="none" normalizeH="0" baseline="0" dirty="0" smtClean="0">
                          <a:ln>
                            <a:noFill/>
                          </a:ln>
                          <a:effectLst/>
                        </a:rPr>
                        <a:t> on a quarterly basis</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tc>
              </a:tr>
              <a:tr h="443931">
                <a:tc vMerge="1">
                  <a:txBody>
                    <a:bodyPr/>
                    <a:lstStyle/>
                    <a:p>
                      <a:endParaRPr lang="en-US"/>
                    </a:p>
                  </a:txBody>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IN" sz="1800" u="none" strike="noStrike" cap="none" normalizeH="0" baseline="0" dirty="0" smtClean="0">
                          <a:ln>
                            <a:noFill/>
                          </a:ln>
                          <a:effectLst/>
                        </a:rPr>
                        <a:t>Annual Maintenance Charge</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Rs. 190</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vMerge="1">
                  <a:txBody>
                    <a:bodyPr/>
                    <a:lstStyle/>
                    <a:p>
                      <a:endParaRPr lang="en-US"/>
                    </a:p>
                  </a:txBody>
                  <a:tcPr/>
                </a:tc>
              </a:tr>
              <a:tr h="1215261">
                <a:tc vMerge="1">
                  <a:txBody>
                    <a:bodyPr/>
                    <a:lstStyle/>
                    <a:p>
                      <a:endParaRPr lang="en-US"/>
                    </a:p>
                  </a:txBody>
                  <a:tcPr/>
                </a:tc>
                <a:tc>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ru-RU" sz="1800" u="none" strike="noStrike" cap="none" normalizeH="0" baseline="0" dirty="0" smtClean="0">
                          <a:ln>
                            <a:noFill/>
                          </a:ln>
                          <a:effectLst/>
                        </a:rPr>
                        <a:t>Transaction</a:t>
                      </a:r>
                      <a:r>
                        <a:rPr kumimoji="0" lang="en-US" sz="1800" u="none" strike="noStrike" cap="none" normalizeH="0" baseline="0" dirty="0" smtClean="0">
                          <a:ln>
                            <a:noFill/>
                          </a:ln>
                          <a:effectLst/>
                        </a:rPr>
                        <a:t> </a:t>
                      </a:r>
                    </a:p>
                    <a:p>
                      <a:pPr marL="0" marR="0" lvl="0" indent="0" algn="l"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(contribution, change in scheme preference, switch and withdrawal)</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u="none" strike="noStrike" cap="none" normalizeH="0" baseline="0" dirty="0" smtClean="0">
                          <a:ln>
                            <a:noFill/>
                          </a:ln>
                          <a:effectLst/>
                        </a:rPr>
                        <a:t>Rs.4</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tc>
                <a:tc vMerge="1">
                  <a:txBody>
                    <a:bodyPr/>
                    <a:lstStyle/>
                    <a:p>
                      <a:endParaRPr lang="en-US"/>
                    </a:p>
                  </a:txBody>
                  <a:tcPr/>
                </a:tc>
              </a:tr>
            </a:tbl>
          </a:graphicData>
        </a:graphic>
      </p:graphicFrame>
    </p:spTree>
    <p:extLst>
      <p:ext uri="{BB962C8B-B14F-4D97-AF65-F5344CB8AC3E}">
        <p14:creationId xmlns:p14="http://schemas.microsoft.com/office/powerpoint/2010/main" val="1080241581"/>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IN" dirty="0" smtClean="0"/>
              <a:t>Effect of charges on corpus</a:t>
            </a:r>
            <a:endParaRPr lang="en-IN" dirty="0"/>
          </a:p>
        </p:txBody>
      </p:sp>
      <p:sp>
        <p:nvSpPr>
          <p:cNvPr id="6"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Book Antiqua"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effectLst/>
              <a:uLnTx/>
              <a:uFillTx/>
              <a:latin typeface="Book Antiqua" pitchFamily="18" charset="0"/>
            </a:endParaRPr>
          </a:p>
        </p:txBody>
      </p:sp>
      <p:sp>
        <p:nvSpPr>
          <p:cNvPr id="4" name="Rectangle 7"/>
          <p:cNvSpPr>
            <a:spLocks noChangeArrowheads="1"/>
          </p:cNvSpPr>
          <p:nvPr/>
        </p:nvSpPr>
        <p:spPr bwMode="auto">
          <a:xfrm>
            <a:off x="21771" y="599844"/>
            <a:ext cx="8931035" cy="5486400"/>
          </a:xfrm>
          <a:prstGeom prst="rect">
            <a:avLst/>
          </a:prstGeom>
          <a:noFill/>
          <a:ln w="9525">
            <a:noFill/>
            <a:miter lim="800000"/>
            <a:headEnd/>
            <a:tailEnd/>
          </a:ln>
        </p:spPr>
        <p:txBody>
          <a:bodyPr/>
          <a:lstStyle/>
          <a:p>
            <a:pPr marL="457200" indent="-457200">
              <a:lnSpc>
                <a:spcPct val="200000"/>
              </a:lnSpc>
              <a:spcBef>
                <a:spcPts val="600"/>
              </a:spcBef>
              <a:buClr>
                <a:schemeClr val="tx1"/>
              </a:buClr>
              <a:buFont typeface="Wingdings" panose="05000000000000000000" pitchFamily="2" charset="2"/>
              <a:buChar char="Ø"/>
            </a:pPr>
            <a:r>
              <a:rPr lang="en-US" sz="2400" dirty="0" smtClean="0">
                <a:latin typeface="+mj-lt"/>
                <a:cs typeface="Times New Roman" pitchFamily="18" charset="0"/>
              </a:rPr>
              <a:t>Investing </a:t>
            </a:r>
            <a:r>
              <a:rPr lang="en-US" sz="2400" dirty="0" err="1" smtClean="0">
                <a:latin typeface="+mj-lt"/>
                <a:cs typeface="Times New Roman" pitchFamily="18" charset="0"/>
              </a:rPr>
              <a:t>Rs</a:t>
            </a:r>
            <a:r>
              <a:rPr lang="en-US" sz="2400" dirty="0" smtClean="0">
                <a:latin typeface="+mj-lt"/>
                <a:cs typeface="Times New Roman" pitchFamily="18" charset="0"/>
              </a:rPr>
              <a:t>. 25,000 per annum for 25 years</a:t>
            </a:r>
          </a:p>
          <a:p>
            <a:pPr marL="457200" indent="-457200">
              <a:lnSpc>
                <a:spcPct val="200000"/>
              </a:lnSpc>
              <a:spcBef>
                <a:spcPts val="600"/>
              </a:spcBef>
              <a:buClr>
                <a:schemeClr val="tx1"/>
              </a:buClr>
              <a:buFont typeface="Wingdings" panose="05000000000000000000" pitchFamily="2" charset="2"/>
              <a:buChar char="Ø"/>
            </a:pPr>
            <a:r>
              <a:rPr lang="en-US" sz="2400" dirty="0" smtClean="0">
                <a:cs typeface="Times New Roman" pitchFamily="18" charset="0"/>
              </a:rPr>
              <a:t>Charges </a:t>
            </a:r>
            <a:r>
              <a:rPr lang="en-US" sz="2400" dirty="0">
                <a:cs typeface="Times New Roman" pitchFamily="18" charset="0"/>
              </a:rPr>
              <a:t>for Option A is 0.25% </a:t>
            </a:r>
            <a:r>
              <a:rPr lang="en-US" sz="2400" dirty="0" smtClean="0">
                <a:cs typeface="Times New Roman" pitchFamily="18" charset="0"/>
              </a:rPr>
              <a:t>and Option B is 2.25%</a:t>
            </a:r>
            <a:endParaRPr lang="en-US" sz="2400" dirty="0">
              <a:cs typeface="Times New Roman" pitchFamily="18" charset="0"/>
            </a:endParaRPr>
          </a:p>
          <a:p>
            <a:pPr marL="457200" indent="-457200">
              <a:lnSpc>
                <a:spcPct val="200000"/>
              </a:lnSpc>
              <a:spcBef>
                <a:spcPts val="600"/>
              </a:spcBef>
              <a:buClr>
                <a:schemeClr val="tx1"/>
              </a:buClr>
              <a:buFont typeface="Wingdings" panose="05000000000000000000" pitchFamily="2" charset="2"/>
              <a:buChar char="Ø"/>
            </a:pPr>
            <a:r>
              <a:rPr lang="en-US" sz="2400" dirty="0" smtClean="0">
                <a:latin typeface="+mj-lt"/>
                <a:cs typeface="Times New Roman" pitchFamily="18" charset="0"/>
              </a:rPr>
              <a:t>Return on Investment (CAGR) for both the investment options is 10%</a:t>
            </a:r>
          </a:p>
          <a:p>
            <a:pPr marL="457200" indent="-457200">
              <a:lnSpc>
                <a:spcPct val="200000"/>
              </a:lnSpc>
              <a:spcBef>
                <a:spcPts val="600"/>
              </a:spcBef>
              <a:buClr>
                <a:schemeClr val="tx1"/>
              </a:buClr>
              <a:buFont typeface="Wingdings" panose="05000000000000000000" pitchFamily="2" charset="2"/>
              <a:buChar char="Ø"/>
            </a:pPr>
            <a:endParaRPr lang="en-US" sz="2400" dirty="0">
              <a:latin typeface="+mj-lt"/>
              <a:cs typeface="Times New Roman" pitchFamily="18" charset="0"/>
            </a:endParaRPr>
          </a:p>
          <a:p>
            <a:pPr marL="457200" indent="-457200">
              <a:lnSpc>
                <a:spcPct val="200000"/>
              </a:lnSpc>
              <a:spcBef>
                <a:spcPts val="600"/>
              </a:spcBef>
              <a:buClr>
                <a:schemeClr val="tx1"/>
              </a:buClr>
              <a:buFont typeface="Wingdings" panose="05000000000000000000" pitchFamily="2" charset="2"/>
              <a:buChar char="Ø"/>
            </a:pPr>
            <a:endParaRPr lang="en-US" sz="2400" dirty="0" smtClean="0">
              <a:latin typeface="+mj-lt"/>
              <a:cs typeface="Times New Roman" pitchFamily="18" charset="0"/>
            </a:endParaRPr>
          </a:p>
          <a:p>
            <a:pPr marL="457200" indent="-457200">
              <a:lnSpc>
                <a:spcPct val="200000"/>
              </a:lnSpc>
              <a:spcBef>
                <a:spcPts val="600"/>
              </a:spcBef>
              <a:buClr>
                <a:schemeClr val="tx1"/>
              </a:buClr>
              <a:buFont typeface="Wingdings" panose="05000000000000000000" pitchFamily="2" charset="2"/>
              <a:buChar char="Ø"/>
            </a:pPr>
            <a:endParaRPr lang="en-US" sz="2400" dirty="0">
              <a:latin typeface="+mj-lt"/>
              <a:cs typeface="Times New Roman" pitchFamily="18" charset="0"/>
            </a:endParaRPr>
          </a:p>
        </p:txBody>
      </p:sp>
      <p:sp>
        <p:nvSpPr>
          <p:cNvPr id="5" name="TextBox 4"/>
          <p:cNvSpPr txBox="1"/>
          <p:nvPr/>
        </p:nvSpPr>
        <p:spPr>
          <a:xfrm>
            <a:off x="609600" y="4267200"/>
            <a:ext cx="7929797" cy="584775"/>
          </a:xfrm>
          <a:prstGeom prst="rect">
            <a:avLst/>
          </a:prstGeom>
          <a:solidFill>
            <a:schemeClr val="accent1"/>
          </a:solidFill>
          <a:ln>
            <a:noFill/>
          </a:ln>
        </p:spPr>
        <p:txBody>
          <a:bodyPr wrap="square" rtlCol="0">
            <a:spAutoFit/>
          </a:bodyPr>
          <a:lstStyle>
            <a:defPPr>
              <a:defRPr lang="ru-RU"/>
            </a:defPPr>
            <a:lvl2pPr marL="0" lvl="1">
              <a:defRPr sz="2000">
                <a:solidFill>
                  <a:schemeClr val="bg1"/>
                </a:solidFill>
                <a:latin typeface="Book Antiqua" pitchFamily="18" charset="0"/>
              </a:defRPr>
            </a:lvl2pPr>
          </a:lstStyle>
          <a:p>
            <a:pPr algn="ctr"/>
            <a:r>
              <a:rPr lang="en-US" sz="3200" dirty="0" smtClean="0">
                <a:solidFill>
                  <a:schemeClr val="bg1"/>
                </a:solidFill>
              </a:rPr>
              <a:t>Corpus under Option A will be 23.6 </a:t>
            </a:r>
            <a:r>
              <a:rPr lang="en-US" sz="3200" dirty="0" err="1" smtClean="0">
                <a:solidFill>
                  <a:schemeClr val="bg1"/>
                </a:solidFill>
              </a:rPr>
              <a:t>Lacs</a:t>
            </a:r>
            <a:r>
              <a:rPr lang="en-US" sz="3200" dirty="0" smtClean="0">
                <a:solidFill>
                  <a:schemeClr val="bg1"/>
                </a:solidFill>
              </a:rPr>
              <a:t> </a:t>
            </a:r>
            <a:endParaRPr lang="en-US" sz="3200" dirty="0">
              <a:solidFill>
                <a:schemeClr val="bg1"/>
              </a:solidFill>
            </a:endParaRPr>
          </a:p>
        </p:txBody>
      </p:sp>
      <p:sp>
        <p:nvSpPr>
          <p:cNvPr id="7" name="TextBox 6"/>
          <p:cNvSpPr txBox="1"/>
          <p:nvPr/>
        </p:nvSpPr>
        <p:spPr>
          <a:xfrm>
            <a:off x="114994" y="5334000"/>
            <a:ext cx="8952806" cy="584775"/>
          </a:xfrm>
          <a:prstGeom prst="rect">
            <a:avLst/>
          </a:prstGeom>
          <a:solidFill>
            <a:schemeClr val="accent1"/>
          </a:solidFill>
          <a:ln>
            <a:noFill/>
          </a:ln>
        </p:spPr>
        <p:txBody>
          <a:bodyPr wrap="square" rtlCol="0">
            <a:spAutoFit/>
          </a:bodyPr>
          <a:lstStyle>
            <a:defPPr>
              <a:defRPr lang="ru-RU"/>
            </a:defPPr>
            <a:lvl2pPr marL="0" lvl="1">
              <a:defRPr sz="2000">
                <a:solidFill>
                  <a:schemeClr val="bg1"/>
                </a:solidFill>
                <a:latin typeface="Book Antiqua" pitchFamily="18" charset="0"/>
              </a:defRPr>
            </a:lvl2pPr>
          </a:lstStyle>
          <a:p>
            <a:pPr algn="ctr"/>
            <a:r>
              <a:rPr lang="en-US" sz="3200" dirty="0" smtClean="0">
                <a:solidFill>
                  <a:schemeClr val="bg1"/>
                </a:solidFill>
              </a:rPr>
              <a:t>Corpus under Option B will be 17.6 </a:t>
            </a:r>
            <a:r>
              <a:rPr lang="en-US" sz="3200" dirty="0" err="1" smtClean="0">
                <a:solidFill>
                  <a:schemeClr val="bg1"/>
                </a:solidFill>
              </a:rPr>
              <a:t>Lacs</a:t>
            </a:r>
            <a:r>
              <a:rPr lang="en-US" sz="3200" dirty="0" smtClean="0">
                <a:solidFill>
                  <a:schemeClr val="bg1"/>
                </a:solidFill>
              </a:rPr>
              <a:t> </a:t>
            </a:r>
            <a:endParaRPr lang="en-US" sz="3200" dirty="0">
              <a:solidFill>
                <a:schemeClr val="bg1"/>
              </a:solidFill>
            </a:endParaRPr>
          </a:p>
        </p:txBody>
      </p:sp>
    </p:spTree>
    <p:extLst>
      <p:ext uri="{BB962C8B-B14F-4D97-AF65-F5344CB8AC3E}">
        <p14:creationId xmlns:p14="http://schemas.microsoft.com/office/powerpoint/2010/main" val="1475667207"/>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71899827"/>
              </p:ext>
            </p:extLst>
          </p:nvPr>
        </p:nvGraphicFramePr>
        <p:xfrm>
          <a:off x="609600" y="791199"/>
          <a:ext cx="8001000" cy="5238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IN" b="1" dirty="0" smtClean="0"/>
              <a:t>Ease of Access</a:t>
            </a:r>
            <a:endParaRPr lang="en-IN" b="1" dirty="0"/>
          </a:p>
        </p:txBody>
      </p:sp>
      <p:sp>
        <p:nvSpPr>
          <p:cNvPr id="7"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31F16C4-1E66-44DD-9B27-2D9D3BF32394}" type="slidenum">
              <a:rPr lang="en-US" sz="1200">
                <a:latin typeface="Book Antiqua" pitchFamily="18" charset="0"/>
              </a:rPr>
              <a:pPr algn="ctr" eaLnBrk="1" hangingPunct="1"/>
              <a:t>25</a:t>
            </a:fld>
            <a:endParaRPr lang="en-US" sz="1200">
              <a:latin typeface="Book Antiqua" pitchFamily="18" charset="0"/>
            </a:endParaRPr>
          </a:p>
        </p:txBody>
      </p:sp>
    </p:spTree>
    <p:extLst>
      <p:ext uri="{BB962C8B-B14F-4D97-AF65-F5344CB8AC3E}">
        <p14:creationId xmlns:p14="http://schemas.microsoft.com/office/powerpoint/2010/main" val="2474161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03"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E6D3571-A147-44BF-8019-3F0780E4D39E}" type="slidenum">
              <a:rPr lang="en-US" sz="1200">
                <a:latin typeface="Book Antiqua" pitchFamily="18" charset="0"/>
              </a:rPr>
              <a:pPr algn="ctr" eaLnBrk="1" hangingPunct="1"/>
              <a:t>26</a:t>
            </a:fld>
            <a:endParaRPr lang="en-US" sz="1200">
              <a:latin typeface="Book Antiqua" pitchFamily="18" charset="0"/>
            </a:endParaRPr>
          </a:p>
        </p:txBody>
      </p:sp>
      <p:sp>
        <p:nvSpPr>
          <p:cNvPr id="19"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smtClean="0">
                <a:solidFill>
                  <a:srgbClr val="FFC50D"/>
                </a:solidFill>
                <a:latin typeface="Book Antiqua" pitchFamily="18" charset="0"/>
              </a:rPr>
              <a:t>Prerequisite for </a:t>
            </a:r>
            <a:r>
              <a:rPr lang="en-US" sz="3000" b="1" dirty="0" err="1" smtClean="0">
                <a:solidFill>
                  <a:srgbClr val="FFC50D"/>
                </a:solidFill>
                <a:latin typeface="Book Antiqua" pitchFamily="18" charset="0"/>
              </a:rPr>
              <a:t>Implemetation</a:t>
            </a:r>
            <a:endParaRPr lang="en-US" sz="3000" b="1" dirty="0">
              <a:solidFill>
                <a:srgbClr val="FFC50D"/>
              </a:solidFill>
              <a:latin typeface="Book Antiqua" pitchFamily="18" charset="0"/>
            </a:endParaRPr>
          </a:p>
        </p:txBody>
      </p:sp>
      <p:sp>
        <p:nvSpPr>
          <p:cNvPr id="15" name="Rectangle 3"/>
          <p:cNvSpPr>
            <a:spLocks noChangeArrowheads="1"/>
          </p:cNvSpPr>
          <p:nvPr/>
        </p:nvSpPr>
        <p:spPr bwMode="auto">
          <a:xfrm>
            <a:off x="-3630" y="725714"/>
            <a:ext cx="8305801" cy="5410200"/>
          </a:xfrm>
          <a:prstGeom prst="rect">
            <a:avLst/>
          </a:prstGeom>
          <a:noFill/>
          <a:ln w="9525">
            <a:noFill/>
            <a:miter lim="800000"/>
            <a:headEnd/>
            <a:tailEnd/>
          </a:ln>
        </p:spPr>
        <p:txBody>
          <a:bodyPr/>
          <a:lstStyle/>
          <a:p>
            <a:pPr marL="536575" lvl="2" indent="-361950">
              <a:lnSpc>
                <a:spcPct val="200000"/>
              </a:lnSpc>
              <a:spcBef>
                <a:spcPct val="20000"/>
              </a:spcBef>
              <a:buFont typeface="Wingdings" pitchFamily="2" charset="2"/>
              <a:buChar char="Ø"/>
            </a:pPr>
            <a:r>
              <a:rPr lang="en-US" sz="2400" dirty="0" smtClean="0">
                <a:latin typeface="+mj-lt"/>
                <a:cs typeface="Times New Roman" pitchFamily="18" charset="0"/>
              </a:rPr>
              <a:t>Shortlisting POP</a:t>
            </a:r>
          </a:p>
          <a:p>
            <a:pPr marL="536575" lvl="2" indent="-361950">
              <a:lnSpc>
                <a:spcPct val="200000"/>
              </a:lnSpc>
              <a:spcBef>
                <a:spcPct val="20000"/>
              </a:spcBef>
              <a:buFont typeface="Wingdings" pitchFamily="2" charset="2"/>
              <a:buChar char="Ø"/>
            </a:pPr>
            <a:r>
              <a:rPr lang="en-US" sz="2400" dirty="0" smtClean="0">
                <a:latin typeface="+mj-lt"/>
                <a:cs typeface="Times New Roman" pitchFamily="18" charset="0"/>
              </a:rPr>
              <a:t>Deciding on implementation parameter</a:t>
            </a:r>
            <a:endParaRPr lang="en-US" sz="2400" dirty="0">
              <a:latin typeface="+mj-lt"/>
              <a:cs typeface="Times New Roman" pitchFamily="18" charset="0"/>
            </a:endParaRPr>
          </a:p>
          <a:p>
            <a:pPr marL="812800" lvl="3" indent="-361950">
              <a:spcBef>
                <a:spcPct val="20000"/>
              </a:spcBef>
              <a:buFont typeface="Wingdings" pitchFamily="2" charset="2"/>
              <a:buChar char="ü"/>
            </a:pPr>
            <a:r>
              <a:rPr lang="en-US" sz="2200" dirty="0" smtClean="0">
                <a:latin typeface="+mj-lt"/>
                <a:cs typeface="Times New Roman" pitchFamily="18" charset="0"/>
              </a:rPr>
              <a:t>Voluntary / Mandatory</a:t>
            </a:r>
          </a:p>
          <a:p>
            <a:pPr marL="812800" lvl="3" indent="-361950">
              <a:spcBef>
                <a:spcPct val="20000"/>
              </a:spcBef>
              <a:buFont typeface="Wingdings" pitchFamily="2" charset="2"/>
              <a:buChar char="ü"/>
            </a:pPr>
            <a:r>
              <a:rPr lang="en-US" sz="2200" dirty="0" smtClean="0">
                <a:latin typeface="+mj-lt"/>
                <a:cs typeface="Times New Roman" pitchFamily="18" charset="0"/>
              </a:rPr>
              <a:t>Co-contribution </a:t>
            </a:r>
          </a:p>
          <a:p>
            <a:pPr marL="812800" lvl="3" indent="-361950">
              <a:spcBef>
                <a:spcPct val="20000"/>
              </a:spcBef>
              <a:buFont typeface="Wingdings" pitchFamily="2" charset="2"/>
              <a:buChar char="ü"/>
            </a:pPr>
            <a:r>
              <a:rPr lang="en-US" sz="2200" dirty="0" smtClean="0">
                <a:latin typeface="+mj-lt"/>
                <a:cs typeface="Times New Roman" pitchFamily="18" charset="0"/>
              </a:rPr>
              <a:t>Scheme preference</a:t>
            </a:r>
          </a:p>
          <a:p>
            <a:pPr marL="536575" lvl="2" indent="-361950">
              <a:lnSpc>
                <a:spcPct val="200000"/>
              </a:lnSpc>
              <a:spcBef>
                <a:spcPct val="20000"/>
              </a:spcBef>
              <a:buFont typeface="Wingdings" pitchFamily="2" charset="2"/>
              <a:buChar char="Ø"/>
            </a:pPr>
            <a:r>
              <a:rPr lang="en-US" sz="2400" dirty="0" smtClean="0">
                <a:latin typeface="+mj-lt"/>
                <a:cs typeface="Times New Roman" pitchFamily="18" charset="0"/>
              </a:rPr>
              <a:t>Internal Approval for selecting POP</a:t>
            </a:r>
            <a:endParaRPr lang="en-US" sz="2400" dirty="0">
              <a:latin typeface="+mj-lt"/>
              <a:cs typeface="Times New Roman" pitchFamily="18" charset="0"/>
            </a:endParaRPr>
          </a:p>
          <a:p>
            <a:pPr marL="536575" lvl="2" indent="-361950">
              <a:lnSpc>
                <a:spcPct val="200000"/>
              </a:lnSpc>
              <a:spcBef>
                <a:spcPct val="20000"/>
              </a:spcBef>
              <a:buFont typeface="Wingdings" pitchFamily="2" charset="2"/>
              <a:buChar char="Ø"/>
            </a:pPr>
            <a:r>
              <a:rPr lang="en-US" sz="2400" dirty="0" smtClean="0">
                <a:latin typeface="+mj-lt"/>
                <a:cs typeface="Times New Roman" pitchFamily="18" charset="0"/>
              </a:rPr>
              <a:t>Signing agreement with POP</a:t>
            </a:r>
          </a:p>
          <a:p>
            <a:pPr marL="536575" lvl="2" indent="-361950">
              <a:lnSpc>
                <a:spcPct val="200000"/>
              </a:lnSpc>
              <a:spcBef>
                <a:spcPct val="20000"/>
              </a:spcBef>
              <a:buFont typeface="Wingdings" pitchFamily="2" charset="2"/>
              <a:buChar char="Ø"/>
            </a:pPr>
            <a:r>
              <a:rPr lang="en-US" sz="2400" dirty="0" smtClean="0">
                <a:latin typeface="+mj-lt"/>
                <a:cs typeface="Times New Roman" pitchFamily="18" charset="0"/>
              </a:rPr>
              <a:t>Disseminating information to employees</a:t>
            </a:r>
          </a:p>
        </p:txBody>
      </p:sp>
    </p:spTree>
    <p:extLst>
      <p:ext uri="{BB962C8B-B14F-4D97-AF65-F5344CB8AC3E}">
        <p14:creationId xmlns:p14="http://schemas.microsoft.com/office/powerpoint/2010/main" val="3646215817"/>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75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75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75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75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75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fade">
                                      <p:cBhvr>
                                        <p:cTn id="32" dur="75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fade">
                                      <p:cBhvr>
                                        <p:cTn id="37" dur="75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fade">
                                      <p:cBhvr>
                                        <p:cTn id="42" dur="75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smtClean="0">
                <a:solidFill>
                  <a:srgbClr val="FFC50D"/>
                </a:solidFill>
                <a:latin typeface="Book Antiqua" pitchFamily="18" charset="0"/>
              </a:rPr>
              <a:t>Interim Withdrawal</a:t>
            </a:r>
            <a:endParaRPr lang="en-US" sz="3000" b="1" dirty="0">
              <a:solidFill>
                <a:srgbClr val="FFC50D"/>
              </a:solidFill>
              <a:latin typeface="Book Antiqua" pitchFamily="18" charset="0"/>
            </a:endParaRPr>
          </a:p>
        </p:txBody>
      </p:sp>
      <p:sp>
        <p:nvSpPr>
          <p:cNvPr id="22" name="Rectangle 3"/>
          <p:cNvSpPr>
            <a:spLocks noChangeArrowheads="1"/>
          </p:cNvSpPr>
          <p:nvPr/>
        </p:nvSpPr>
        <p:spPr bwMode="auto">
          <a:xfrm>
            <a:off x="-3628" y="990600"/>
            <a:ext cx="8690428" cy="5410200"/>
          </a:xfrm>
          <a:prstGeom prst="rect">
            <a:avLst/>
          </a:prstGeom>
          <a:noFill/>
          <a:ln w="9525">
            <a:noFill/>
            <a:miter lim="800000"/>
            <a:headEnd/>
            <a:tailEnd/>
          </a:ln>
        </p:spPr>
        <p:txBody>
          <a:bodyPr/>
          <a:lstStyle/>
          <a:p>
            <a:pPr marL="536575" lvl="1" indent="-449263">
              <a:spcBef>
                <a:spcPct val="20000"/>
              </a:spcBef>
              <a:buFont typeface="Wingdings" pitchFamily="2" charset="2"/>
              <a:buChar char="Ø"/>
            </a:pPr>
            <a:r>
              <a:rPr lang="en-IN" sz="2400" dirty="0" smtClean="0">
                <a:latin typeface="+mj-lt"/>
                <a:cs typeface="Times New Roman" pitchFamily="18" charset="0"/>
              </a:rPr>
              <a:t>Withdrawal </a:t>
            </a:r>
            <a:r>
              <a:rPr lang="en-IN" sz="2400" dirty="0">
                <a:latin typeface="+mj-lt"/>
                <a:cs typeface="Times New Roman" pitchFamily="18" charset="0"/>
              </a:rPr>
              <a:t>will be allowed subject to </a:t>
            </a:r>
          </a:p>
          <a:p>
            <a:pPr marL="993775" lvl="2" indent="-449263">
              <a:lnSpc>
                <a:spcPct val="200000"/>
              </a:lnSpc>
              <a:spcBef>
                <a:spcPct val="20000"/>
              </a:spcBef>
              <a:buFont typeface="Wingdings" pitchFamily="2" charset="2"/>
              <a:buChar char="ü"/>
            </a:pPr>
            <a:r>
              <a:rPr lang="en-IN" sz="2200" dirty="0">
                <a:latin typeface="+mj-lt"/>
                <a:cs typeface="Times New Roman" pitchFamily="18" charset="0"/>
              </a:rPr>
              <a:t>Subscriber should be in NPS for 10 years</a:t>
            </a:r>
          </a:p>
          <a:p>
            <a:pPr marL="993775" lvl="2" indent="-449263">
              <a:lnSpc>
                <a:spcPct val="200000"/>
              </a:lnSpc>
              <a:spcBef>
                <a:spcPct val="20000"/>
              </a:spcBef>
              <a:buFont typeface="Wingdings" pitchFamily="2" charset="2"/>
              <a:buChar char="ü"/>
            </a:pPr>
            <a:r>
              <a:rPr lang="en-IN" sz="2200" dirty="0">
                <a:latin typeface="+mj-lt"/>
                <a:cs typeface="Times New Roman" pitchFamily="18" charset="0"/>
              </a:rPr>
              <a:t>Amount </a:t>
            </a:r>
            <a:r>
              <a:rPr lang="en-IN" sz="2200" dirty="0" smtClean="0">
                <a:latin typeface="+mj-lt"/>
                <a:cs typeface="Times New Roman" pitchFamily="18" charset="0"/>
              </a:rPr>
              <a:t>should </a:t>
            </a:r>
            <a:r>
              <a:rPr lang="en-IN" sz="2200" dirty="0">
                <a:latin typeface="+mj-lt"/>
                <a:cs typeface="Times New Roman" pitchFamily="18" charset="0"/>
              </a:rPr>
              <a:t>not exceed 25% of the contributions made by the subscriber</a:t>
            </a:r>
          </a:p>
          <a:p>
            <a:pPr marL="993775" lvl="2" indent="-449263">
              <a:lnSpc>
                <a:spcPct val="200000"/>
              </a:lnSpc>
              <a:spcBef>
                <a:spcPct val="20000"/>
              </a:spcBef>
              <a:buFont typeface="Wingdings" pitchFamily="2" charset="2"/>
              <a:buChar char="ü"/>
            </a:pPr>
            <a:r>
              <a:rPr lang="en-IN" sz="2200" dirty="0" smtClean="0">
                <a:latin typeface="+mj-lt"/>
                <a:cs typeface="Times New Roman" pitchFamily="18" charset="0"/>
              </a:rPr>
              <a:t>Withdrawal </a:t>
            </a:r>
            <a:r>
              <a:rPr lang="en-IN" sz="2200" dirty="0">
                <a:latin typeface="+mj-lt"/>
                <a:cs typeface="Times New Roman" pitchFamily="18" charset="0"/>
              </a:rPr>
              <a:t>can happen only against specified </a:t>
            </a:r>
            <a:r>
              <a:rPr lang="en-IN" sz="2200" dirty="0" smtClean="0">
                <a:latin typeface="+mj-lt"/>
                <a:cs typeface="Times New Roman" pitchFamily="18" charset="0"/>
              </a:rPr>
              <a:t>reasons</a:t>
            </a:r>
            <a:endParaRPr lang="en-IN" sz="2200" dirty="0">
              <a:latin typeface="+mj-lt"/>
              <a:cs typeface="Times New Roman" pitchFamily="18" charset="0"/>
            </a:endParaRPr>
          </a:p>
        </p:txBody>
      </p:sp>
      <p:sp>
        <p:nvSpPr>
          <p:cNvPr id="5" name="TextBox 4"/>
          <p:cNvSpPr txBox="1"/>
          <p:nvPr/>
        </p:nvSpPr>
        <p:spPr>
          <a:xfrm>
            <a:off x="599605" y="4872314"/>
            <a:ext cx="7929797" cy="1077218"/>
          </a:xfrm>
          <a:prstGeom prst="rect">
            <a:avLst/>
          </a:prstGeom>
          <a:solidFill>
            <a:schemeClr val="accent1"/>
          </a:solidFill>
          <a:ln>
            <a:noFill/>
          </a:ln>
        </p:spPr>
        <p:txBody>
          <a:bodyPr wrap="square" rtlCol="0">
            <a:spAutoFit/>
          </a:bodyPr>
          <a:lstStyle>
            <a:defPPr>
              <a:defRPr lang="ru-RU"/>
            </a:defPPr>
            <a:lvl2pPr marL="0" lvl="1">
              <a:defRPr sz="2000">
                <a:solidFill>
                  <a:schemeClr val="bg1"/>
                </a:solidFill>
                <a:latin typeface="Book Antiqua" pitchFamily="18" charset="0"/>
              </a:defRPr>
            </a:lvl2pPr>
          </a:lstStyle>
          <a:p>
            <a:pPr algn="ctr"/>
            <a:r>
              <a:rPr lang="en-US" sz="3200" dirty="0" smtClean="0">
                <a:solidFill>
                  <a:schemeClr val="bg1"/>
                </a:solidFill>
              </a:rPr>
              <a:t>Withdrawal option are limited to ensure sufficient terminal corpus</a:t>
            </a:r>
            <a:endParaRPr lang="en-US" sz="3200" dirty="0">
              <a:solidFill>
                <a:schemeClr val="bg1"/>
              </a:solidFill>
            </a:endParaRPr>
          </a:p>
        </p:txBody>
      </p:sp>
      <p:sp>
        <p:nvSpPr>
          <p:cNvPr id="6"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31F16C4-1E66-44DD-9B27-2D9D3BF32394}" type="slidenum">
              <a:rPr lang="en-US" sz="1200">
                <a:latin typeface="Book Antiqua" pitchFamily="18" charset="0"/>
              </a:rPr>
              <a:pPr algn="ctr" eaLnBrk="1" hangingPunct="1"/>
              <a:t>27</a:t>
            </a:fld>
            <a:endParaRPr lang="en-US" sz="1200">
              <a:latin typeface="Book Antiqua" pitchFamily="18" charset="0"/>
            </a:endParaRPr>
          </a:p>
        </p:txBody>
      </p:sp>
    </p:spTree>
    <p:extLst>
      <p:ext uri="{BB962C8B-B14F-4D97-AF65-F5344CB8AC3E}">
        <p14:creationId xmlns:p14="http://schemas.microsoft.com/office/powerpoint/2010/main" val="427092787"/>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2"/>
          <p:cNvSpPr>
            <a:spLocks noChangeArrowheads="1"/>
          </p:cNvSpPr>
          <p:nvPr/>
        </p:nvSpPr>
        <p:spPr bwMode="auto">
          <a:xfrm>
            <a:off x="358663" y="1036320"/>
            <a:ext cx="647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742950" lvl="1" indent="-285750">
              <a:lnSpc>
                <a:spcPct val="150000"/>
              </a:lnSpc>
            </a:pPr>
            <a:r>
              <a:rPr lang="en-US" sz="2000" b="1" dirty="0">
                <a:latin typeface="Book Antiqua" pitchFamily="18" charset="0"/>
                <a:cs typeface="Times New Roman" pitchFamily="18" charset="0"/>
              </a:rPr>
              <a:t>Promoters</a:t>
            </a:r>
          </a:p>
          <a:p>
            <a:pPr marL="1150938" lvl="1" indent="-693738">
              <a:lnSpc>
                <a:spcPct val="150000"/>
              </a:lnSpc>
              <a:spcBef>
                <a:spcPts val="600"/>
              </a:spcBef>
              <a:buFont typeface="Wingdings" panose="05000000000000000000" pitchFamily="2" charset="2"/>
              <a:buChar char="Ø"/>
            </a:pPr>
            <a:r>
              <a:rPr lang="en-US" sz="2000" dirty="0">
                <a:latin typeface="Book Antiqua" pitchFamily="18" charset="0"/>
                <a:cs typeface="Times New Roman" pitchFamily="18" charset="0"/>
              </a:rPr>
              <a:t>Industrial Development Bank of India</a:t>
            </a:r>
          </a:p>
          <a:p>
            <a:pPr marL="1150938" lvl="1" indent="-693738">
              <a:lnSpc>
                <a:spcPct val="150000"/>
              </a:lnSpc>
              <a:spcBef>
                <a:spcPts val="600"/>
              </a:spcBef>
              <a:buFont typeface="Wingdings" panose="05000000000000000000" pitchFamily="2" charset="2"/>
              <a:buChar char="Ø"/>
            </a:pPr>
            <a:r>
              <a:rPr lang="en-US" sz="2000" dirty="0">
                <a:latin typeface="Book Antiqua" pitchFamily="18" charset="0"/>
                <a:cs typeface="Times New Roman" pitchFamily="18" charset="0"/>
              </a:rPr>
              <a:t>Unit Trust of India (now SUUTI)</a:t>
            </a:r>
          </a:p>
          <a:p>
            <a:pPr marL="1150938" lvl="1" indent="-693738">
              <a:lnSpc>
                <a:spcPct val="150000"/>
              </a:lnSpc>
              <a:spcBef>
                <a:spcPts val="600"/>
              </a:spcBef>
              <a:buFont typeface="Wingdings" panose="05000000000000000000" pitchFamily="2" charset="2"/>
              <a:buChar char="Ø"/>
            </a:pPr>
            <a:r>
              <a:rPr lang="en-US" sz="2000" dirty="0">
                <a:latin typeface="Book Antiqua" pitchFamily="18" charset="0"/>
                <a:cs typeface="Times New Roman" pitchFamily="18" charset="0"/>
              </a:rPr>
              <a:t>National Stock Exchange</a:t>
            </a:r>
          </a:p>
          <a:p>
            <a:endParaRPr lang="en-US" sz="2000" dirty="0">
              <a:latin typeface="Book Antiqua" pitchFamily="18" charset="0"/>
              <a:cs typeface="Times New Roman" pitchFamily="18" charset="0"/>
            </a:endParaRPr>
          </a:p>
        </p:txBody>
      </p:sp>
      <p:sp>
        <p:nvSpPr>
          <p:cNvPr id="36868" name="Rectangle 14"/>
          <p:cNvSpPr>
            <a:spLocks noChangeArrowheads="1"/>
          </p:cNvSpPr>
          <p:nvPr/>
        </p:nvSpPr>
        <p:spPr bwMode="auto">
          <a:xfrm>
            <a:off x="457200" y="3276600"/>
            <a:ext cx="6629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000" b="1" dirty="0">
              <a:latin typeface="Book Antiqua" pitchFamily="18" charset="0"/>
              <a:cs typeface="Times New Roman" pitchFamily="18" charset="0"/>
            </a:endParaRPr>
          </a:p>
          <a:p>
            <a:pPr>
              <a:lnSpc>
                <a:spcPct val="150000"/>
              </a:lnSpc>
            </a:pPr>
            <a:r>
              <a:rPr lang="en-US" sz="2000" b="1" dirty="0">
                <a:latin typeface="Book Antiqua" pitchFamily="18" charset="0"/>
                <a:cs typeface="Times New Roman" pitchFamily="18" charset="0"/>
              </a:rPr>
              <a:t>Shareholders</a:t>
            </a:r>
          </a:p>
          <a:p>
            <a:pPr marL="803275" indent="-803275">
              <a:spcBef>
                <a:spcPts val="600"/>
              </a:spcBef>
            </a:pPr>
            <a:r>
              <a:rPr lang="en-US" sz="2000" dirty="0">
                <a:latin typeface="Book Antiqua" pitchFamily="18" charset="0"/>
                <a:cs typeface="Times New Roman" pitchFamily="18" charset="0"/>
              </a:rPr>
              <a:t>•</a:t>
            </a:r>
            <a:r>
              <a:rPr lang="en-US" sz="2000" dirty="0">
                <a:solidFill>
                  <a:schemeClr val="bg2"/>
                </a:solidFill>
                <a:latin typeface="Book Antiqua" pitchFamily="18" charset="0"/>
                <a:cs typeface="Times New Roman" pitchFamily="18" charset="0"/>
              </a:rPr>
              <a:t>  </a:t>
            </a:r>
            <a:r>
              <a:rPr lang="en-US" sz="2000" dirty="0">
                <a:latin typeface="Book Antiqua" pitchFamily="18" charset="0"/>
                <a:cs typeface="Times New Roman" pitchFamily="18" charset="0"/>
              </a:rPr>
              <a:t>State Bank of India		  •  Citibank</a:t>
            </a:r>
          </a:p>
          <a:p>
            <a:pPr>
              <a:spcBef>
                <a:spcPts val="600"/>
              </a:spcBef>
            </a:pPr>
            <a:r>
              <a:rPr lang="en-US" sz="2000" dirty="0">
                <a:latin typeface="Book Antiqua" pitchFamily="18" charset="0"/>
                <a:cs typeface="Times New Roman" pitchFamily="18" charset="0"/>
              </a:rPr>
              <a:t>•  Canara Bank	   		  •  Deutsche Bank</a:t>
            </a:r>
          </a:p>
          <a:p>
            <a:pPr>
              <a:spcBef>
                <a:spcPts val="600"/>
              </a:spcBef>
            </a:pPr>
            <a:r>
              <a:rPr lang="en-US" sz="2000" dirty="0">
                <a:latin typeface="Book Antiqua" pitchFamily="18" charset="0"/>
                <a:cs typeface="Times New Roman" pitchFamily="18" charset="0"/>
              </a:rPr>
              <a:t>•  Dena Bank			  •  Standard Chartered Bank</a:t>
            </a:r>
          </a:p>
          <a:p>
            <a:pPr>
              <a:spcBef>
                <a:spcPts val="600"/>
              </a:spcBef>
            </a:pPr>
            <a:r>
              <a:rPr lang="en-US" sz="2000" dirty="0">
                <a:latin typeface="Book Antiqua" pitchFamily="18" charset="0"/>
                <a:cs typeface="Times New Roman" pitchFamily="18" charset="0"/>
              </a:rPr>
              <a:t>•  Oriental Bank of Commerce  	  •  HSBC</a:t>
            </a:r>
          </a:p>
          <a:p>
            <a:pPr>
              <a:spcBef>
                <a:spcPts val="600"/>
              </a:spcBef>
            </a:pPr>
            <a:r>
              <a:rPr lang="en-US" sz="2000" dirty="0">
                <a:latin typeface="Book Antiqua" pitchFamily="18" charset="0"/>
                <a:cs typeface="Times New Roman" pitchFamily="18" charset="0"/>
              </a:rPr>
              <a:t>•  Union Bank of India 	                 •  HDFC Bank	</a:t>
            </a:r>
          </a:p>
          <a:p>
            <a:pPr>
              <a:spcBef>
                <a:spcPts val="600"/>
              </a:spcBef>
            </a:pPr>
            <a:r>
              <a:rPr lang="en-US" sz="2000" dirty="0">
                <a:latin typeface="Book Antiqua" pitchFamily="18" charset="0"/>
                <a:cs typeface="Times New Roman" pitchFamily="18" charset="0"/>
              </a:rPr>
              <a:t>				  •  Axis Bank</a:t>
            </a:r>
          </a:p>
          <a:p>
            <a:endParaRPr lang="en-US" sz="2000" dirty="0">
              <a:latin typeface="Book Antiqua" pitchFamily="18" charset="0"/>
              <a:cs typeface="Times New Roman" pitchFamily="18" charset="0"/>
            </a:endParaRPr>
          </a:p>
        </p:txBody>
      </p:sp>
      <p:sp>
        <p:nvSpPr>
          <p:cNvPr id="5"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a:solidFill>
                  <a:srgbClr val="FFC50D"/>
                </a:solidFill>
                <a:latin typeface="Book Antiqua" pitchFamily="18" charset="0"/>
              </a:rPr>
              <a:t>Promoters &amp; Shareholders</a:t>
            </a:r>
          </a:p>
        </p:txBody>
      </p:sp>
    </p:spTree>
  </p:cSld>
  <p:clrMapOvr>
    <a:masterClrMapping/>
  </p:clrMapOvr>
  <p:transition>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PFRDA Org Chart</a:t>
            </a:r>
            <a:endParaRPr lang="en-IN"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115" r="5856" b="4166"/>
          <a:stretch/>
        </p:blipFill>
        <p:spPr bwMode="auto">
          <a:xfrm>
            <a:off x="0" y="723900"/>
            <a:ext cx="9143999"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0349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89560" y="973772"/>
            <a:ext cx="8663146" cy="5519103"/>
          </a:xfrm>
        </p:spPr>
        <p:txBody>
          <a:bodyPr>
            <a:noAutofit/>
          </a:bodyPr>
          <a:lstStyle/>
          <a:p>
            <a:pPr eaLnBrk="1" hangingPunct="1">
              <a:buFont typeface="Wingdings" pitchFamily="2" charset="2"/>
              <a:buChar char="Ø"/>
              <a:defRPr/>
            </a:pPr>
            <a:r>
              <a:rPr lang="en-IN" sz="2400" dirty="0" smtClean="0">
                <a:latin typeface="+mn-lt"/>
              </a:rPr>
              <a:t>PFRDA Bill passed in parliament in 2013 and Act was notified in February 2014</a:t>
            </a:r>
          </a:p>
          <a:p>
            <a:pPr eaLnBrk="1" hangingPunct="1">
              <a:buFont typeface="Wingdings" pitchFamily="2" charset="2"/>
              <a:buChar char="Ø"/>
              <a:defRPr/>
            </a:pPr>
            <a:endParaRPr lang="en-IN" sz="2400" dirty="0" smtClean="0">
              <a:latin typeface="+mn-lt"/>
            </a:endParaRPr>
          </a:p>
          <a:p>
            <a:pPr eaLnBrk="1" hangingPunct="1">
              <a:buFont typeface="Wingdings" pitchFamily="2" charset="2"/>
              <a:buChar char="Ø"/>
              <a:defRPr/>
            </a:pPr>
            <a:r>
              <a:rPr lang="en-IN" sz="2400" dirty="0" smtClean="0">
                <a:latin typeface="+mn-lt"/>
              </a:rPr>
              <a:t>Notified regulations for all stakeholders</a:t>
            </a:r>
          </a:p>
          <a:p>
            <a:pPr eaLnBrk="1" hangingPunct="1">
              <a:buFont typeface="Wingdings" pitchFamily="2" charset="2"/>
              <a:buChar char="Ø"/>
              <a:defRPr/>
            </a:pPr>
            <a:endParaRPr lang="en-IN" sz="2400" dirty="0">
              <a:latin typeface="+mn-lt"/>
            </a:endParaRPr>
          </a:p>
          <a:p>
            <a:pPr eaLnBrk="1" hangingPunct="1">
              <a:buFont typeface="Wingdings" pitchFamily="2" charset="2"/>
              <a:buChar char="Ø"/>
              <a:defRPr/>
            </a:pPr>
            <a:r>
              <a:rPr lang="en-IN" sz="2400" dirty="0" smtClean="0">
                <a:latin typeface="+mn-lt"/>
              </a:rPr>
              <a:t>NPS Trust has been formed to safeguard subscriber’s interest</a:t>
            </a:r>
          </a:p>
          <a:p>
            <a:pPr lvl="1">
              <a:buFont typeface="Wingdings" pitchFamily="2" charset="2"/>
              <a:buChar char="ü"/>
              <a:defRPr/>
            </a:pPr>
            <a:r>
              <a:rPr lang="en-IN" sz="2000" dirty="0" smtClean="0">
                <a:latin typeface="+mn-lt"/>
              </a:rPr>
              <a:t>Stringent SLA with all stakeholders</a:t>
            </a:r>
          </a:p>
          <a:p>
            <a:pPr lvl="1">
              <a:buFont typeface="Wingdings" pitchFamily="2" charset="2"/>
              <a:buChar char="ü"/>
              <a:defRPr/>
            </a:pPr>
            <a:r>
              <a:rPr lang="en-IN" sz="2000" dirty="0" smtClean="0">
                <a:latin typeface="+mn-lt"/>
              </a:rPr>
              <a:t>Online Grievance Management System linking all stakeholders</a:t>
            </a:r>
          </a:p>
          <a:p>
            <a:pPr eaLnBrk="1" hangingPunct="1">
              <a:buFont typeface="Wingdings" pitchFamily="2" charset="2"/>
              <a:buChar char="Ø"/>
              <a:defRPr/>
            </a:pPr>
            <a:endParaRPr lang="en-IN" sz="2400" dirty="0" smtClean="0">
              <a:latin typeface="+mn-lt"/>
            </a:endParaRPr>
          </a:p>
          <a:p>
            <a:pPr>
              <a:buFont typeface="Wingdings" pitchFamily="2" charset="2"/>
              <a:buChar char="Ø"/>
              <a:defRPr/>
            </a:pPr>
            <a:r>
              <a:rPr lang="en-IN" sz="2400" dirty="0"/>
              <a:t>Appointment of Pension Advisory Council </a:t>
            </a:r>
          </a:p>
          <a:p>
            <a:pPr eaLnBrk="1" hangingPunct="1">
              <a:buFont typeface="Wingdings" pitchFamily="2" charset="2"/>
              <a:buChar char="Ø"/>
              <a:defRPr/>
            </a:pPr>
            <a:endParaRPr lang="en-IN" sz="2400" dirty="0" smtClean="0">
              <a:latin typeface="+mn-lt"/>
            </a:endParaRPr>
          </a:p>
        </p:txBody>
      </p:sp>
      <p:sp>
        <p:nvSpPr>
          <p:cNvPr id="12290" name="Title 1"/>
          <p:cNvSpPr>
            <a:spLocks noGrp="1"/>
          </p:cNvSpPr>
          <p:nvPr>
            <p:ph type="ctrTitle"/>
          </p:nvPr>
        </p:nvSpPr>
        <p:spPr bwMode="auto">
          <a:xfrm>
            <a:off x="0" y="111760"/>
            <a:ext cx="688848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3000" b="1" dirty="0" smtClean="0">
                <a:solidFill>
                  <a:srgbClr val="FFC50D"/>
                </a:solidFill>
                <a:latin typeface="+mn-lt"/>
              </a:rPr>
              <a:t>Governance Structure</a:t>
            </a:r>
          </a:p>
        </p:txBody>
      </p:sp>
      <p:sp>
        <p:nvSpPr>
          <p:cNvPr id="12304"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31F16C4-1E66-44DD-9B27-2D9D3BF32394}" type="slidenum">
              <a:rPr lang="en-US" sz="1200">
                <a:latin typeface="+mn-lt"/>
              </a:rPr>
              <a:pPr algn="ctr" eaLnBrk="1" hangingPunct="1"/>
              <a:t>3</a:t>
            </a:fld>
            <a:endParaRPr lang="en-US" sz="1200">
              <a:latin typeface="+mn-lt"/>
            </a:endParaRPr>
          </a:p>
        </p:txBody>
      </p:sp>
      <p:sp>
        <p:nvSpPr>
          <p:cNvPr id="12" name="Action Button: Back or Previous 11">
            <a:hlinkClick r:id="rId3" action="ppaction://hlinksldjump" highlightClick="1"/>
          </p:cNvPr>
          <p:cNvSpPr/>
          <p:nvPr/>
        </p:nvSpPr>
        <p:spPr>
          <a:xfrm flipH="1" flipV="1">
            <a:off x="7680960" y="2122262"/>
            <a:ext cx="304800" cy="452438"/>
          </a:xfrm>
          <a:prstGeom prst="actionButtonBackPrevious">
            <a:avLst/>
          </a:prstGeom>
          <a:solidFill>
            <a:schemeClr val="bg1"/>
          </a:solidFill>
          <a:ln>
            <a:solidFill>
              <a:srgbClr val="9F36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398901449"/>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750"/>
                                        <p:tgtEl>
                                          <p:spTgt spid="5">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750"/>
                                        <p:tgtEl>
                                          <p:spTgt spid="5">
                                            <p:txEl>
                                              <p:pRg st="4" end="4"/>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750"/>
                                        <p:tgtEl>
                                          <p:spTgt spid="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75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75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NPS Trustee</a:t>
            </a:r>
            <a:endParaRPr lang="en-IN" dirty="0"/>
          </a:p>
        </p:txBody>
      </p:sp>
      <p:sp>
        <p:nvSpPr>
          <p:cNvPr id="2" name="Rectangle 1"/>
          <p:cNvSpPr/>
          <p:nvPr/>
        </p:nvSpPr>
        <p:spPr>
          <a:xfrm>
            <a:off x="213360" y="728395"/>
            <a:ext cx="8458200" cy="5355312"/>
          </a:xfrm>
          <a:prstGeom prst="rect">
            <a:avLst/>
          </a:prstGeom>
        </p:spPr>
        <p:txBody>
          <a:bodyPr wrap="square">
            <a:spAutoFit/>
          </a:bodyPr>
          <a:lstStyle/>
          <a:p>
            <a:pPr marL="342900" indent="-342900">
              <a:buFont typeface="+mj-lt"/>
              <a:buAutoNum type="arabicPeriod"/>
            </a:pPr>
            <a:r>
              <a:rPr lang="en-IN" dirty="0" smtClean="0">
                <a:latin typeface="+mn-lt"/>
                <a:cs typeface="Arial" pitchFamily="34" charset="0"/>
              </a:rPr>
              <a:t>Sh</a:t>
            </a:r>
            <a:r>
              <a:rPr lang="en-IN" dirty="0">
                <a:latin typeface="+mn-lt"/>
                <a:cs typeface="Arial" pitchFamily="34" charset="0"/>
              </a:rPr>
              <a:t>. Shailesh V. </a:t>
            </a:r>
            <a:r>
              <a:rPr lang="en-IN" dirty="0" err="1">
                <a:latin typeface="+mn-lt"/>
                <a:cs typeface="Arial" pitchFamily="34" charset="0"/>
              </a:rPr>
              <a:t>Haribhakti</a:t>
            </a:r>
            <a:r>
              <a:rPr lang="en-IN" dirty="0">
                <a:latin typeface="+mn-lt"/>
                <a:cs typeface="Arial" pitchFamily="34" charset="0"/>
              </a:rPr>
              <a:t> - Chairman &amp; </a:t>
            </a:r>
            <a:r>
              <a:rPr lang="en-IN" dirty="0" smtClean="0">
                <a:latin typeface="+mn-lt"/>
                <a:cs typeface="Arial" pitchFamily="34" charset="0"/>
              </a:rPr>
              <a:t>Trustee</a:t>
            </a:r>
          </a:p>
          <a:p>
            <a:pPr marL="800100" lvl="1" indent="-342900">
              <a:buFont typeface="Courier New" pitchFamily="49" charset="0"/>
              <a:buChar char="o"/>
            </a:pPr>
            <a:r>
              <a:rPr lang="en-IN" dirty="0">
                <a:latin typeface="+mn-lt"/>
                <a:cs typeface="Arial" pitchFamily="34" charset="0"/>
              </a:rPr>
              <a:t>Fellow Chartered Accountant and the Chairman of BDO Consulting </a:t>
            </a:r>
            <a:r>
              <a:rPr lang="en-IN" dirty="0" err="1">
                <a:latin typeface="+mn-lt"/>
                <a:cs typeface="Arial" pitchFamily="34" charset="0"/>
              </a:rPr>
              <a:t>Pvt.</a:t>
            </a:r>
            <a:r>
              <a:rPr lang="en-IN" dirty="0">
                <a:latin typeface="+mn-lt"/>
                <a:cs typeface="Arial" pitchFamily="34" charset="0"/>
              </a:rPr>
              <a:t> Ltd</a:t>
            </a:r>
            <a:r>
              <a:rPr lang="en-IN" dirty="0" smtClean="0">
                <a:latin typeface="+mn-lt"/>
                <a:cs typeface="Arial" pitchFamily="34" charset="0"/>
              </a:rPr>
              <a:t>.</a:t>
            </a:r>
          </a:p>
          <a:p>
            <a:pPr marL="800100" lvl="1" indent="-342900">
              <a:buFont typeface="Courier New" pitchFamily="49" charset="0"/>
              <a:buChar char="o"/>
            </a:pPr>
            <a:r>
              <a:rPr lang="en-IN" dirty="0" smtClean="0">
                <a:latin typeface="+mn-lt"/>
                <a:cs typeface="Arial" pitchFamily="34" charset="0"/>
              </a:rPr>
              <a:t>Serves </a:t>
            </a:r>
            <a:r>
              <a:rPr lang="en-IN" dirty="0">
                <a:latin typeface="+mn-lt"/>
                <a:cs typeface="Arial" pitchFamily="34" charset="0"/>
              </a:rPr>
              <a:t>on the Board of over ten large Indian Companies and Chairs ten </a:t>
            </a:r>
            <a:r>
              <a:rPr lang="en-IN" dirty="0" smtClean="0">
                <a:latin typeface="+mn-lt"/>
                <a:cs typeface="Arial" pitchFamily="34" charset="0"/>
              </a:rPr>
              <a:t>Audit Committee</a:t>
            </a:r>
          </a:p>
          <a:p>
            <a:pPr marL="800100" lvl="1" indent="-342900">
              <a:buFont typeface="Courier New" pitchFamily="49" charset="0"/>
              <a:buChar char="o"/>
            </a:pPr>
            <a:r>
              <a:rPr lang="en-IN" dirty="0" smtClean="0">
                <a:latin typeface="+mn-lt"/>
                <a:cs typeface="Arial" pitchFamily="34" charset="0"/>
              </a:rPr>
              <a:t>Participated </a:t>
            </a:r>
            <a:r>
              <a:rPr lang="en-IN" dirty="0">
                <a:latin typeface="+mn-lt"/>
                <a:cs typeface="Arial" pitchFamily="34" charset="0"/>
              </a:rPr>
              <a:t>in the process of framing regulations and standards with forums like ASSOCHAM, CII and Indian Merchants’ </a:t>
            </a:r>
            <a:r>
              <a:rPr lang="en-IN" dirty="0" smtClean="0">
                <a:latin typeface="+mn-lt"/>
                <a:cs typeface="Arial" pitchFamily="34" charset="0"/>
              </a:rPr>
              <a:t>Chamber</a:t>
            </a:r>
          </a:p>
          <a:p>
            <a:pPr marL="800100" lvl="1" indent="-342900">
              <a:buFont typeface="Courier New" pitchFamily="49" charset="0"/>
              <a:buChar char="o"/>
            </a:pPr>
            <a:r>
              <a:rPr lang="en-IN" dirty="0" smtClean="0">
                <a:latin typeface="+mn-lt"/>
                <a:cs typeface="Arial" pitchFamily="34" charset="0"/>
              </a:rPr>
              <a:t>Member </a:t>
            </a:r>
            <a:r>
              <a:rPr lang="en-IN" dirty="0">
                <a:latin typeface="+mn-lt"/>
                <a:cs typeface="Arial" pitchFamily="34" charset="0"/>
              </a:rPr>
              <a:t>of Corporate Governance Committee of CII, member and past chairman, Corporate Governance Committee ASSOCHAM</a:t>
            </a:r>
            <a:endParaRPr lang="en-IN" dirty="0" smtClean="0">
              <a:latin typeface="+mn-lt"/>
              <a:cs typeface="Arial" pitchFamily="34" charset="0"/>
            </a:endParaRPr>
          </a:p>
          <a:p>
            <a:pPr lvl="1"/>
            <a:endParaRPr lang="en-IN" dirty="0" smtClean="0">
              <a:latin typeface="+mn-lt"/>
              <a:cs typeface="Arial" pitchFamily="34" charset="0"/>
            </a:endParaRPr>
          </a:p>
          <a:p>
            <a:pPr marL="342900" indent="-342900">
              <a:buFont typeface="+mj-lt"/>
              <a:buAutoNum type="arabicPeriod"/>
            </a:pPr>
            <a:r>
              <a:rPr lang="en-IN" dirty="0">
                <a:latin typeface="+mn-lt"/>
                <a:cs typeface="Arial" pitchFamily="34" charset="0"/>
              </a:rPr>
              <a:t>Smt. Pallavi S. </a:t>
            </a:r>
            <a:r>
              <a:rPr lang="en-IN" dirty="0" smtClean="0">
                <a:latin typeface="+mn-lt"/>
                <a:cs typeface="Arial" pitchFamily="34" charset="0"/>
              </a:rPr>
              <a:t>Shroff</a:t>
            </a:r>
          </a:p>
          <a:p>
            <a:pPr marL="800100" lvl="1" indent="-342900">
              <a:buFont typeface="Courier New" pitchFamily="49" charset="0"/>
              <a:buChar char="o"/>
            </a:pPr>
            <a:r>
              <a:rPr lang="en-IN" dirty="0" smtClean="0">
                <a:latin typeface="+mn-lt"/>
                <a:cs typeface="Arial" pitchFamily="34" charset="0"/>
              </a:rPr>
              <a:t>Leads </a:t>
            </a:r>
            <a:r>
              <a:rPr lang="en-IN" dirty="0">
                <a:latin typeface="+mn-lt"/>
                <a:cs typeface="Arial" pitchFamily="34" charset="0"/>
              </a:rPr>
              <a:t>the competition law practice at </a:t>
            </a:r>
            <a:r>
              <a:rPr lang="en-IN" dirty="0" err="1">
                <a:latin typeface="+mn-lt"/>
                <a:cs typeface="Arial" pitchFamily="34" charset="0"/>
              </a:rPr>
              <a:t>Shardul</a:t>
            </a:r>
            <a:r>
              <a:rPr lang="en-IN" dirty="0">
                <a:latin typeface="+mn-lt"/>
                <a:cs typeface="Arial" pitchFamily="34" charset="0"/>
              </a:rPr>
              <a:t> </a:t>
            </a:r>
            <a:r>
              <a:rPr lang="en-IN" dirty="0" err="1">
                <a:latin typeface="+mn-lt"/>
                <a:cs typeface="Arial" pitchFamily="34" charset="0"/>
              </a:rPr>
              <a:t>Amarchand</a:t>
            </a:r>
            <a:r>
              <a:rPr lang="en-IN" dirty="0">
                <a:latin typeface="+mn-lt"/>
                <a:cs typeface="Arial" pitchFamily="34" charset="0"/>
              </a:rPr>
              <a:t> </a:t>
            </a:r>
            <a:r>
              <a:rPr lang="en-IN" dirty="0" err="1">
                <a:latin typeface="+mn-lt"/>
                <a:cs typeface="Arial" pitchFamily="34" charset="0"/>
              </a:rPr>
              <a:t>Mangaldas</a:t>
            </a:r>
            <a:r>
              <a:rPr lang="en-IN" dirty="0">
                <a:latin typeface="+mn-lt"/>
                <a:cs typeface="Arial" pitchFamily="34" charset="0"/>
              </a:rPr>
              <a:t> &amp; Co</a:t>
            </a:r>
            <a:endParaRPr lang="en-IN" dirty="0" smtClean="0">
              <a:latin typeface="+mn-lt"/>
              <a:cs typeface="Arial" pitchFamily="34" charset="0"/>
            </a:endParaRPr>
          </a:p>
          <a:p>
            <a:pPr marL="342900" indent="-342900">
              <a:buFont typeface="+mj-lt"/>
              <a:buAutoNum type="arabicPeriod"/>
            </a:pPr>
            <a:r>
              <a:rPr lang="en-IN" dirty="0" err="1">
                <a:latin typeface="+mn-lt"/>
                <a:cs typeface="Arial" pitchFamily="34" charset="0"/>
              </a:rPr>
              <a:t>Sh</a:t>
            </a:r>
            <a:r>
              <a:rPr lang="en-IN" dirty="0">
                <a:latin typeface="+mn-lt"/>
                <a:cs typeface="Arial" pitchFamily="34" charset="0"/>
              </a:rPr>
              <a:t> </a:t>
            </a:r>
            <a:r>
              <a:rPr lang="en-IN" dirty="0" err="1">
                <a:latin typeface="+mn-lt"/>
                <a:cs typeface="Arial" pitchFamily="34" charset="0"/>
              </a:rPr>
              <a:t>Pramod</a:t>
            </a:r>
            <a:r>
              <a:rPr lang="en-IN" dirty="0">
                <a:latin typeface="+mn-lt"/>
                <a:cs typeface="Arial" pitchFamily="34" charset="0"/>
              </a:rPr>
              <a:t> Kumar </a:t>
            </a:r>
            <a:r>
              <a:rPr lang="en-IN" dirty="0" err="1" smtClean="0">
                <a:latin typeface="+mn-lt"/>
                <a:cs typeface="Arial" pitchFamily="34" charset="0"/>
              </a:rPr>
              <a:t>Rastogi</a:t>
            </a:r>
            <a:endParaRPr lang="en-IN" dirty="0" smtClean="0">
              <a:latin typeface="+mn-lt"/>
              <a:cs typeface="Arial" pitchFamily="34" charset="0"/>
            </a:endParaRPr>
          </a:p>
          <a:p>
            <a:pPr marL="800100" lvl="1" indent="-342900">
              <a:buFont typeface="Courier New" pitchFamily="49" charset="0"/>
              <a:buChar char="o"/>
            </a:pPr>
            <a:r>
              <a:rPr lang="en-IN" dirty="0">
                <a:latin typeface="+mn-lt"/>
                <a:cs typeface="Arial" pitchFamily="34" charset="0"/>
              </a:rPr>
              <a:t>Former member Telecom Disputes Settlement and Appellate in the rank of Secretary to Government of India. </a:t>
            </a:r>
            <a:endParaRPr lang="en-IN" dirty="0" smtClean="0">
              <a:latin typeface="+mn-lt"/>
              <a:cs typeface="Arial" pitchFamily="34" charset="0"/>
            </a:endParaRPr>
          </a:p>
          <a:p>
            <a:pPr marL="800100" lvl="1" indent="-342900">
              <a:buFont typeface="Courier New" pitchFamily="49" charset="0"/>
              <a:buChar char="o"/>
            </a:pPr>
            <a:r>
              <a:rPr lang="en-IN" dirty="0" smtClean="0">
                <a:latin typeface="+mn-lt"/>
                <a:cs typeface="Arial" pitchFamily="34" charset="0"/>
              </a:rPr>
              <a:t>Former </a:t>
            </a:r>
            <a:r>
              <a:rPr lang="en-IN" dirty="0">
                <a:latin typeface="+mn-lt"/>
                <a:cs typeface="Arial" pitchFamily="34" charset="0"/>
              </a:rPr>
              <a:t>Secretary Ministry of Steel, retired on </a:t>
            </a:r>
            <a:r>
              <a:rPr lang="en-IN" dirty="0" smtClean="0">
                <a:latin typeface="+mn-lt"/>
                <a:cs typeface="Arial" pitchFamily="34" charset="0"/>
              </a:rPr>
              <a:t>31.10.2009</a:t>
            </a:r>
          </a:p>
          <a:p>
            <a:pPr marL="800100" lvl="1" indent="-342900">
              <a:buFont typeface="Courier New" pitchFamily="49" charset="0"/>
              <a:buChar char="o"/>
            </a:pPr>
            <a:r>
              <a:rPr lang="en-IN" dirty="0">
                <a:latin typeface="+mn-lt"/>
                <a:cs typeface="Arial" pitchFamily="34" charset="0"/>
              </a:rPr>
              <a:t>Principal Secretary (Finance), Government of Andhra Pradesh, Finance and Planning </a:t>
            </a:r>
            <a:r>
              <a:rPr lang="en-IN" dirty="0" smtClean="0">
                <a:latin typeface="+mn-lt"/>
                <a:cs typeface="Arial" pitchFamily="34" charset="0"/>
              </a:rPr>
              <a:t>Department</a:t>
            </a:r>
            <a:endParaRPr lang="en-IN" dirty="0">
              <a:latin typeface="+mn-lt"/>
              <a:cs typeface="Arial" pitchFamily="34" charset="0"/>
            </a:endParaRPr>
          </a:p>
        </p:txBody>
      </p:sp>
    </p:spTree>
    <p:extLst>
      <p:ext uri="{BB962C8B-B14F-4D97-AF65-F5344CB8AC3E}">
        <p14:creationId xmlns:p14="http://schemas.microsoft.com/office/powerpoint/2010/main" val="10201900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NPS Trustee</a:t>
            </a:r>
            <a:endParaRPr lang="en-IN" dirty="0"/>
          </a:p>
        </p:txBody>
      </p:sp>
      <p:sp>
        <p:nvSpPr>
          <p:cNvPr id="2" name="Rectangle 1"/>
          <p:cNvSpPr/>
          <p:nvPr/>
        </p:nvSpPr>
        <p:spPr>
          <a:xfrm>
            <a:off x="213360" y="728395"/>
            <a:ext cx="8458200" cy="5632311"/>
          </a:xfrm>
          <a:prstGeom prst="rect">
            <a:avLst/>
          </a:prstGeom>
        </p:spPr>
        <p:txBody>
          <a:bodyPr wrap="square">
            <a:spAutoFit/>
          </a:bodyPr>
          <a:lstStyle/>
          <a:p>
            <a:pPr marL="342900" indent="-342900">
              <a:buFont typeface="+mj-lt"/>
              <a:buAutoNum type="arabicPeriod" startAt="4"/>
            </a:pPr>
            <a:r>
              <a:rPr lang="en-IN" dirty="0" smtClean="0">
                <a:latin typeface="+mn-lt"/>
                <a:cs typeface="Arial" pitchFamily="34" charset="0"/>
              </a:rPr>
              <a:t>Sh</a:t>
            </a:r>
            <a:r>
              <a:rPr lang="en-IN" dirty="0">
                <a:latin typeface="+mn-lt"/>
                <a:cs typeface="Arial" pitchFamily="34" charset="0"/>
              </a:rPr>
              <a:t>. </a:t>
            </a:r>
            <a:r>
              <a:rPr lang="en-IN" dirty="0" err="1">
                <a:latin typeface="+mn-lt"/>
                <a:cs typeface="Arial" pitchFamily="34" charset="0"/>
              </a:rPr>
              <a:t>Ashvin</a:t>
            </a:r>
            <a:r>
              <a:rPr lang="en-IN" dirty="0">
                <a:latin typeface="+mn-lt"/>
                <a:cs typeface="Arial" pitchFamily="34" charset="0"/>
              </a:rPr>
              <a:t> </a:t>
            </a:r>
            <a:r>
              <a:rPr lang="en-IN" dirty="0" smtClean="0">
                <a:latin typeface="+mn-lt"/>
                <a:cs typeface="Arial" pitchFamily="34" charset="0"/>
              </a:rPr>
              <a:t>Parekh</a:t>
            </a:r>
          </a:p>
          <a:p>
            <a:pPr marL="800100" lvl="1" indent="-342900">
              <a:buFont typeface="Courier New" pitchFamily="49" charset="0"/>
              <a:buChar char="o"/>
            </a:pPr>
            <a:r>
              <a:rPr lang="en-IN" dirty="0" smtClean="0">
                <a:latin typeface="+mn-lt"/>
                <a:cs typeface="Arial" pitchFamily="34" charset="0"/>
              </a:rPr>
              <a:t>Associated </a:t>
            </a:r>
            <a:r>
              <a:rPr lang="en-IN" dirty="0">
                <a:latin typeface="+mn-lt"/>
                <a:cs typeface="Arial" pitchFamily="34" charset="0"/>
              </a:rPr>
              <a:t>with Ernst &amp; Young as a Senior Expert – </a:t>
            </a:r>
            <a:r>
              <a:rPr lang="en-IN" dirty="0" smtClean="0">
                <a:latin typeface="+mn-lt"/>
                <a:cs typeface="Arial" pitchFamily="34" charset="0"/>
              </a:rPr>
              <a:t>Advisor</a:t>
            </a:r>
          </a:p>
          <a:p>
            <a:pPr marL="800100" lvl="1" indent="-342900">
              <a:buFont typeface="Courier New" pitchFamily="49" charset="0"/>
              <a:buChar char="o"/>
            </a:pPr>
            <a:r>
              <a:rPr lang="en-IN" dirty="0" smtClean="0">
                <a:latin typeface="+mn-lt"/>
                <a:cs typeface="Arial" pitchFamily="34" charset="0"/>
              </a:rPr>
              <a:t>Served </a:t>
            </a:r>
            <a:r>
              <a:rPr lang="en-IN" dirty="0">
                <a:latin typeface="+mn-lt"/>
                <a:cs typeface="Arial" pitchFamily="34" charset="0"/>
              </a:rPr>
              <a:t>Deloitte </a:t>
            </a:r>
            <a:r>
              <a:rPr lang="en-IN" dirty="0" err="1">
                <a:latin typeface="+mn-lt"/>
                <a:cs typeface="Arial" pitchFamily="34" charset="0"/>
              </a:rPr>
              <a:t>Touche</a:t>
            </a:r>
            <a:r>
              <a:rPr lang="en-IN" dirty="0">
                <a:latin typeface="+mn-lt"/>
                <a:cs typeface="Arial" pitchFamily="34" charset="0"/>
              </a:rPr>
              <a:t> Tohmatsu India </a:t>
            </a:r>
            <a:r>
              <a:rPr lang="en-IN" dirty="0" err="1">
                <a:latin typeface="+mn-lt"/>
                <a:cs typeface="Arial" pitchFamily="34" charset="0"/>
              </a:rPr>
              <a:t>Pvt.</a:t>
            </a:r>
            <a:r>
              <a:rPr lang="en-IN" dirty="0">
                <a:latin typeface="+mn-lt"/>
                <a:cs typeface="Arial" pitchFamily="34" charset="0"/>
              </a:rPr>
              <a:t> Ltd. as Executive </a:t>
            </a:r>
            <a:r>
              <a:rPr lang="en-IN" dirty="0" smtClean="0">
                <a:latin typeface="+mn-lt"/>
                <a:cs typeface="Arial" pitchFamily="34" charset="0"/>
              </a:rPr>
              <a:t>Director</a:t>
            </a:r>
          </a:p>
          <a:p>
            <a:pPr marL="800100" lvl="1" indent="-342900">
              <a:buFont typeface="Courier New" pitchFamily="49" charset="0"/>
              <a:buChar char="o"/>
            </a:pPr>
            <a:r>
              <a:rPr lang="en-IN" dirty="0" smtClean="0">
                <a:latin typeface="+mn-lt"/>
                <a:cs typeface="Arial" pitchFamily="34" charset="0"/>
              </a:rPr>
              <a:t>Held </a:t>
            </a:r>
            <a:r>
              <a:rPr lang="en-IN" dirty="0">
                <a:latin typeface="+mn-lt"/>
                <a:cs typeface="Arial" pitchFamily="34" charset="0"/>
              </a:rPr>
              <a:t>senior positions in Arthur Anderson, Price Waterhouse Coopers, KPMG India, KPMG UK, KPMG Dubai and Hindustan Lever Ltd</a:t>
            </a:r>
            <a:r>
              <a:rPr lang="en-IN" dirty="0" smtClean="0">
                <a:latin typeface="+mn-lt"/>
                <a:cs typeface="Arial" pitchFamily="34" charset="0"/>
              </a:rPr>
              <a:t>.</a:t>
            </a:r>
          </a:p>
          <a:p>
            <a:pPr marL="800100" lvl="1" indent="-342900">
              <a:buFont typeface="Courier New" pitchFamily="49" charset="0"/>
              <a:buChar char="o"/>
            </a:pPr>
            <a:r>
              <a:rPr lang="en-IN" dirty="0">
                <a:latin typeface="+mn-lt"/>
                <a:cs typeface="Arial" pitchFamily="34" charset="0"/>
              </a:rPr>
              <a:t>In the last 5 years he has been on 9 committees set up by the Finance Minister / Ministry of Finance</a:t>
            </a:r>
          </a:p>
          <a:p>
            <a:pPr marL="342900" indent="-342900">
              <a:buFont typeface="+mj-lt"/>
              <a:buAutoNum type="arabicPeriod" startAt="4"/>
            </a:pPr>
            <a:endParaRPr lang="en-IN" dirty="0" smtClean="0">
              <a:latin typeface="+mn-lt"/>
              <a:cs typeface="Arial" pitchFamily="34" charset="0"/>
            </a:endParaRPr>
          </a:p>
          <a:p>
            <a:pPr marL="342900" indent="-342900">
              <a:buFont typeface="+mj-lt"/>
              <a:buAutoNum type="arabicPeriod" startAt="4"/>
            </a:pPr>
            <a:r>
              <a:rPr lang="en-IN" dirty="0" smtClean="0">
                <a:latin typeface="+mn-lt"/>
                <a:cs typeface="Arial" pitchFamily="34" charset="0"/>
              </a:rPr>
              <a:t>Sh</a:t>
            </a:r>
            <a:r>
              <a:rPr lang="en-IN" dirty="0">
                <a:latin typeface="+mn-lt"/>
                <a:cs typeface="Arial" pitchFamily="34" charset="0"/>
              </a:rPr>
              <a:t>. N. D. </a:t>
            </a:r>
            <a:r>
              <a:rPr lang="en-IN" dirty="0" smtClean="0">
                <a:latin typeface="+mn-lt"/>
                <a:cs typeface="Arial" pitchFamily="34" charset="0"/>
              </a:rPr>
              <a:t>Gupta</a:t>
            </a:r>
          </a:p>
          <a:p>
            <a:pPr marL="800100" lvl="1" indent="-342900">
              <a:buFont typeface="Courier New" pitchFamily="49" charset="0"/>
              <a:buChar char="o"/>
            </a:pPr>
            <a:r>
              <a:rPr lang="en-IN" dirty="0" smtClean="0">
                <a:latin typeface="+mn-lt"/>
                <a:cs typeface="Arial" pitchFamily="34" charset="0"/>
              </a:rPr>
              <a:t>Has </a:t>
            </a:r>
            <a:r>
              <a:rPr lang="en-IN" dirty="0">
                <a:latin typeface="+mn-lt"/>
                <a:cs typeface="Arial" pitchFamily="34" charset="0"/>
              </a:rPr>
              <a:t>been involved in providing, auditing, taxation &amp; financial consultancy services to some of the top institutions of India like RBI, SBI, NTPC, Local self-governments, Municipal bodies and is on the board of many public companies as Independent director</a:t>
            </a:r>
            <a:r>
              <a:rPr lang="en-IN" dirty="0" smtClean="0">
                <a:latin typeface="+mn-lt"/>
                <a:cs typeface="Arial" pitchFamily="34" charset="0"/>
              </a:rPr>
              <a:t>.</a:t>
            </a:r>
          </a:p>
          <a:p>
            <a:pPr marL="800100" lvl="1" indent="-342900">
              <a:buFont typeface="Courier New" pitchFamily="49" charset="0"/>
              <a:buChar char="o"/>
            </a:pPr>
            <a:r>
              <a:rPr lang="en-IN" dirty="0">
                <a:latin typeface="+mn-lt"/>
                <a:cs typeface="Arial" pitchFamily="34" charset="0"/>
              </a:rPr>
              <a:t>served as the President of Institute of Chartered Accountants of India (ICAI)</a:t>
            </a:r>
          </a:p>
          <a:p>
            <a:pPr marL="800100" lvl="1" indent="-342900">
              <a:buFont typeface="Courier New" pitchFamily="49" charset="0"/>
              <a:buChar char="o"/>
            </a:pPr>
            <a:endParaRPr lang="en-IN" dirty="0" smtClean="0">
              <a:latin typeface="+mn-lt"/>
              <a:cs typeface="Arial" pitchFamily="34" charset="0"/>
            </a:endParaRPr>
          </a:p>
          <a:p>
            <a:pPr marL="342900" indent="-342900">
              <a:buFont typeface="+mj-lt"/>
              <a:buAutoNum type="arabicPeriod" startAt="4"/>
            </a:pPr>
            <a:r>
              <a:rPr lang="en-IN" dirty="0">
                <a:latin typeface="+mn-lt"/>
                <a:cs typeface="Arial" pitchFamily="34" charset="0"/>
              </a:rPr>
              <a:t>Sh. </a:t>
            </a:r>
            <a:r>
              <a:rPr lang="en-IN" dirty="0" err="1">
                <a:latin typeface="+mn-lt"/>
                <a:cs typeface="Arial" pitchFamily="34" charset="0"/>
              </a:rPr>
              <a:t>Bijay</a:t>
            </a:r>
            <a:r>
              <a:rPr lang="en-IN" dirty="0">
                <a:latin typeface="+mn-lt"/>
                <a:cs typeface="Arial" pitchFamily="34" charset="0"/>
              </a:rPr>
              <a:t> </a:t>
            </a:r>
            <a:r>
              <a:rPr lang="en-IN" dirty="0" smtClean="0">
                <a:latin typeface="+mn-lt"/>
                <a:cs typeface="Arial" pitchFamily="34" charset="0"/>
              </a:rPr>
              <a:t>Kumar </a:t>
            </a:r>
          </a:p>
          <a:p>
            <a:pPr marL="800100" lvl="1" indent="-342900">
              <a:buFont typeface="Courier New" pitchFamily="49" charset="0"/>
              <a:buChar char="o"/>
            </a:pPr>
            <a:r>
              <a:rPr lang="en-IN" dirty="0" smtClean="0">
                <a:latin typeface="+mn-lt"/>
                <a:cs typeface="Arial" pitchFamily="34" charset="0"/>
              </a:rPr>
              <a:t>An IAS of ’86 batch, he is working </a:t>
            </a:r>
            <a:r>
              <a:rPr lang="en-IN" dirty="0">
                <a:latin typeface="+mn-lt"/>
                <a:cs typeface="Arial" pitchFamily="34" charset="0"/>
              </a:rPr>
              <a:t>as the Principal Secretary (Financial Reforms), Government of </a:t>
            </a:r>
            <a:r>
              <a:rPr lang="en-IN" dirty="0" smtClean="0">
                <a:latin typeface="+mn-lt"/>
                <a:cs typeface="Arial" pitchFamily="34" charset="0"/>
              </a:rPr>
              <a:t>Maharashtra</a:t>
            </a:r>
          </a:p>
          <a:p>
            <a:pPr marL="800100" lvl="1" indent="-342900">
              <a:buFont typeface="Courier New" pitchFamily="49" charset="0"/>
              <a:buChar char="o"/>
            </a:pPr>
            <a:endParaRPr lang="en-IN" dirty="0" smtClean="0">
              <a:latin typeface="+mn-lt"/>
              <a:cs typeface="Arial" pitchFamily="34" charset="0"/>
            </a:endParaRPr>
          </a:p>
        </p:txBody>
      </p:sp>
    </p:spTree>
    <p:extLst>
      <p:ext uri="{BB962C8B-B14F-4D97-AF65-F5344CB8AC3E}">
        <p14:creationId xmlns:p14="http://schemas.microsoft.com/office/powerpoint/2010/main" val="32309849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N" dirty="0" smtClean="0"/>
              <a:t>NPS Trustee</a:t>
            </a:r>
            <a:endParaRPr lang="en-IN" dirty="0"/>
          </a:p>
        </p:txBody>
      </p:sp>
      <p:sp>
        <p:nvSpPr>
          <p:cNvPr id="2" name="Rectangle 1"/>
          <p:cNvSpPr/>
          <p:nvPr/>
        </p:nvSpPr>
        <p:spPr>
          <a:xfrm>
            <a:off x="213360" y="728395"/>
            <a:ext cx="8458200" cy="2031325"/>
          </a:xfrm>
          <a:prstGeom prst="rect">
            <a:avLst/>
          </a:prstGeom>
        </p:spPr>
        <p:txBody>
          <a:bodyPr wrap="square">
            <a:spAutoFit/>
          </a:bodyPr>
          <a:lstStyle/>
          <a:p>
            <a:pPr marL="342900" indent="-342900">
              <a:buFont typeface="+mj-lt"/>
              <a:buAutoNum type="arabicPeriod" startAt="7"/>
            </a:pPr>
            <a:r>
              <a:rPr lang="en-IN" dirty="0" smtClean="0">
                <a:latin typeface="+mn-lt"/>
                <a:cs typeface="Arial" pitchFamily="34" charset="0"/>
              </a:rPr>
              <a:t>Sh</a:t>
            </a:r>
            <a:r>
              <a:rPr lang="en-IN" dirty="0">
                <a:latin typeface="+mn-lt"/>
                <a:cs typeface="Arial" pitchFamily="34" charset="0"/>
              </a:rPr>
              <a:t>. Alok </a:t>
            </a:r>
            <a:r>
              <a:rPr lang="en-IN" dirty="0" err="1" smtClean="0">
                <a:latin typeface="+mn-lt"/>
                <a:cs typeface="Arial" pitchFamily="34" charset="0"/>
              </a:rPr>
              <a:t>Tandon</a:t>
            </a:r>
            <a:endParaRPr lang="en-IN" dirty="0" smtClean="0">
              <a:latin typeface="+mn-lt"/>
              <a:cs typeface="Arial" pitchFamily="34" charset="0"/>
            </a:endParaRPr>
          </a:p>
          <a:p>
            <a:pPr marL="800100" lvl="1" indent="-342900">
              <a:buFont typeface="Courier New" pitchFamily="49" charset="0"/>
              <a:buChar char="o"/>
            </a:pPr>
            <a:r>
              <a:rPr lang="en-IN" dirty="0" smtClean="0">
                <a:latin typeface="+mn-lt"/>
                <a:cs typeface="Arial" pitchFamily="34" charset="0"/>
              </a:rPr>
              <a:t>Joined </a:t>
            </a:r>
            <a:r>
              <a:rPr lang="en-IN" dirty="0">
                <a:latin typeface="+mn-lt"/>
                <a:cs typeface="Arial" pitchFamily="34" charset="0"/>
              </a:rPr>
              <a:t>Indian Administrative Service in 1986 and was allotted UP Cadre. He has  held various positions in the Government of UP including Joint Secretary, </a:t>
            </a:r>
            <a:r>
              <a:rPr lang="en-IN" dirty="0" err="1">
                <a:latin typeface="+mn-lt"/>
                <a:cs typeface="Arial" pitchFamily="34" charset="0"/>
              </a:rPr>
              <a:t>Deptt</a:t>
            </a:r>
            <a:r>
              <a:rPr lang="en-IN" dirty="0">
                <a:latin typeface="+mn-lt"/>
                <a:cs typeface="Arial" pitchFamily="34" charset="0"/>
              </a:rPr>
              <a:t>. Of Heavy Industries and District Magistrate of 3 Districts – </a:t>
            </a:r>
            <a:r>
              <a:rPr lang="en-IN" dirty="0" err="1">
                <a:latin typeface="+mn-lt"/>
                <a:cs typeface="Arial" pitchFamily="34" charset="0"/>
              </a:rPr>
              <a:t>Maharganj</a:t>
            </a:r>
            <a:r>
              <a:rPr lang="en-IN" dirty="0">
                <a:latin typeface="+mn-lt"/>
                <a:cs typeface="Arial" pitchFamily="34" charset="0"/>
              </a:rPr>
              <a:t>, Allahabad and </a:t>
            </a:r>
            <a:r>
              <a:rPr lang="en-IN" dirty="0" smtClean="0">
                <a:latin typeface="+mn-lt"/>
                <a:cs typeface="Arial" pitchFamily="34" charset="0"/>
              </a:rPr>
              <a:t>Varanasi</a:t>
            </a:r>
          </a:p>
          <a:p>
            <a:pPr marL="800100" lvl="1" indent="-342900">
              <a:buFont typeface="Courier New" pitchFamily="49" charset="0"/>
              <a:buChar char="o"/>
            </a:pPr>
            <a:r>
              <a:rPr lang="en-IN" dirty="0" smtClean="0">
                <a:latin typeface="+mn-lt"/>
                <a:cs typeface="Arial" pitchFamily="34" charset="0"/>
              </a:rPr>
              <a:t>He is holding </a:t>
            </a:r>
            <a:r>
              <a:rPr lang="en-IN" dirty="0">
                <a:latin typeface="+mn-lt"/>
                <a:cs typeface="Arial" pitchFamily="34" charset="0"/>
              </a:rPr>
              <a:t>the post of Joint Secretary, Ministry of Finance, Government of India since October 2011</a:t>
            </a:r>
          </a:p>
        </p:txBody>
      </p:sp>
    </p:spTree>
    <p:extLst>
      <p:ext uri="{BB962C8B-B14F-4D97-AF65-F5344CB8AC3E}">
        <p14:creationId xmlns:p14="http://schemas.microsoft.com/office/powerpoint/2010/main" val="360785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a:spLocks/>
          </p:cNvSpPr>
          <p:nvPr/>
        </p:nvSpPr>
        <p:spPr bwMode="auto">
          <a:xfrm>
            <a:off x="131374" y="127000"/>
            <a:ext cx="6324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a:solidFill>
                  <a:srgbClr val="FFC50D"/>
                </a:solidFill>
                <a:latin typeface="+mn-lt"/>
              </a:rPr>
              <a:t>Statistics</a:t>
            </a:r>
            <a:endParaRPr lang="en-US" sz="3000" b="1" dirty="0" smtClean="0">
              <a:solidFill>
                <a:srgbClr val="FFC50D"/>
              </a:solidFill>
              <a:latin typeface="+mn-lt"/>
            </a:endParaRPr>
          </a:p>
        </p:txBody>
      </p:sp>
      <p:cxnSp>
        <p:nvCxnSpPr>
          <p:cNvPr id="30" name="AutoShape 5"/>
          <p:cNvCxnSpPr>
            <a:cxnSpLocks noChangeShapeType="1"/>
          </p:cNvCxnSpPr>
          <p:nvPr/>
        </p:nvCxnSpPr>
        <p:spPr bwMode="auto">
          <a:xfrm flipV="1">
            <a:off x="914400" y="2286000"/>
            <a:ext cx="7353300" cy="19050"/>
          </a:xfrm>
          <a:prstGeom prst="straightConnector1">
            <a:avLst/>
          </a:prstGeom>
          <a:noFill/>
          <a:ln w="76200">
            <a:solidFill>
              <a:srgbClr val="C00000"/>
            </a:solidFill>
            <a:round/>
            <a:headEnd/>
            <a:tailEnd/>
          </a:ln>
          <a:extLst>
            <a:ext uri="{909E8E84-426E-40DD-AFC4-6F175D3DCCD1}">
              <a14:hiddenFill xmlns:a14="http://schemas.microsoft.com/office/drawing/2010/main">
                <a:noFill/>
              </a14:hiddenFill>
            </a:ext>
          </a:extLst>
        </p:spPr>
      </p:cxnSp>
      <p:cxnSp>
        <p:nvCxnSpPr>
          <p:cNvPr id="32" name="AutoShape 6"/>
          <p:cNvCxnSpPr>
            <a:cxnSpLocks noChangeShapeType="1"/>
          </p:cNvCxnSpPr>
          <p:nvPr/>
        </p:nvCxnSpPr>
        <p:spPr bwMode="auto">
          <a:xfrm>
            <a:off x="914400" y="2270125"/>
            <a:ext cx="0" cy="346075"/>
          </a:xfrm>
          <a:prstGeom prst="straightConnector1">
            <a:avLst/>
          </a:prstGeom>
          <a:noFill/>
          <a:ln w="76200">
            <a:solidFill>
              <a:srgbClr val="C00000"/>
            </a:solidFill>
            <a:round/>
            <a:headEnd/>
            <a:tailEnd/>
          </a:ln>
          <a:extLst>
            <a:ext uri="{909E8E84-426E-40DD-AFC4-6F175D3DCCD1}">
              <a14:hiddenFill xmlns:a14="http://schemas.microsoft.com/office/drawing/2010/main">
                <a:noFill/>
              </a14:hiddenFill>
            </a:ext>
          </a:extLst>
        </p:spPr>
      </p:cxnSp>
      <p:cxnSp>
        <p:nvCxnSpPr>
          <p:cNvPr id="35" name="AutoShape 7"/>
          <p:cNvCxnSpPr>
            <a:cxnSpLocks noChangeShapeType="1"/>
          </p:cNvCxnSpPr>
          <p:nvPr/>
        </p:nvCxnSpPr>
        <p:spPr bwMode="auto">
          <a:xfrm>
            <a:off x="2743200" y="2320925"/>
            <a:ext cx="0" cy="346075"/>
          </a:xfrm>
          <a:prstGeom prst="straightConnector1">
            <a:avLst/>
          </a:prstGeom>
          <a:noFill/>
          <a:ln w="76200">
            <a:solidFill>
              <a:srgbClr val="C00000"/>
            </a:solidFill>
            <a:round/>
            <a:headEnd/>
            <a:tailEnd/>
          </a:ln>
          <a:extLst>
            <a:ext uri="{909E8E84-426E-40DD-AFC4-6F175D3DCCD1}">
              <a14:hiddenFill xmlns:a14="http://schemas.microsoft.com/office/drawing/2010/main">
                <a:noFill/>
              </a14:hiddenFill>
            </a:ext>
          </a:extLst>
        </p:spPr>
      </p:cxnSp>
      <p:cxnSp>
        <p:nvCxnSpPr>
          <p:cNvPr id="37" name="AutoShape 8"/>
          <p:cNvCxnSpPr>
            <a:cxnSpLocks noChangeShapeType="1"/>
          </p:cNvCxnSpPr>
          <p:nvPr/>
        </p:nvCxnSpPr>
        <p:spPr bwMode="auto">
          <a:xfrm>
            <a:off x="6629400" y="2320925"/>
            <a:ext cx="0" cy="346075"/>
          </a:xfrm>
          <a:prstGeom prst="straightConnector1">
            <a:avLst/>
          </a:prstGeom>
          <a:noFill/>
          <a:ln w="76200">
            <a:solidFill>
              <a:srgbClr val="C00000"/>
            </a:solidFill>
            <a:round/>
            <a:headEnd/>
            <a:tailEnd/>
          </a:ln>
          <a:extLst>
            <a:ext uri="{909E8E84-426E-40DD-AFC4-6F175D3DCCD1}">
              <a14:hiddenFill xmlns:a14="http://schemas.microsoft.com/office/drawing/2010/main">
                <a:noFill/>
              </a14:hiddenFill>
            </a:ext>
          </a:extLst>
        </p:spPr>
      </p:cxnSp>
      <p:cxnSp>
        <p:nvCxnSpPr>
          <p:cNvPr id="38" name="AutoShape 9"/>
          <p:cNvCxnSpPr>
            <a:cxnSpLocks noChangeShapeType="1"/>
          </p:cNvCxnSpPr>
          <p:nvPr/>
        </p:nvCxnSpPr>
        <p:spPr bwMode="auto">
          <a:xfrm>
            <a:off x="4648200" y="1752600"/>
            <a:ext cx="0" cy="533400"/>
          </a:xfrm>
          <a:prstGeom prst="straightConnector1">
            <a:avLst/>
          </a:prstGeom>
          <a:noFill/>
          <a:ln w="76200">
            <a:solidFill>
              <a:srgbClr val="C00000"/>
            </a:solidFill>
            <a:round/>
            <a:headEnd/>
            <a:tailEnd/>
          </a:ln>
          <a:extLst>
            <a:ext uri="{909E8E84-426E-40DD-AFC4-6F175D3DCCD1}">
              <a14:hiddenFill xmlns:a14="http://schemas.microsoft.com/office/drawing/2010/main">
                <a:noFill/>
              </a14:hiddenFill>
            </a:ext>
          </a:extLst>
        </p:spPr>
      </p:cxnSp>
      <p:sp>
        <p:nvSpPr>
          <p:cNvPr id="39" name="Rectangle 38"/>
          <p:cNvSpPr/>
          <p:nvPr/>
        </p:nvSpPr>
        <p:spPr>
          <a:xfrm>
            <a:off x="3124200" y="1143000"/>
            <a:ext cx="3076575" cy="609600"/>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800" dirty="0"/>
              <a:t>NPS</a:t>
            </a:r>
          </a:p>
        </p:txBody>
      </p:sp>
      <p:sp>
        <p:nvSpPr>
          <p:cNvPr id="41" name="Rectangle 40"/>
          <p:cNvSpPr/>
          <p:nvPr/>
        </p:nvSpPr>
        <p:spPr>
          <a:xfrm>
            <a:off x="52388" y="2644775"/>
            <a:ext cx="1700212" cy="584200"/>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bg1"/>
                </a:solidFill>
              </a:rPr>
              <a:t>Central</a:t>
            </a:r>
            <a:r>
              <a:rPr lang="en-US" sz="1600" dirty="0">
                <a:solidFill>
                  <a:srgbClr val="F5FB0D"/>
                </a:solidFill>
              </a:rPr>
              <a:t> </a:t>
            </a:r>
            <a:r>
              <a:rPr lang="en-US" sz="1600" dirty="0">
                <a:solidFill>
                  <a:srgbClr val="F5FB0D"/>
                </a:solidFill>
                <a:hlinkClick r:id="rId3" action="ppaction://hlinksldjump"/>
              </a:rPr>
              <a:t>Government</a:t>
            </a:r>
            <a:endParaRPr lang="en-US" sz="1600" dirty="0">
              <a:solidFill>
                <a:srgbClr val="F5FB0D"/>
              </a:solidFill>
            </a:endParaRPr>
          </a:p>
        </p:txBody>
      </p:sp>
      <p:sp>
        <p:nvSpPr>
          <p:cNvPr id="42" name="Rectangle 41"/>
          <p:cNvSpPr/>
          <p:nvPr/>
        </p:nvSpPr>
        <p:spPr>
          <a:xfrm>
            <a:off x="1905000" y="2647950"/>
            <a:ext cx="1752600" cy="584200"/>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State </a:t>
            </a:r>
          </a:p>
          <a:p>
            <a:pPr algn="ctr">
              <a:defRPr/>
            </a:pPr>
            <a:r>
              <a:rPr lang="en-US" sz="1600" dirty="0"/>
              <a:t>Government</a:t>
            </a:r>
          </a:p>
        </p:txBody>
      </p:sp>
      <p:sp>
        <p:nvSpPr>
          <p:cNvPr id="43" name="Rectangle 42"/>
          <p:cNvSpPr/>
          <p:nvPr/>
        </p:nvSpPr>
        <p:spPr>
          <a:xfrm>
            <a:off x="3810000" y="2644775"/>
            <a:ext cx="1828800" cy="584200"/>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All Citizens </a:t>
            </a:r>
          </a:p>
          <a:p>
            <a:pPr algn="ctr">
              <a:defRPr/>
            </a:pPr>
            <a:r>
              <a:rPr lang="en-US" sz="1600" dirty="0"/>
              <a:t>of India</a:t>
            </a:r>
          </a:p>
        </p:txBody>
      </p:sp>
      <p:sp>
        <p:nvSpPr>
          <p:cNvPr id="44" name="Rectangle 43"/>
          <p:cNvSpPr/>
          <p:nvPr/>
        </p:nvSpPr>
        <p:spPr>
          <a:xfrm>
            <a:off x="152400" y="4191000"/>
            <a:ext cx="1447800" cy="338138"/>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t>16.85 </a:t>
            </a:r>
            <a:r>
              <a:rPr lang="en-US" sz="1600" dirty="0"/>
              <a:t>lakh</a:t>
            </a:r>
          </a:p>
        </p:txBody>
      </p:sp>
      <p:cxnSp>
        <p:nvCxnSpPr>
          <p:cNvPr id="45" name="Straight Arrow Connector 44"/>
          <p:cNvCxnSpPr/>
          <p:nvPr/>
        </p:nvCxnSpPr>
        <p:spPr>
          <a:xfrm flipH="1">
            <a:off x="914400" y="3276600"/>
            <a:ext cx="0" cy="83502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2817813" y="3276600"/>
            <a:ext cx="1587" cy="8382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AutoShape 7"/>
          <p:cNvCxnSpPr>
            <a:cxnSpLocks noChangeShapeType="1"/>
          </p:cNvCxnSpPr>
          <p:nvPr/>
        </p:nvCxnSpPr>
        <p:spPr bwMode="auto">
          <a:xfrm rot="5400000">
            <a:off x="8039894" y="2475706"/>
            <a:ext cx="381000" cy="1588"/>
          </a:xfrm>
          <a:prstGeom prst="straightConnector1">
            <a:avLst/>
          </a:prstGeom>
          <a:noFill/>
          <a:ln w="76200">
            <a:solidFill>
              <a:srgbClr val="C00000"/>
            </a:solidFill>
            <a:round/>
            <a:headEnd/>
            <a:tailEnd/>
          </a:ln>
          <a:extLst>
            <a:ext uri="{909E8E84-426E-40DD-AFC4-6F175D3DCCD1}">
              <a14:hiddenFill xmlns:a14="http://schemas.microsoft.com/office/drawing/2010/main">
                <a:noFill/>
              </a14:hiddenFill>
            </a:ext>
          </a:extLst>
        </p:spPr>
      </p:cxnSp>
      <p:sp>
        <p:nvSpPr>
          <p:cNvPr id="48" name="Rectangle 47"/>
          <p:cNvSpPr/>
          <p:nvPr/>
        </p:nvSpPr>
        <p:spPr>
          <a:xfrm>
            <a:off x="5791200" y="2667000"/>
            <a:ext cx="1600200" cy="584200"/>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Corporate </a:t>
            </a:r>
          </a:p>
          <a:p>
            <a:pPr algn="ctr">
              <a:defRPr/>
            </a:pPr>
            <a:r>
              <a:rPr lang="en-US" sz="1600" dirty="0"/>
              <a:t>Sector</a:t>
            </a:r>
          </a:p>
        </p:txBody>
      </p:sp>
      <p:sp>
        <p:nvSpPr>
          <p:cNvPr id="49" name="Rectangle 48"/>
          <p:cNvSpPr/>
          <p:nvPr/>
        </p:nvSpPr>
        <p:spPr>
          <a:xfrm>
            <a:off x="7467600" y="2667000"/>
            <a:ext cx="1600200" cy="584200"/>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NPS </a:t>
            </a:r>
            <a:r>
              <a:rPr lang="en-US" sz="1600" dirty="0" smtClean="0"/>
              <a:t>Lite / </a:t>
            </a:r>
          </a:p>
          <a:p>
            <a:pPr algn="ctr">
              <a:defRPr/>
            </a:pPr>
            <a:r>
              <a:rPr lang="en-US" sz="1600" dirty="0" smtClean="0"/>
              <a:t>APY</a:t>
            </a:r>
            <a:endParaRPr lang="en-US" sz="1600" dirty="0"/>
          </a:p>
        </p:txBody>
      </p:sp>
      <p:cxnSp>
        <p:nvCxnSpPr>
          <p:cNvPr id="72" name="AutoShape 7"/>
          <p:cNvCxnSpPr>
            <a:cxnSpLocks noChangeShapeType="1"/>
          </p:cNvCxnSpPr>
          <p:nvPr/>
        </p:nvCxnSpPr>
        <p:spPr bwMode="auto">
          <a:xfrm>
            <a:off x="4648200" y="2286000"/>
            <a:ext cx="0" cy="346075"/>
          </a:xfrm>
          <a:prstGeom prst="straightConnector1">
            <a:avLst/>
          </a:prstGeom>
          <a:noFill/>
          <a:ln w="76200">
            <a:solidFill>
              <a:srgbClr val="C00000"/>
            </a:solidFill>
            <a:round/>
            <a:headEnd/>
            <a:tailEnd/>
          </a:ln>
          <a:extLst>
            <a:ext uri="{909E8E84-426E-40DD-AFC4-6F175D3DCCD1}">
              <a14:hiddenFill xmlns:a14="http://schemas.microsoft.com/office/drawing/2010/main">
                <a:noFill/>
              </a14:hiddenFill>
            </a:ext>
          </a:extLst>
        </p:spPr>
      </p:cxnSp>
      <p:sp>
        <p:nvSpPr>
          <p:cNvPr id="73" name="Rectangle 72"/>
          <p:cNvSpPr/>
          <p:nvPr/>
        </p:nvSpPr>
        <p:spPr>
          <a:xfrm>
            <a:off x="2057400" y="4171950"/>
            <a:ext cx="1447800" cy="338138"/>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 </a:t>
            </a:r>
            <a:r>
              <a:rPr lang="en-US" sz="1600" dirty="0" smtClean="0"/>
              <a:t>30.05 </a:t>
            </a:r>
            <a:r>
              <a:rPr lang="en-US" sz="1600" dirty="0"/>
              <a:t>lakh</a:t>
            </a:r>
          </a:p>
        </p:txBody>
      </p:sp>
      <p:cxnSp>
        <p:nvCxnSpPr>
          <p:cNvPr id="74" name="Straight Arrow Connector 73"/>
          <p:cNvCxnSpPr/>
          <p:nvPr/>
        </p:nvCxnSpPr>
        <p:spPr>
          <a:xfrm>
            <a:off x="4648200" y="3276600"/>
            <a:ext cx="0" cy="83502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6627813" y="3276600"/>
            <a:ext cx="1587" cy="83502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8380413" y="3276600"/>
            <a:ext cx="1587" cy="835025"/>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3962400" y="4171950"/>
            <a:ext cx="1447800" cy="338138"/>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t>2.33 </a:t>
            </a:r>
            <a:r>
              <a:rPr lang="en-US" sz="1600" dirty="0"/>
              <a:t>lakh</a:t>
            </a:r>
          </a:p>
        </p:txBody>
      </p:sp>
      <p:sp>
        <p:nvSpPr>
          <p:cNvPr id="78" name="Rectangle 77"/>
          <p:cNvSpPr/>
          <p:nvPr/>
        </p:nvSpPr>
        <p:spPr>
          <a:xfrm>
            <a:off x="5867400" y="4191000"/>
            <a:ext cx="1447800" cy="338138"/>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t>4.87 </a:t>
            </a:r>
            <a:r>
              <a:rPr lang="en-US" sz="1600" dirty="0"/>
              <a:t>lakh </a:t>
            </a:r>
          </a:p>
        </p:txBody>
      </p:sp>
      <p:sp>
        <p:nvSpPr>
          <p:cNvPr id="79" name="Rectangle 78"/>
          <p:cNvSpPr/>
          <p:nvPr/>
        </p:nvSpPr>
        <p:spPr>
          <a:xfrm>
            <a:off x="7696200" y="4191000"/>
            <a:ext cx="1371600" cy="338138"/>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smtClean="0"/>
              <a:t>81.16 </a:t>
            </a:r>
            <a:r>
              <a:rPr lang="en-US" sz="1600" dirty="0"/>
              <a:t>lakh</a:t>
            </a:r>
          </a:p>
        </p:txBody>
      </p:sp>
      <p:sp>
        <p:nvSpPr>
          <p:cNvPr id="81" name="Rectangle 80"/>
          <p:cNvSpPr/>
          <p:nvPr/>
        </p:nvSpPr>
        <p:spPr>
          <a:xfrm>
            <a:off x="1524000" y="5272994"/>
            <a:ext cx="6184900" cy="322263"/>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Total Contribution </a:t>
            </a:r>
            <a:r>
              <a:rPr lang="en-US" sz="1600" dirty="0" smtClean="0"/>
              <a:t>almost Rs</a:t>
            </a:r>
            <a:r>
              <a:rPr lang="en-US" sz="1600" dirty="0"/>
              <a:t>. </a:t>
            </a:r>
            <a:r>
              <a:rPr lang="en-US" sz="1600" dirty="0" smtClean="0"/>
              <a:t>99,000 </a:t>
            </a:r>
            <a:r>
              <a:rPr lang="en-US" sz="1600" dirty="0"/>
              <a:t>Cr</a:t>
            </a:r>
          </a:p>
        </p:txBody>
      </p:sp>
      <p:sp>
        <p:nvSpPr>
          <p:cNvPr id="82" name="Rectangle 81"/>
          <p:cNvSpPr/>
          <p:nvPr/>
        </p:nvSpPr>
        <p:spPr>
          <a:xfrm>
            <a:off x="1524000" y="6019800"/>
            <a:ext cx="6248400" cy="322263"/>
          </a:xfrm>
          <a:prstGeom prst="rect">
            <a:avLst/>
          </a:prstGeom>
          <a:solidFill>
            <a:srgbClr val="7E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t>Total Asset Under Management  in excess of Rs. </a:t>
            </a:r>
            <a:r>
              <a:rPr lang="en-US" sz="1600" dirty="0" smtClean="0"/>
              <a:t>1.23.000 Cr</a:t>
            </a:r>
            <a:endParaRPr lang="en-US" sz="1600" dirty="0"/>
          </a:p>
        </p:txBody>
      </p:sp>
      <p:sp>
        <p:nvSpPr>
          <p:cNvPr id="29"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31F16C4-1E66-44DD-9B27-2D9D3BF32394}" type="slidenum">
              <a:rPr lang="en-US" sz="1200">
                <a:latin typeface="+mn-lt"/>
              </a:rPr>
              <a:pPr algn="ctr" eaLnBrk="1" hangingPunct="1"/>
              <a:t>4</a:t>
            </a:fld>
            <a:endParaRPr lang="en-US" sz="1200">
              <a:latin typeface="+mn-lt"/>
            </a:endParaRPr>
          </a:p>
        </p:txBody>
      </p:sp>
    </p:spTree>
    <p:extLst>
      <p:ext uri="{BB962C8B-B14F-4D97-AF65-F5344CB8AC3E}">
        <p14:creationId xmlns:p14="http://schemas.microsoft.com/office/powerpoint/2010/main" val="2051882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3" presetClass="entr" presetSubtype="1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par>
                                <p:cTn id="11" presetID="3" presetClass="entr" presetSubtype="1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blinds(horizontal)">
                                      <p:cBhvr>
                                        <p:cTn id="13" dur="500"/>
                                        <p:tgtEl>
                                          <p:spTgt spid="72"/>
                                        </p:tgtEl>
                                      </p:cBhvr>
                                    </p:animEffect>
                                  </p:childTnLst>
                                </p:cTn>
                              </p:par>
                              <p:par>
                                <p:cTn id="14" presetID="3" presetClass="entr" presetSubtype="1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linds(horizontal)">
                                      <p:cBhvr>
                                        <p:cTn id="16" dur="500"/>
                                        <p:tgtEl>
                                          <p:spTgt spid="37"/>
                                        </p:tgtEl>
                                      </p:cBhvr>
                                    </p:animEffect>
                                  </p:childTnLst>
                                </p:cTn>
                              </p:par>
                              <p:par>
                                <p:cTn id="17" presetID="3" presetClass="entr" presetSubtype="1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linds(horizontal)">
                                      <p:cBhvr>
                                        <p:cTn id="19" dur="500"/>
                                        <p:tgtEl>
                                          <p:spTgt spid="47"/>
                                        </p:tgtEl>
                                      </p:cBhvr>
                                    </p:animEffect>
                                  </p:childTnLst>
                                </p:cTn>
                              </p:par>
                              <p:par>
                                <p:cTn id="20" presetID="3" presetClass="entr" presetSubtype="1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par>
                                <p:cTn id="23" presetID="3" presetClass="entr" presetSubtype="1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linds(horizontal)">
                                      <p:cBhvr>
                                        <p:cTn id="25" dur="500"/>
                                        <p:tgtEl>
                                          <p:spTgt spid="32"/>
                                        </p:tgtEl>
                                      </p:cBhvr>
                                    </p:animEffect>
                                  </p:childTnLst>
                                </p:cTn>
                              </p:par>
                              <p:par>
                                <p:cTn id="26" presetID="3" presetClass="entr" presetSubtype="1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linds(horizontal)">
                                      <p:cBhvr>
                                        <p:cTn id="31" dur="500"/>
                                        <p:tgtEl>
                                          <p:spTgt spid="4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blinds(horizontal)">
                                      <p:cBhvr>
                                        <p:cTn id="34" dur="500"/>
                                        <p:tgtEl>
                                          <p:spTgt spid="4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linds(horizontal)">
                                      <p:cBhvr>
                                        <p:cTn id="37" dur="500"/>
                                        <p:tgtEl>
                                          <p:spTgt spid="4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blinds(horizontal)">
                                      <p:cBhvr>
                                        <p:cTn id="40" dur="500"/>
                                        <p:tgtEl>
                                          <p:spTgt spid="4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blinds(horizontal)">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5" fill="hold" nodeType="click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blinds(vertical)">
                                      <p:cBhvr>
                                        <p:cTn id="48" dur="500"/>
                                        <p:tgtEl>
                                          <p:spTgt spid="45"/>
                                        </p:tgtEl>
                                      </p:cBhvr>
                                    </p:animEffect>
                                  </p:childTnLst>
                                </p:cTn>
                              </p:par>
                              <p:par>
                                <p:cTn id="49" presetID="3" presetClass="entr" presetSubtype="5"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blinds(vertical)">
                                      <p:cBhvr>
                                        <p:cTn id="51" dur="500"/>
                                        <p:tgtEl>
                                          <p:spTgt spid="44"/>
                                        </p:tgtEl>
                                      </p:cBhvr>
                                    </p:animEffect>
                                  </p:childTnLst>
                                </p:cTn>
                              </p:par>
                              <p:par>
                                <p:cTn id="52" presetID="3" presetClass="entr" presetSubtype="5"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blinds(vertical)">
                                      <p:cBhvr>
                                        <p:cTn id="54" dur="500"/>
                                        <p:tgtEl>
                                          <p:spTgt spid="46"/>
                                        </p:tgtEl>
                                      </p:cBhvr>
                                    </p:animEffect>
                                  </p:childTnLst>
                                </p:cTn>
                              </p:par>
                              <p:par>
                                <p:cTn id="55" presetID="3" presetClass="entr" presetSubtype="5"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blinds(vertical)">
                                      <p:cBhvr>
                                        <p:cTn id="57" dur="500"/>
                                        <p:tgtEl>
                                          <p:spTgt spid="73"/>
                                        </p:tgtEl>
                                      </p:cBhvr>
                                    </p:animEffect>
                                  </p:childTnLst>
                                </p:cTn>
                              </p:par>
                              <p:par>
                                <p:cTn id="58" presetID="3" presetClass="entr" presetSubtype="5"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blinds(vertical)">
                                      <p:cBhvr>
                                        <p:cTn id="60" dur="500"/>
                                        <p:tgtEl>
                                          <p:spTgt spid="74"/>
                                        </p:tgtEl>
                                      </p:cBhvr>
                                    </p:animEffect>
                                  </p:childTnLst>
                                </p:cTn>
                              </p:par>
                              <p:par>
                                <p:cTn id="61" presetID="3" presetClass="entr" presetSubtype="5"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blinds(vertical)">
                                      <p:cBhvr>
                                        <p:cTn id="63" dur="500"/>
                                        <p:tgtEl>
                                          <p:spTgt spid="77"/>
                                        </p:tgtEl>
                                      </p:cBhvr>
                                    </p:animEffect>
                                  </p:childTnLst>
                                </p:cTn>
                              </p:par>
                              <p:par>
                                <p:cTn id="64" presetID="3" presetClass="entr" presetSubtype="5" fill="hold"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blinds(vertical)">
                                      <p:cBhvr>
                                        <p:cTn id="66" dur="500"/>
                                        <p:tgtEl>
                                          <p:spTgt spid="75"/>
                                        </p:tgtEl>
                                      </p:cBhvr>
                                    </p:animEffect>
                                  </p:childTnLst>
                                </p:cTn>
                              </p:par>
                              <p:par>
                                <p:cTn id="67" presetID="3" presetClass="entr" presetSubtype="5"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blinds(vertical)">
                                      <p:cBhvr>
                                        <p:cTn id="69" dur="500"/>
                                        <p:tgtEl>
                                          <p:spTgt spid="78"/>
                                        </p:tgtEl>
                                      </p:cBhvr>
                                    </p:animEffect>
                                  </p:childTnLst>
                                </p:cTn>
                              </p:par>
                              <p:par>
                                <p:cTn id="70" presetID="3" presetClass="entr" presetSubtype="5"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blinds(vertical)">
                                      <p:cBhvr>
                                        <p:cTn id="72" dur="500"/>
                                        <p:tgtEl>
                                          <p:spTgt spid="76"/>
                                        </p:tgtEl>
                                      </p:cBhvr>
                                    </p:animEffect>
                                  </p:childTnLst>
                                </p:cTn>
                              </p:par>
                              <p:par>
                                <p:cTn id="73" presetID="3" presetClass="entr" presetSubtype="5"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blinds(vertical)">
                                      <p:cBhvr>
                                        <p:cTn id="75" dur="500"/>
                                        <p:tgtEl>
                                          <p:spTgt spid="79"/>
                                        </p:tgtEl>
                                      </p:cBhvr>
                                    </p:animEffect>
                                  </p:childTnLst>
                                </p:cTn>
                              </p:par>
                            </p:childTnLst>
                          </p:cTn>
                        </p:par>
                        <p:par>
                          <p:cTn id="76" fill="hold">
                            <p:stCondLst>
                              <p:cond delay="500"/>
                            </p:stCondLst>
                            <p:childTnLst>
                              <p:par>
                                <p:cTn id="77" presetID="2" presetClass="entr" presetSubtype="4" fill="hold" grpId="0" nodeType="after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fill="hold"/>
                                        <p:tgtEl>
                                          <p:spTgt spid="81"/>
                                        </p:tgtEl>
                                        <p:attrNameLst>
                                          <p:attrName>ppt_x</p:attrName>
                                        </p:attrNameLst>
                                      </p:cBhvr>
                                      <p:tavLst>
                                        <p:tav tm="0">
                                          <p:val>
                                            <p:strVal val="#ppt_x"/>
                                          </p:val>
                                        </p:tav>
                                        <p:tav tm="100000">
                                          <p:val>
                                            <p:strVal val="#ppt_x"/>
                                          </p:val>
                                        </p:tav>
                                      </p:tavLst>
                                    </p:anim>
                                    <p:anim calcmode="lin" valueType="num">
                                      <p:cBhvr additive="base">
                                        <p:cTn id="80" dur="500" fill="hold"/>
                                        <p:tgtEl>
                                          <p:spTgt spid="8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ID="6" presetClass="emph" presetSubtype="0" fill="hold" grpId="1" nodeType="afterEffect">
                                  <p:stCondLst>
                                    <p:cond delay="0"/>
                                  </p:stCondLst>
                                  <p:childTnLst>
                                    <p:animScale>
                                      <p:cBhvr>
                                        <p:cTn id="87" dur="3000" fill="hold"/>
                                        <p:tgtEl>
                                          <p:spTgt spid="81"/>
                                        </p:tgtEl>
                                      </p:cBhvr>
                                      <p:by x="150000" y="150000"/>
                                    </p:animScale>
                                  </p:childTnLst>
                                </p:cTn>
                              </p:par>
                              <p:par>
                                <p:cTn id="88" presetID="6" presetClass="emph" presetSubtype="0" fill="hold" grpId="1" nodeType="withEffect">
                                  <p:stCondLst>
                                    <p:cond delay="0"/>
                                  </p:stCondLst>
                                  <p:childTnLst>
                                    <p:animScale>
                                      <p:cBhvr>
                                        <p:cTn id="89" dur="3000" fill="hold"/>
                                        <p:tgtEl>
                                          <p:spTgt spid="82"/>
                                        </p:tgtEl>
                                      </p:cBhvr>
                                      <p:by x="150000" y="150000"/>
                                    </p:animScale>
                                  </p:childTnLst>
                                </p:cTn>
                              </p:par>
                            </p:childTnLst>
                          </p:cTn>
                        </p:par>
                        <p:par>
                          <p:cTn id="90" fill="hold">
                            <p:stCondLst>
                              <p:cond delay="4000"/>
                            </p:stCondLst>
                            <p:childTnLst>
                              <p:par>
                                <p:cTn id="91" presetID="6" presetClass="emph" presetSubtype="0" fill="hold" grpId="2" nodeType="afterEffect">
                                  <p:stCondLst>
                                    <p:cond delay="0"/>
                                  </p:stCondLst>
                                  <p:childTnLst>
                                    <p:animScale>
                                      <p:cBhvr>
                                        <p:cTn id="92" dur="3000" fill="hold"/>
                                        <p:tgtEl>
                                          <p:spTgt spid="81"/>
                                        </p:tgtEl>
                                      </p:cBhvr>
                                      <p:by x="67000" y="67000"/>
                                    </p:animScale>
                                  </p:childTnLst>
                                </p:cTn>
                              </p:par>
                              <p:par>
                                <p:cTn id="93" presetID="6" presetClass="emph" presetSubtype="0" fill="hold" grpId="2" nodeType="withEffect">
                                  <p:stCondLst>
                                    <p:cond delay="0"/>
                                  </p:stCondLst>
                                  <p:childTnLst>
                                    <p:animScale>
                                      <p:cBhvr>
                                        <p:cTn id="94" dur="3000" fill="hold"/>
                                        <p:tgtEl>
                                          <p:spTgt spid="82"/>
                                        </p:tgtEl>
                                      </p:cBhvr>
                                      <p:by x="67000" y="67000"/>
                                    </p:animScale>
                                  </p:childTnLst>
                                </p:cTn>
                              </p:par>
                            </p:childTnLst>
                          </p:cTn>
                        </p:par>
                        <p:par>
                          <p:cTn id="95" fill="hold">
                            <p:stCondLst>
                              <p:cond delay="7000"/>
                            </p:stCondLst>
                            <p:childTnLst>
                              <p:par>
                                <p:cTn id="96" presetID="6" presetClass="emph" presetSubtype="0" fill="hold" grpId="3" nodeType="afterEffect">
                                  <p:stCondLst>
                                    <p:cond delay="0"/>
                                  </p:stCondLst>
                                  <p:childTnLst>
                                    <p:animScale>
                                      <p:cBhvr>
                                        <p:cTn id="97" dur="3000" fill="hold"/>
                                        <p:tgtEl>
                                          <p:spTgt spid="81"/>
                                        </p:tgtEl>
                                      </p:cBhvr>
                                      <p:by x="150000" y="150000"/>
                                    </p:animScale>
                                  </p:childTnLst>
                                </p:cTn>
                              </p:par>
                              <p:par>
                                <p:cTn id="98" presetID="6" presetClass="emph" presetSubtype="0" fill="hold" grpId="3" nodeType="withEffect">
                                  <p:stCondLst>
                                    <p:cond delay="0"/>
                                  </p:stCondLst>
                                  <p:childTnLst>
                                    <p:animScale>
                                      <p:cBhvr>
                                        <p:cTn id="99" dur="3000" fill="hold"/>
                                        <p:tgtEl>
                                          <p:spTgt spid="82"/>
                                        </p:tgtEl>
                                      </p:cBhvr>
                                      <p:by x="150000" y="150000"/>
                                    </p:animScale>
                                  </p:childTnLst>
                                </p:cTn>
                              </p:par>
                            </p:childTnLst>
                          </p:cTn>
                        </p:par>
                        <p:par>
                          <p:cTn id="100" fill="hold">
                            <p:stCondLst>
                              <p:cond delay="10000"/>
                            </p:stCondLst>
                            <p:childTnLst>
                              <p:par>
                                <p:cTn id="101" presetID="6" presetClass="emph" presetSubtype="0" fill="hold" grpId="4" nodeType="afterEffect">
                                  <p:stCondLst>
                                    <p:cond delay="0"/>
                                  </p:stCondLst>
                                  <p:childTnLst>
                                    <p:animScale>
                                      <p:cBhvr>
                                        <p:cTn id="102" dur="3000" fill="hold"/>
                                        <p:tgtEl>
                                          <p:spTgt spid="81"/>
                                        </p:tgtEl>
                                      </p:cBhvr>
                                      <p:by x="70000" y="70000"/>
                                    </p:animScale>
                                  </p:childTnLst>
                                </p:cTn>
                              </p:par>
                              <p:par>
                                <p:cTn id="103" presetID="6" presetClass="emph" presetSubtype="0" fill="hold" grpId="4" nodeType="withEffect">
                                  <p:stCondLst>
                                    <p:cond delay="0"/>
                                  </p:stCondLst>
                                  <p:childTnLst>
                                    <p:animScale>
                                      <p:cBhvr>
                                        <p:cTn id="104" dur="3000" fill="hold"/>
                                        <p:tgtEl>
                                          <p:spTgt spid="82"/>
                                        </p:tgtEl>
                                      </p:cBhvr>
                                      <p:by x="70000" y="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2" grpId="0" animBg="1"/>
      <p:bldP spid="43" grpId="0" animBg="1"/>
      <p:bldP spid="44" grpId="0" animBg="1"/>
      <p:bldP spid="48" grpId="0" animBg="1"/>
      <p:bldP spid="49" grpId="0" animBg="1"/>
      <p:bldP spid="73" grpId="0" animBg="1"/>
      <p:bldP spid="77" grpId="0" animBg="1"/>
      <p:bldP spid="78" grpId="0" animBg="1"/>
      <p:bldP spid="79" grpId="0" animBg="1"/>
      <p:bldP spid="81" grpId="0" animBg="1"/>
      <p:bldP spid="81" grpId="1" animBg="1"/>
      <p:bldP spid="81" grpId="2" animBg="1"/>
      <p:bldP spid="81" grpId="3" animBg="1"/>
      <p:bldP spid="81" grpId="4" animBg="1"/>
      <p:bldP spid="82" grpId="0" animBg="1"/>
      <p:bldP spid="82" grpId="1" animBg="1"/>
      <p:bldP spid="82" grpId="2" animBg="1"/>
      <p:bldP spid="82" grpId="3" animBg="1"/>
      <p:bldP spid="82" grpId="4"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270" y="936788"/>
            <a:ext cx="9058729" cy="5083012"/>
          </a:xfrm>
        </p:spPr>
        <p:txBody>
          <a:bodyPr>
            <a:normAutofit lnSpcReduction="10000"/>
          </a:bodyPr>
          <a:lstStyle/>
          <a:p>
            <a:pPr>
              <a:buFont typeface="Wingdings" pitchFamily="2" charset="2"/>
              <a:buChar char="Ø"/>
            </a:pPr>
            <a:r>
              <a:rPr lang="en-US" sz="2400" dirty="0" smtClean="0"/>
              <a:t>Open for all Indian citizens between 18 – 60 years</a:t>
            </a:r>
          </a:p>
          <a:p>
            <a:pPr>
              <a:buFont typeface="Wingdings" pitchFamily="2" charset="2"/>
              <a:buChar char="Ø"/>
            </a:pPr>
            <a:endParaRPr lang="en-US" sz="2400" dirty="0"/>
          </a:p>
          <a:p>
            <a:pPr>
              <a:buFont typeface="Wingdings" pitchFamily="2" charset="2"/>
              <a:buChar char="Ø"/>
            </a:pPr>
            <a:r>
              <a:rPr lang="en-IN" sz="2400" dirty="0" smtClean="0">
                <a:cs typeface="Times New Roman" pitchFamily="18" charset="0"/>
              </a:rPr>
              <a:t>Unique </a:t>
            </a:r>
            <a:r>
              <a:rPr lang="en-IN" sz="2400" dirty="0">
                <a:cs typeface="Times New Roman" pitchFamily="18" charset="0"/>
              </a:rPr>
              <a:t>and Portable Permanent Retirement Account Number (PRAN</a:t>
            </a:r>
            <a:r>
              <a:rPr lang="en-IN" sz="2400" dirty="0" smtClean="0">
                <a:cs typeface="Times New Roman" pitchFamily="18" charset="0"/>
              </a:rPr>
              <a:t>) with complete online access</a:t>
            </a:r>
          </a:p>
          <a:p>
            <a:pPr>
              <a:buFont typeface="Wingdings" pitchFamily="2" charset="2"/>
              <a:buChar char="Ø"/>
            </a:pPr>
            <a:endParaRPr lang="en-IN" sz="2400" dirty="0" smtClean="0">
              <a:cs typeface="Times New Roman" pitchFamily="18" charset="0"/>
            </a:endParaRPr>
          </a:p>
          <a:p>
            <a:pPr>
              <a:buFont typeface="Wingdings" pitchFamily="2" charset="2"/>
              <a:buChar char="Ø"/>
            </a:pPr>
            <a:r>
              <a:rPr lang="en-IN" sz="2400" dirty="0">
                <a:cs typeface="Times New Roman" pitchFamily="18" charset="0"/>
              </a:rPr>
              <a:t>Tier I </a:t>
            </a:r>
            <a:r>
              <a:rPr lang="en-IN" sz="2400" dirty="0" smtClean="0">
                <a:cs typeface="Times New Roman" pitchFamily="18" charset="0"/>
              </a:rPr>
              <a:t>&amp; </a:t>
            </a:r>
            <a:r>
              <a:rPr lang="en-IN" sz="2400" dirty="0">
                <a:cs typeface="Times New Roman" pitchFamily="18" charset="0"/>
              </a:rPr>
              <a:t>Tier </a:t>
            </a:r>
            <a:r>
              <a:rPr lang="en-IN" sz="2400" dirty="0" smtClean="0">
                <a:cs typeface="Times New Roman" pitchFamily="18" charset="0"/>
              </a:rPr>
              <a:t>II</a:t>
            </a:r>
          </a:p>
          <a:p>
            <a:pPr>
              <a:buFont typeface="Wingdings" pitchFamily="2" charset="2"/>
              <a:buChar char="Ø"/>
            </a:pPr>
            <a:endParaRPr lang="en-IN" sz="2400" dirty="0" smtClean="0">
              <a:cs typeface="Times New Roman" pitchFamily="18" charset="0"/>
            </a:endParaRPr>
          </a:p>
          <a:p>
            <a:pPr>
              <a:buFont typeface="Wingdings" pitchFamily="2" charset="2"/>
              <a:buChar char="Ø"/>
            </a:pPr>
            <a:r>
              <a:rPr lang="en-US" sz="2400" dirty="0" smtClean="0">
                <a:cs typeface="Times New Roman" pitchFamily="18" charset="0"/>
              </a:rPr>
              <a:t>Nomination facility</a:t>
            </a:r>
          </a:p>
          <a:p>
            <a:pPr>
              <a:buFont typeface="Wingdings" pitchFamily="2" charset="2"/>
              <a:buChar char="Ø"/>
            </a:pPr>
            <a:endParaRPr lang="en-US" sz="2400" dirty="0">
              <a:cs typeface="Times New Roman" pitchFamily="18" charset="0"/>
            </a:endParaRPr>
          </a:p>
          <a:p>
            <a:pPr>
              <a:buFont typeface="Wingdings" pitchFamily="2" charset="2"/>
              <a:buChar char="Ø"/>
            </a:pPr>
            <a:r>
              <a:rPr lang="en-US" sz="2400" dirty="0" smtClean="0">
                <a:cs typeface="Times New Roman" pitchFamily="18" charset="0"/>
              </a:rPr>
              <a:t>Choice of PFM and Asset Allocation</a:t>
            </a:r>
          </a:p>
          <a:p>
            <a:pPr>
              <a:buFont typeface="Wingdings" pitchFamily="2" charset="2"/>
              <a:buChar char="Ø"/>
            </a:pPr>
            <a:endParaRPr lang="en-US" sz="2400" dirty="0">
              <a:cs typeface="Times New Roman" pitchFamily="18" charset="0"/>
            </a:endParaRPr>
          </a:p>
          <a:p>
            <a:pPr>
              <a:spcBef>
                <a:spcPts val="600"/>
              </a:spcBef>
              <a:buClr>
                <a:schemeClr val="tx1"/>
              </a:buClr>
              <a:buFont typeface="Wingdings" pitchFamily="2" charset="2"/>
              <a:buChar char="Ø"/>
            </a:pPr>
            <a:r>
              <a:rPr lang="en-US" sz="2400" dirty="0" smtClean="0">
                <a:cs typeface="Times New Roman" pitchFamily="18" charset="0"/>
              </a:rPr>
              <a:t>Tax Benefit under 80C, 80CCD(2) as well as 80CCD(1B)</a:t>
            </a:r>
            <a:endParaRPr lang="en-US" sz="2400" dirty="0">
              <a:cs typeface="Times New Roman" pitchFamily="18" charset="0"/>
            </a:endParaRPr>
          </a:p>
        </p:txBody>
      </p:sp>
      <p:sp>
        <p:nvSpPr>
          <p:cNvPr id="3" name="Title 2"/>
          <p:cNvSpPr>
            <a:spLocks noGrp="1"/>
          </p:cNvSpPr>
          <p:nvPr>
            <p:ph type="ctrTitle"/>
          </p:nvPr>
        </p:nvSpPr>
        <p:spPr/>
        <p:txBody>
          <a:bodyPr/>
          <a:lstStyle/>
          <a:p>
            <a:r>
              <a:rPr lang="en-US" dirty="0" smtClean="0"/>
              <a:t>Features of NPS</a:t>
            </a:r>
            <a:endParaRPr lang="en-US" dirty="0"/>
          </a:p>
        </p:txBody>
      </p:sp>
      <p:sp>
        <p:nvSpPr>
          <p:cNvPr id="4" name="AutoShape 2" descr="http://www.cleonetlive.com/images/features-icon.jpg"/>
          <p:cNvSpPr>
            <a:spLocks noChangeAspect="1" noChangeArrowheads="1"/>
          </p:cNvSpPr>
          <p:nvPr/>
        </p:nvSpPr>
        <p:spPr bwMode="auto">
          <a:xfrm>
            <a:off x="44434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ction Button: Back or Previous 5">
            <a:hlinkClick r:id="rId3" action="ppaction://hlinksldjump" highlightClick="1"/>
          </p:cNvPr>
          <p:cNvSpPr/>
          <p:nvPr/>
        </p:nvSpPr>
        <p:spPr>
          <a:xfrm flipH="1" flipV="1">
            <a:off x="2514600" y="2865212"/>
            <a:ext cx="304800" cy="452438"/>
          </a:xfrm>
          <a:prstGeom prst="actionButtonBackPrevious">
            <a:avLst/>
          </a:prstGeom>
          <a:solidFill>
            <a:schemeClr val="bg1"/>
          </a:solidFill>
          <a:ln>
            <a:solidFill>
              <a:srgbClr val="9F36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Book Antiqua" pitchFamily="18" charset="0"/>
            </a:endParaRPr>
          </a:p>
        </p:txBody>
      </p:sp>
      <p:sp>
        <p:nvSpPr>
          <p:cNvPr id="7"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Book Antiqua"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effectLst/>
              <a:uLnTx/>
              <a:uFillTx/>
              <a:latin typeface="Book Antiqua" pitchFamily="18" charset="0"/>
            </a:endParaRPr>
          </a:p>
        </p:txBody>
      </p:sp>
      <p:sp>
        <p:nvSpPr>
          <p:cNvPr id="8" name="Action Button: Back or Previous 7">
            <a:hlinkClick r:id="rId4" action="ppaction://hlinksldjump" highlightClick="1"/>
          </p:cNvPr>
          <p:cNvSpPr/>
          <p:nvPr/>
        </p:nvSpPr>
        <p:spPr>
          <a:xfrm flipH="1" flipV="1">
            <a:off x="5638800" y="2107876"/>
            <a:ext cx="304800" cy="452438"/>
          </a:xfrm>
          <a:prstGeom prst="actionButtonBackPrevious">
            <a:avLst/>
          </a:prstGeom>
          <a:solidFill>
            <a:schemeClr val="bg1"/>
          </a:solidFill>
          <a:ln>
            <a:solidFill>
              <a:srgbClr val="9F36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Book Antiqua" pitchFamily="18" charset="0"/>
            </a:endParaRPr>
          </a:p>
        </p:txBody>
      </p:sp>
      <p:sp>
        <p:nvSpPr>
          <p:cNvPr id="5" name="Rounded Rectangular Callout 4"/>
          <p:cNvSpPr/>
          <p:nvPr/>
        </p:nvSpPr>
        <p:spPr>
          <a:xfrm>
            <a:off x="4748213" y="2682234"/>
            <a:ext cx="4013401" cy="1417326"/>
          </a:xfrm>
          <a:prstGeom prst="wedgeRoundRectCallout">
            <a:avLst>
              <a:gd name="adj1" fmla="val -94994"/>
              <a:gd name="adj2" fmla="val -206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t>Switch of funds allowed from Tier II to Tier I</a:t>
            </a:r>
          </a:p>
          <a:p>
            <a:pPr algn="ctr"/>
            <a:r>
              <a:rPr lang="en-IN" sz="2400" dirty="0" smtClean="0"/>
              <a:t>(No Tax incidence)</a:t>
            </a:r>
            <a:endParaRPr lang="en-IN" sz="2400" dirty="0"/>
          </a:p>
        </p:txBody>
      </p:sp>
      <p:sp>
        <p:nvSpPr>
          <p:cNvPr id="9" name="Action Button: Back or Previous 8">
            <a:hlinkClick r:id="rId5" action="ppaction://hlinksldjump" highlightClick="1"/>
          </p:cNvPr>
          <p:cNvSpPr/>
          <p:nvPr/>
        </p:nvSpPr>
        <p:spPr>
          <a:xfrm flipH="1" flipV="1">
            <a:off x="5486400" y="4511132"/>
            <a:ext cx="304800" cy="452438"/>
          </a:xfrm>
          <a:prstGeom prst="actionButtonBackPrevious">
            <a:avLst/>
          </a:prstGeom>
          <a:solidFill>
            <a:schemeClr val="bg1"/>
          </a:solidFill>
          <a:ln>
            <a:solidFill>
              <a:srgbClr val="9F362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Book Antiqua" pitchFamily="18" charset="0"/>
            </a:endParaRPr>
          </a:p>
        </p:txBody>
      </p:sp>
    </p:spTree>
    <p:extLst>
      <p:ext uri="{BB962C8B-B14F-4D97-AF65-F5344CB8AC3E}">
        <p14:creationId xmlns:p14="http://schemas.microsoft.com/office/powerpoint/2010/main" val="3811210923"/>
      </p:ext>
    </p:extLst>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62857" y="828036"/>
            <a:ext cx="8215086" cy="5608320"/>
          </a:xfrm>
          <a:prstGeom prst="rect">
            <a:avLst/>
          </a:prstGeom>
          <a:noFill/>
          <a:ln w="9525">
            <a:noFill/>
            <a:miter lim="800000"/>
            <a:headEnd/>
            <a:tailEnd/>
          </a:ln>
        </p:spPr>
        <p:txBody>
          <a:bodyPr/>
          <a:ls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lvl="1" indent="-393700" algn="just">
              <a:lnSpc>
                <a:spcPct val="150000"/>
              </a:lnSpc>
              <a:buFont typeface="Arial" pitchFamily="34" charset="0"/>
              <a:buChar char="•"/>
            </a:pPr>
            <a:endParaRPr lang="en-US" sz="800" b="1" dirty="0" smtClean="0">
              <a:latin typeface="+mn-lt"/>
              <a:cs typeface="Times New Roman" pitchFamily="18" charset="0"/>
            </a:endParaRPr>
          </a:p>
          <a:p>
            <a:pPr lvl="1" indent="-393700" algn="just">
              <a:lnSpc>
                <a:spcPct val="150000"/>
              </a:lnSpc>
            </a:pPr>
            <a:r>
              <a:rPr lang="en-US" sz="2400" dirty="0" smtClean="0">
                <a:latin typeface="+mn-lt"/>
                <a:cs typeface="Times New Roman" pitchFamily="18" charset="0"/>
              </a:rPr>
              <a:t>	</a:t>
            </a:r>
          </a:p>
          <a:p>
            <a:pPr lvl="1" indent="-393700" algn="just">
              <a:lnSpc>
                <a:spcPct val="150000"/>
              </a:lnSpc>
            </a:pPr>
            <a:r>
              <a:rPr lang="en-US" sz="2400" dirty="0" smtClean="0">
                <a:latin typeface="+mn-lt"/>
                <a:cs typeface="Times New Roman" pitchFamily="18" charset="0"/>
              </a:rPr>
              <a:t>	</a:t>
            </a:r>
          </a:p>
        </p:txBody>
      </p:sp>
      <p:sp>
        <p:nvSpPr>
          <p:cNvPr id="5"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EE90AC6C-EC54-4AAF-BDC1-FE1B21BB8DFD}" type="slidenum">
              <a:rPr lang="en-US" sz="1200">
                <a:latin typeface="+mn-lt"/>
              </a:rPr>
              <a:pPr algn="ctr" eaLnBrk="1" hangingPunct="1"/>
              <a:t>6</a:t>
            </a:fld>
            <a:endParaRPr lang="en-US" sz="1200">
              <a:latin typeface="+mn-lt"/>
            </a:endParaRPr>
          </a:p>
        </p:txBody>
      </p:sp>
      <p:graphicFrame>
        <p:nvGraphicFramePr>
          <p:cNvPr id="6" name="Diagram 5"/>
          <p:cNvGraphicFramePr/>
          <p:nvPr>
            <p:extLst>
              <p:ext uri="{D42A27DB-BD31-4B8C-83A1-F6EECF244321}">
                <p14:modId xmlns:p14="http://schemas.microsoft.com/office/powerpoint/2010/main" val="1170776821"/>
              </p:ext>
            </p:extLst>
          </p:nvPr>
        </p:nvGraphicFramePr>
        <p:xfrm>
          <a:off x="348343" y="736600"/>
          <a:ext cx="8548914" cy="612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a:solidFill>
                  <a:srgbClr val="FFC50D"/>
                </a:solidFill>
                <a:latin typeface="+mn-lt"/>
              </a:rPr>
              <a:t>Unique Tax Benefit</a:t>
            </a:r>
          </a:p>
        </p:txBody>
      </p:sp>
      <p:sp>
        <p:nvSpPr>
          <p:cNvPr id="3" name="Oval Callout 2"/>
          <p:cNvSpPr/>
          <p:nvPr/>
        </p:nvSpPr>
        <p:spPr>
          <a:xfrm>
            <a:off x="131375" y="989351"/>
            <a:ext cx="2866658" cy="1678898"/>
          </a:xfrm>
          <a:prstGeom prst="wedgeEllipseCallout">
            <a:avLst>
              <a:gd name="adj1" fmla="val 59443"/>
              <a:gd name="adj2" fmla="val 2029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smtClean="0">
                <a:solidFill>
                  <a:srgbClr val="740000"/>
                </a:solidFill>
              </a:rPr>
              <a:t>Employer’s </a:t>
            </a:r>
            <a:r>
              <a:rPr lang="en-IN" sz="1500" dirty="0">
                <a:solidFill>
                  <a:srgbClr val="740000"/>
                </a:solidFill>
              </a:rPr>
              <a:t>Contribution can be deducted as ‘Business Expense’ from their Profit &amp; Loss Account</a:t>
            </a:r>
          </a:p>
        </p:txBody>
      </p:sp>
    </p:spTree>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03248989"/>
              </p:ext>
            </p:extLst>
          </p:nvPr>
        </p:nvGraphicFramePr>
        <p:xfrm>
          <a:off x="425450" y="735013"/>
          <a:ext cx="8077201" cy="5468865"/>
        </p:xfrm>
        <a:graphic>
          <a:graphicData uri="http://schemas.openxmlformats.org/drawingml/2006/table">
            <a:tbl>
              <a:tblPr firstRow="1" bandRow="1">
                <a:tableStyleId>{5C22544A-7EE6-4342-B048-85BDC9FD1C3A}</a:tableStyleId>
              </a:tblPr>
              <a:tblGrid>
                <a:gridCol w="2349286"/>
                <a:gridCol w="1761432"/>
                <a:gridCol w="1136751"/>
                <a:gridCol w="1603728"/>
                <a:gridCol w="1226004"/>
              </a:tblGrid>
              <a:tr h="398394">
                <a:tc>
                  <a:txBody>
                    <a:bodyPr/>
                    <a:lstStyle/>
                    <a:p>
                      <a:pPr algn="ctr"/>
                      <a:r>
                        <a:rPr lang="en-US" sz="1800" dirty="0" smtClean="0"/>
                        <a:t>Particulars</a:t>
                      </a:r>
                      <a:endParaRPr lang="en-GB" sz="1800" dirty="0">
                        <a:solidFill>
                          <a:schemeClr val="tx1"/>
                        </a:solidFill>
                        <a:latin typeface="Book Antiqua" pitchFamily="18" charset="0"/>
                      </a:endParaRPr>
                    </a:p>
                  </a:txBody>
                  <a:tcPr marT="45725" marB="45725"/>
                </a:tc>
                <a:tc gridSpan="2">
                  <a:txBody>
                    <a:bodyPr/>
                    <a:lstStyle/>
                    <a:p>
                      <a:pPr algn="ctr"/>
                      <a:r>
                        <a:rPr lang="en-US" sz="1800" dirty="0" smtClean="0"/>
                        <a:t>Salary Rs. 12 Lakhs</a:t>
                      </a:r>
                      <a:endParaRPr lang="en-GB" sz="1800" dirty="0">
                        <a:solidFill>
                          <a:schemeClr val="tx1"/>
                        </a:solidFill>
                        <a:latin typeface="Book Antiqua" pitchFamily="18" charset="0"/>
                      </a:endParaRPr>
                    </a:p>
                  </a:txBody>
                  <a:tcPr marT="45725" marB="45725"/>
                </a:tc>
                <a:tc hMerge="1">
                  <a:txBody>
                    <a:bodyPr/>
                    <a:lstStyle/>
                    <a:p>
                      <a:endParaRPr lang="en-GB" dirty="0"/>
                    </a:p>
                  </a:txBody>
                  <a:tcPr/>
                </a:tc>
                <a:tc gridSpan="2">
                  <a:txBody>
                    <a:bodyPr/>
                    <a:lstStyle/>
                    <a:p>
                      <a:pPr algn="ctr"/>
                      <a:r>
                        <a:rPr lang="en-US" sz="1800" dirty="0" smtClean="0"/>
                        <a:t>Salary Rs. 24 Lakhs</a:t>
                      </a:r>
                      <a:endParaRPr lang="en-GB" sz="1800" dirty="0">
                        <a:solidFill>
                          <a:schemeClr val="tx1"/>
                        </a:solidFill>
                        <a:latin typeface="Book Antiqua" pitchFamily="18" charset="0"/>
                      </a:endParaRPr>
                    </a:p>
                  </a:txBody>
                  <a:tcPr marT="45725" marB="45725"/>
                </a:tc>
                <a:tc hMerge="1">
                  <a:txBody>
                    <a:bodyPr/>
                    <a:lstStyle/>
                    <a:p>
                      <a:endParaRPr lang="en-GB" dirty="0"/>
                    </a:p>
                  </a:txBody>
                  <a:tcPr/>
                </a:tc>
              </a:tr>
              <a:tr h="398394">
                <a:tc>
                  <a:txBody>
                    <a:bodyPr/>
                    <a:lstStyle/>
                    <a:p>
                      <a:endParaRPr lang="en-GB" sz="1600" dirty="0">
                        <a:latin typeface="Book Antiqua" pitchFamily="18" charset="0"/>
                      </a:endParaRPr>
                    </a:p>
                  </a:txBody>
                  <a:tcPr marT="45725" marB="45725"/>
                </a:tc>
                <a:tc>
                  <a:txBody>
                    <a:bodyPr/>
                    <a:lstStyle/>
                    <a:p>
                      <a:pPr algn="ctr"/>
                      <a:r>
                        <a:rPr lang="en-US" sz="1600" kern="1200" baseline="0" dirty="0" smtClean="0"/>
                        <a:t>Without NPS</a:t>
                      </a:r>
                      <a:endParaRPr lang="en-GB" sz="1600" kern="1200" dirty="0">
                        <a:solidFill>
                          <a:schemeClr val="dk1"/>
                        </a:solidFill>
                        <a:latin typeface="Book Antiqua" pitchFamily="18" charset="0"/>
                        <a:ea typeface="+mn-ea"/>
                        <a:cs typeface="+mn-cs"/>
                      </a:endParaRPr>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With NPS</a:t>
                      </a:r>
                      <a:endParaRPr lang="en-GB" sz="1600" kern="1200" dirty="0">
                        <a:solidFill>
                          <a:schemeClr val="dk1"/>
                        </a:solidFill>
                        <a:latin typeface="Book Antiqua" pitchFamily="18" charset="0"/>
                        <a:ea typeface="+mn-ea"/>
                        <a:cs typeface="+mn-cs"/>
                      </a:endParaRPr>
                    </a:p>
                  </a:txBody>
                  <a:tcPr marT="45725" marB="45725"/>
                </a:tc>
                <a:tc>
                  <a:txBody>
                    <a:bodyPr/>
                    <a:lstStyle/>
                    <a:p>
                      <a:pPr algn="ctr"/>
                      <a:r>
                        <a:rPr lang="en-US" sz="1600" kern="1200" baseline="0" dirty="0" smtClean="0"/>
                        <a:t>Without NPS</a:t>
                      </a:r>
                      <a:endParaRPr lang="en-GB" sz="1600" kern="1200" dirty="0">
                        <a:solidFill>
                          <a:schemeClr val="dk1"/>
                        </a:solidFill>
                        <a:latin typeface="Book Antiqua" pitchFamily="18" charset="0"/>
                        <a:ea typeface="+mn-ea"/>
                        <a:cs typeface="+mn-cs"/>
                      </a:endParaRPr>
                    </a:p>
                  </a:txBody>
                  <a:tcPr marT="45725" marB="4572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t>With NPS</a:t>
                      </a:r>
                      <a:endParaRPr lang="en-GB" sz="1600" kern="1200" dirty="0">
                        <a:solidFill>
                          <a:schemeClr val="dk1"/>
                        </a:solidFill>
                        <a:latin typeface="Book Antiqua" pitchFamily="18" charset="0"/>
                        <a:ea typeface="+mn-ea"/>
                        <a:cs typeface="+mn-cs"/>
                      </a:endParaRPr>
                    </a:p>
                  </a:txBody>
                  <a:tcPr marT="45725" marB="45725"/>
                </a:tc>
              </a:tr>
              <a:tr h="398394">
                <a:tc>
                  <a:txBody>
                    <a:bodyPr/>
                    <a:lstStyle/>
                    <a:p>
                      <a:r>
                        <a:rPr lang="en-US" sz="1600" dirty="0" smtClean="0"/>
                        <a:t>Basic (50% of Gross)</a:t>
                      </a:r>
                      <a:endParaRPr lang="en-GB" sz="1600" dirty="0">
                        <a:latin typeface="Book Antiqua" pitchFamily="18" charset="0"/>
                      </a:endParaRPr>
                    </a:p>
                  </a:txBody>
                  <a:tcPr marT="45725" marB="45725"/>
                </a:tc>
                <a:tc>
                  <a:txBody>
                    <a:bodyPr/>
                    <a:lstStyle/>
                    <a:p>
                      <a:pPr algn="r"/>
                      <a:r>
                        <a:rPr lang="en-US" sz="1600" dirty="0" smtClean="0"/>
                        <a:t>6,00,000</a:t>
                      </a:r>
                      <a:endParaRPr lang="en-GB" sz="1600" dirty="0">
                        <a:latin typeface="Book Antiqua" pitchFamily="18" charset="0"/>
                      </a:endParaRPr>
                    </a:p>
                  </a:txBody>
                  <a:tcPr marT="45725" marB="45725"/>
                </a:tc>
                <a:tc>
                  <a:txBody>
                    <a:bodyPr/>
                    <a:lstStyle/>
                    <a:p>
                      <a:pPr algn="r"/>
                      <a:r>
                        <a:rPr lang="en-US" sz="1600" dirty="0" smtClean="0"/>
                        <a:t>6,00,000</a:t>
                      </a:r>
                      <a:endParaRPr lang="en-GB" sz="1600" dirty="0">
                        <a:latin typeface="Book Antiqua" pitchFamily="18" charset="0"/>
                      </a:endParaRPr>
                    </a:p>
                  </a:txBody>
                  <a:tcPr marT="45725" marB="45725"/>
                </a:tc>
                <a:tc>
                  <a:txBody>
                    <a:bodyPr/>
                    <a:lstStyle/>
                    <a:p>
                      <a:pPr algn="r"/>
                      <a:r>
                        <a:rPr lang="en-US" sz="1600" dirty="0" smtClean="0"/>
                        <a:t>12,00,000</a:t>
                      </a:r>
                      <a:endParaRPr lang="en-GB" sz="1600" dirty="0">
                        <a:latin typeface="Book Antiqua" pitchFamily="18" charset="0"/>
                      </a:endParaRPr>
                    </a:p>
                  </a:txBody>
                  <a:tcPr marT="45725" marB="45725"/>
                </a:tc>
                <a:tc>
                  <a:txBody>
                    <a:bodyPr/>
                    <a:lstStyle/>
                    <a:p>
                      <a:pPr algn="r"/>
                      <a:r>
                        <a:rPr lang="en-US" sz="1600" dirty="0" smtClean="0"/>
                        <a:t>12,00,000</a:t>
                      </a:r>
                      <a:endParaRPr lang="en-GB" sz="1600" dirty="0">
                        <a:latin typeface="Book Antiqua" pitchFamily="18" charset="0"/>
                      </a:endParaRPr>
                    </a:p>
                  </a:txBody>
                  <a:tcPr marT="45725" marB="45725"/>
                </a:tc>
              </a:tr>
              <a:tr h="398394">
                <a:tc>
                  <a:txBody>
                    <a:bodyPr/>
                    <a:lstStyle/>
                    <a:p>
                      <a:r>
                        <a:rPr lang="en-US" sz="1600" kern="1200" dirty="0" smtClean="0"/>
                        <a:t>NPS contribution</a:t>
                      </a:r>
                      <a:endParaRPr lang="en-GB" sz="1600" kern="1200" dirty="0">
                        <a:solidFill>
                          <a:schemeClr val="dk1"/>
                        </a:solidFill>
                        <a:latin typeface="Book Antiqua" pitchFamily="18" charset="0"/>
                        <a:ea typeface="+mn-ea"/>
                        <a:cs typeface="+mn-cs"/>
                      </a:endParaRPr>
                    </a:p>
                  </a:txBody>
                  <a:tcPr marT="45725" marB="45725"/>
                </a:tc>
                <a:tc>
                  <a:txBody>
                    <a:bodyPr/>
                    <a:lstStyle/>
                    <a:p>
                      <a:pPr algn="r"/>
                      <a:r>
                        <a:rPr lang="en-US" sz="1600" dirty="0" smtClean="0"/>
                        <a:t>-</a:t>
                      </a:r>
                      <a:endParaRPr lang="en-GB" sz="1600" dirty="0">
                        <a:latin typeface="Book Antiqua" pitchFamily="18" charset="0"/>
                      </a:endParaRPr>
                    </a:p>
                  </a:txBody>
                  <a:tcPr marT="45725" marB="45725"/>
                </a:tc>
                <a:tc>
                  <a:txBody>
                    <a:bodyPr/>
                    <a:lstStyle/>
                    <a:p>
                      <a:pPr algn="r"/>
                      <a:r>
                        <a:rPr lang="en-US" sz="1600" dirty="0" smtClean="0"/>
                        <a:t>60,000</a:t>
                      </a:r>
                      <a:endParaRPr lang="en-GB" sz="1600" dirty="0">
                        <a:latin typeface="Book Antiqua" pitchFamily="18" charset="0"/>
                      </a:endParaRPr>
                    </a:p>
                  </a:txBody>
                  <a:tcPr marT="45725" marB="45725"/>
                </a:tc>
                <a:tc>
                  <a:txBody>
                    <a:bodyPr/>
                    <a:lstStyle/>
                    <a:p>
                      <a:pPr algn="r"/>
                      <a:r>
                        <a:rPr lang="en-US" sz="1600" dirty="0" smtClean="0"/>
                        <a:t>-</a:t>
                      </a:r>
                      <a:endParaRPr lang="en-GB" sz="1600" dirty="0">
                        <a:latin typeface="Book Antiqua" pitchFamily="18" charset="0"/>
                      </a:endParaRPr>
                    </a:p>
                  </a:txBody>
                  <a:tcPr marT="45725" marB="45725"/>
                </a:tc>
                <a:tc>
                  <a:txBody>
                    <a:bodyPr/>
                    <a:lstStyle/>
                    <a:p>
                      <a:pPr algn="r"/>
                      <a:r>
                        <a:rPr lang="en-US" sz="1600" dirty="0" smtClean="0"/>
                        <a:t>1,20,000</a:t>
                      </a:r>
                      <a:endParaRPr lang="en-GB" sz="1600" dirty="0">
                        <a:latin typeface="Book Antiqua" pitchFamily="18" charset="0"/>
                      </a:endParaRPr>
                    </a:p>
                  </a:txBody>
                  <a:tcPr marT="45725" marB="45725"/>
                </a:tc>
              </a:tr>
              <a:tr h="688137">
                <a:tc>
                  <a:txBody>
                    <a:bodyPr/>
                    <a:lstStyle/>
                    <a:p>
                      <a:r>
                        <a:rPr lang="en-US" sz="1600" dirty="0" smtClean="0"/>
                        <a:t>Other Taxable Allowances / Perks</a:t>
                      </a:r>
                      <a:endParaRPr lang="en-GB" sz="1600" dirty="0">
                        <a:latin typeface="Book Antiqua" pitchFamily="18" charset="0"/>
                      </a:endParaRPr>
                    </a:p>
                  </a:txBody>
                  <a:tcPr marT="45725" marB="45725"/>
                </a:tc>
                <a:tc>
                  <a:txBody>
                    <a:bodyPr/>
                    <a:lstStyle/>
                    <a:p>
                      <a:pPr algn="r"/>
                      <a:r>
                        <a:rPr lang="en-US" sz="1600" dirty="0" smtClean="0"/>
                        <a:t>6,00,000</a:t>
                      </a:r>
                      <a:endParaRPr lang="en-GB" sz="1600" dirty="0">
                        <a:latin typeface="Book Antiqua" pitchFamily="18" charset="0"/>
                      </a:endParaRPr>
                    </a:p>
                  </a:txBody>
                  <a:tcPr marT="45725" marB="45725"/>
                </a:tc>
                <a:tc>
                  <a:txBody>
                    <a:bodyPr/>
                    <a:lstStyle/>
                    <a:p>
                      <a:pPr algn="r"/>
                      <a:r>
                        <a:rPr lang="en-US" sz="1600" dirty="0" smtClean="0"/>
                        <a:t>5,40,000</a:t>
                      </a:r>
                      <a:endParaRPr lang="en-GB" sz="1600" dirty="0">
                        <a:latin typeface="Book Antiqua" pitchFamily="18" charset="0"/>
                      </a:endParaRPr>
                    </a:p>
                  </a:txBody>
                  <a:tcPr marT="45725" marB="45725"/>
                </a:tc>
                <a:tc>
                  <a:txBody>
                    <a:bodyPr/>
                    <a:lstStyle/>
                    <a:p>
                      <a:pPr algn="r"/>
                      <a:r>
                        <a:rPr lang="en-US" sz="1600" dirty="0" smtClean="0"/>
                        <a:t>12,00,000</a:t>
                      </a:r>
                      <a:endParaRPr lang="en-GB" sz="1600" dirty="0">
                        <a:latin typeface="Book Antiqua" pitchFamily="18" charset="0"/>
                      </a:endParaRPr>
                    </a:p>
                  </a:txBody>
                  <a:tcPr marT="45725" marB="45725"/>
                </a:tc>
                <a:tc>
                  <a:txBody>
                    <a:bodyPr/>
                    <a:lstStyle/>
                    <a:p>
                      <a:pPr algn="r"/>
                      <a:r>
                        <a:rPr lang="en-US" sz="1600" dirty="0" smtClean="0"/>
                        <a:t>10,80,000</a:t>
                      </a:r>
                      <a:endParaRPr lang="en-GB" sz="1600" dirty="0">
                        <a:latin typeface="Book Antiqua" pitchFamily="18" charset="0"/>
                      </a:endParaRPr>
                    </a:p>
                  </a:txBody>
                  <a:tcPr marT="45725" marB="45725"/>
                </a:tc>
              </a:tr>
              <a:tr h="398394">
                <a:tc>
                  <a:txBody>
                    <a:bodyPr/>
                    <a:lstStyle/>
                    <a:p>
                      <a:r>
                        <a:rPr lang="en-US" sz="1600" dirty="0" smtClean="0"/>
                        <a:t>Gross Total Income</a:t>
                      </a:r>
                      <a:endParaRPr lang="en-GB" sz="1600" dirty="0">
                        <a:latin typeface="Book Antiqua" pitchFamily="18" charset="0"/>
                      </a:endParaRPr>
                    </a:p>
                  </a:txBody>
                  <a:tcPr marT="45725" marB="45725"/>
                </a:tc>
                <a:tc>
                  <a:txBody>
                    <a:bodyPr/>
                    <a:lstStyle/>
                    <a:p>
                      <a:pPr algn="r"/>
                      <a:r>
                        <a:rPr lang="en-US" sz="1600" dirty="0" smtClean="0"/>
                        <a:t>12,00,000</a:t>
                      </a:r>
                      <a:endParaRPr lang="en-GB" sz="1600" dirty="0">
                        <a:latin typeface="Book Antiqua" pitchFamily="18" charset="0"/>
                      </a:endParaRPr>
                    </a:p>
                  </a:txBody>
                  <a:tcPr marT="45725" marB="45725"/>
                </a:tc>
                <a:tc>
                  <a:txBody>
                    <a:bodyPr/>
                    <a:lstStyle/>
                    <a:p>
                      <a:pPr algn="r"/>
                      <a:r>
                        <a:rPr lang="en-US" sz="1600" dirty="0" smtClean="0"/>
                        <a:t>12,00,000</a:t>
                      </a:r>
                      <a:endParaRPr lang="en-GB" sz="1600" dirty="0">
                        <a:latin typeface="Book Antiqua" pitchFamily="18" charset="0"/>
                      </a:endParaRPr>
                    </a:p>
                  </a:txBody>
                  <a:tcPr marT="45725" marB="45725"/>
                </a:tc>
                <a:tc>
                  <a:txBody>
                    <a:bodyPr/>
                    <a:lstStyle/>
                    <a:p>
                      <a:pPr algn="r"/>
                      <a:r>
                        <a:rPr lang="en-US" sz="1600" dirty="0" smtClean="0"/>
                        <a:t>24,00,000</a:t>
                      </a:r>
                      <a:endParaRPr lang="en-GB" sz="1600" dirty="0">
                        <a:latin typeface="Book Antiqua" pitchFamily="18" charset="0"/>
                      </a:endParaRPr>
                    </a:p>
                  </a:txBody>
                  <a:tcPr marT="45725" marB="45725"/>
                </a:tc>
                <a:tc>
                  <a:txBody>
                    <a:bodyPr/>
                    <a:lstStyle/>
                    <a:p>
                      <a:pPr algn="r"/>
                      <a:r>
                        <a:rPr lang="en-US" sz="1600" dirty="0" smtClean="0"/>
                        <a:t>24,00,000</a:t>
                      </a:r>
                      <a:endParaRPr lang="en-GB" sz="1600" dirty="0">
                        <a:latin typeface="Book Antiqua" pitchFamily="18" charset="0"/>
                      </a:endParaRPr>
                    </a:p>
                  </a:txBody>
                  <a:tcPr marT="45725" marB="45725"/>
                </a:tc>
              </a:tr>
              <a:tr h="398394">
                <a:tc>
                  <a:txBody>
                    <a:bodyPr/>
                    <a:lstStyle/>
                    <a:p>
                      <a:r>
                        <a:rPr lang="en-US" sz="1600" dirty="0" smtClean="0"/>
                        <a:t>Less: Deductions</a:t>
                      </a:r>
                      <a:endParaRPr lang="en-GB" sz="1600" dirty="0">
                        <a:latin typeface="Book Antiqua" pitchFamily="18" charset="0"/>
                      </a:endParaRPr>
                    </a:p>
                  </a:txBody>
                  <a:tcPr marT="45725" marB="45725"/>
                </a:tc>
                <a:tc>
                  <a:txBody>
                    <a:bodyPr/>
                    <a:lstStyle/>
                    <a:p>
                      <a:pPr algn="r"/>
                      <a:endParaRPr lang="en-GB" sz="1600" dirty="0">
                        <a:latin typeface="Book Antiqua" pitchFamily="18" charset="0"/>
                      </a:endParaRPr>
                    </a:p>
                  </a:txBody>
                  <a:tcPr marT="45725" marB="45725"/>
                </a:tc>
                <a:tc>
                  <a:txBody>
                    <a:bodyPr/>
                    <a:lstStyle/>
                    <a:p>
                      <a:pPr algn="r"/>
                      <a:endParaRPr lang="en-GB" sz="1600" dirty="0">
                        <a:latin typeface="Book Antiqua" pitchFamily="18" charset="0"/>
                      </a:endParaRPr>
                    </a:p>
                  </a:txBody>
                  <a:tcPr marT="45725" marB="45725"/>
                </a:tc>
                <a:tc>
                  <a:txBody>
                    <a:bodyPr/>
                    <a:lstStyle/>
                    <a:p>
                      <a:pPr algn="r"/>
                      <a:endParaRPr lang="en-GB" sz="1600" dirty="0">
                        <a:latin typeface="Book Antiqua" pitchFamily="18" charset="0"/>
                      </a:endParaRPr>
                    </a:p>
                  </a:txBody>
                  <a:tcPr marT="45725" marB="45725"/>
                </a:tc>
                <a:tc>
                  <a:txBody>
                    <a:bodyPr/>
                    <a:lstStyle/>
                    <a:p>
                      <a:pPr algn="r"/>
                      <a:endParaRPr lang="en-GB" sz="1600" dirty="0">
                        <a:latin typeface="Book Antiqua" pitchFamily="18" charset="0"/>
                      </a:endParaRPr>
                    </a:p>
                  </a:txBody>
                  <a:tcPr marT="45725" marB="45725"/>
                </a:tc>
              </a:tr>
              <a:tr h="398394">
                <a:tc>
                  <a:txBody>
                    <a:bodyPr/>
                    <a:lstStyle/>
                    <a:p>
                      <a:r>
                        <a:rPr lang="en-US" sz="1600" kern="1200" dirty="0" smtClean="0"/>
                        <a:t> -- Section 80C</a:t>
                      </a:r>
                      <a:endParaRPr lang="en-GB" sz="1600" dirty="0">
                        <a:latin typeface="Book Antiqua" pitchFamily="18" charset="0"/>
                      </a:endParaRPr>
                    </a:p>
                  </a:txBody>
                  <a:tcPr marT="45725" marB="45725"/>
                </a:tc>
                <a:tc>
                  <a:txBody>
                    <a:bodyPr/>
                    <a:lstStyle/>
                    <a:p>
                      <a:pPr algn="r"/>
                      <a:r>
                        <a:rPr lang="en-US" sz="1600" dirty="0" smtClean="0"/>
                        <a:t>1,50,000</a:t>
                      </a:r>
                      <a:endParaRPr lang="en-GB" sz="1600" dirty="0">
                        <a:latin typeface="Book Antiqua" pitchFamily="18" charset="0"/>
                      </a:endParaRPr>
                    </a:p>
                  </a:txBody>
                  <a:tcPr marT="45725" marB="45725"/>
                </a:tc>
                <a:tc>
                  <a:txBody>
                    <a:bodyPr/>
                    <a:lstStyle/>
                    <a:p>
                      <a:pPr algn="r"/>
                      <a:r>
                        <a:rPr lang="en-US" sz="1600" dirty="0" smtClean="0"/>
                        <a:t>1,50,000</a:t>
                      </a:r>
                      <a:endParaRPr lang="en-GB" sz="1600" dirty="0">
                        <a:latin typeface="Book Antiqua" pitchFamily="18" charset="0"/>
                      </a:endParaRPr>
                    </a:p>
                  </a:txBody>
                  <a:tcPr marT="45725" marB="45725"/>
                </a:tc>
                <a:tc>
                  <a:txBody>
                    <a:bodyPr/>
                    <a:lstStyle/>
                    <a:p>
                      <a:pPr algn="r"/>
                      <a:r>
                        <a:rPr lang="en-US" sz="1600" dirty="0" smtClean="0"/>
                        <a:t>1,50,000</a:t>
                      </a:r>
                      <a:endParaRPr lang="en-GB" sz="1600" dirty="0">
                        <a:latin typeface="Book Antiqua" pitchFamily="18" charset="0"/>
                      </a:endParaRPr>
                    </a:p>
                  </a:txBody>
                  <a:tcPr marT="45725" marB="45725"/>
                </a:tc>
                <a:tc>
                  <a:txBody>
                    <a:bodyPr/>
                    <a:lstStyle/>
                    <a:p>
                      <a:pPr algn="r"/>
                      <a:r>
                        <a:rPr lang="en-US" sz="1600" dirty="0" smtClean="0"/>
                        <a:t>1,50,000</a:t>
                      </a:r>
                      <a:endParaRPr lang="en-GB" sz="1600" dirty="0">
                        <a:latin typeface="Book Antiqua" pitchFamily="18" charset="0"/>
                      </a:endParaRPr>
                    </a:p>
                  </a:txBody>
                  <a:tcPr marT="45725" marB="45725"/>
                </a:tc>
              </a:tr>
              <a:tr h="3983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t> -- Section 80CCD(1B)</a:t>
                      </a:r>
                      <a:endParaRPr lang="en-GB" sz="1600" dirty="0" smtClean="0">
                        <a:latin typeface="Book Antiqua" pitchFamily="18" charset="0"/>
                      </a:endParaRPr>
                    </a:p>
                  </a:txBody>
                  <a:tcPr marT="45725" marB="45725"/>
                </a:tc>
                <a:tc>
                  <a:txBody>
                    <a:bodyPr/>
                    <a:lstStyle/>
                    <a:p>
                      <a:pPr algn="r"/>
                      <a:r>
                        <a:rPr lang="en-GB" sz="1600" dirty="0" smtClean="0">
                          <a:latin typeface="Book Antiqua" pitchFamily="18" charset="0"/>
                        </a:rPr>
                        <a:t>-</a:t>
                      </a:r>
                      <a:endParaRPr lang="en-GB" sz="1600" dirty="0">
                        <a:latin typeface="Book Antiqua" pitchFamily="18" charset="0"/>
                      </a:endParaRPr>
                    </a:p>
                  </a:txBody>
                  <a:tcPr marT="45725" marB="45725"/>
                </a:tc>
                <a:tc>
                  <a:txBody>
                    <a:bodyPr/>
                    <a:lstStyle/>
                    <a:p>
                      <a:pPr algn="r"/>
                      <a:r>
                        <a:rPr lang="en-GB" sz="1600" kern="1200" dirty="0" smtClean="0">
                          <a:solidFill>
                            <a:schemeClr val="dk1"/>
                          </a:solidFill>
                          <a:latin typeface="+mn-lt"/>
                          <a:ea typeface="+mn-ea"/>
                          <a:cs typeface="+mn-cs"/>
                        </a:rPr>
                        <a:t>50,000</a:t>
                      </a:r>
                      <a:endParaRPr lang="en-GB" sz="1600" kern="1200" dirty="0">
                        <a:solidFill>
                          <a:schemeClr val="dk1"/>
                        </a:solidFill>
                        <a:latin typeface="+mn-lt"/>
                        <a:ea typeface="+mn-ea"/>
                        <a:cs typeface="+mn-cs"/>
                      </a:endParaRPr>
                    </a:p>
                  </a:txBody>
                  <a:tcPr marT="45725" marB="45725"/>
                </a:tc>
                <a:tc>
                  <a:txBody>
                    <a:bodyPr/>
                    <a:lstStyle/>
                    <a:p>
                      <a:pPr algn="r"/>
                      <a:r>
                        <a:rPr lang="en-GB" sz="1600" kern="1200" dirty="0" smtClean="0">
                          <a:solidFill>
                            <a:schemeClr val="dk1"/>
                          </a:solidFill>
                          <a:latin typeface="+mn-lt"/>
                          <a:ea typeface="+mn-ea"/>
                          <a:cs typeface="+mn-cs"/>
                        </a:rPr>
                        <a:t>-</a:t>
                      </a:r>
                      <a:endParaRPr lang="en-GB" sz="1600" kern="1200" dirty="0">
                        <a:solidFill>
                          <a:schemeClr val="dk1"/>
                        </a:solidFill>
                        <a:latin typeface="+mn-lt"/>
                        <a:ea typeface="+mn-ea"/>
                        <a:cs typeface="+mn-cs"/>
                      </a:endParaRPr>
                    </a:p>
                  </a:txBody>
                  <a:tcPr marT="45725" marB="45725"/>
                </a:tc>
                <a:tc>
                  <a:txBody>
                    <a:bodyPr/>
                    <a:lstStyle/>
                    <a:p>
                      <a:pPr algn="r"/>
                      <a:r>
                        <a:rPr lang="en-GB" sz="1600" kern="1200" dirty="0" smtClean="0">
                          <a:solidFill>
                            <a:schemeClr val="dk1"/>
                          </a:solidFill>
                          <a:latin typeface="+mn-lt"/>
                          <a:ea typeface="+mn-ea"/>
                          <a:cs typeface="+mn-cs"/>
                        </a:rPr>
                        <a:t>50,000</a:t>
                      </a:r>
                      <a:endParaRPr lang="en-GB" sz="1600" kern="1200" dirty="0">
                        <a:solidFill>
                          <a:schemeClr val="dk1"/>
                        </a:solidFill>
                        <a:latin typeface="+mn-lt"/>
                        <a:ea typeface="+mn-ea"/>
                        <a:cs typeface="+mn-cs"/>
                      </a:endParaRPr>
                    </a:p>
                  </a:txBody>
                  <a:tcPr marT="45725" marB="45725"/>
                </a:tc>
              </a:tr>
              <a:tr h="398394">
                <a:tc>
                  <a:txBody>
                    <a:bodyPr/>
                    <a:lstStyle/>
                    <a:p>
                      <a:r>
                        <a:rPr lang="en-US" sz="1600" kern="1200" dirty="0" smtClean="0"/>
                        <a:t> -- Section 80CCD(2)</a:t>
                      </a:r>
                      <a:endParaRPr lang="en-GB" sz="1600" dirty="0">
                        <a:latin typeface="Book Antiqua" pitchFamily="18" charset="0"/>
                      </a:endParaRPr>
                    </a:p>
                  </a:txBody>
                  <a:tcPr marT="45725" marB="45725"/>
                </a:tc>
                <a:tc>
                  <a:txBody>
                    <a:bodyPr/>
                    <a:lstStyle/>
                    <a:p>
                      <a:pPr algn="r"/>
                      <a:r>
                        <a:rPr lang="en-US" sz="1600" dirty="0" smtClean="0"/>
                        <a:t>-</a:t>
                      </a:r>
                      <a:endParaRPr lang="en-GB" sz="1600" dirty="0">
                        <a:latin typeface="Book Antiqua" pitchFamily="18" charset="0"/>
                      </a:endParaRPr>
                    </a:p>
                  </a:txBody>
                  <a:tcPr marT="45725" marB="45725"/>
                </a:tc>
                <a:tc>
                  <a:txBody>
                    <a:bodyPr/>
                    <a:lstStyle/>
                    <a:p>
                      <a:pPr algn="r"/>
                      <a:r>
                        <a:rPr lang="en-US" sz="1600" dirty="0" smtClean="0"/>
                        <a:t>60,000</a:t>
                      </a:r>
                      <a:endParaRPr lang="en-GB" sz="1600" dirty="0">
                        <a:latin typeface="Book Antiqua" pitchFamily="18" charset="0"/>
                      </a:endParaRPr>
                    </a:p>
                  </a:txBody>
                  <a:tcPr marT="45725" marB="45725"/>
                </a:tc>
                <a:tc>
                  <a:txBody>
                    <a:bodyPr/>
                    <a:lstStyle/>
                    <a:p>
                      <a:pPr algn="r"/>
                      <a:r>
                        <a:rPr lang="en-US" sz="1600" dirty="0" smtClean="0"/>
                        <a:t>-</a:t>
                      </a:r>
                      <a:endParaRPr lang="en-GB" sz="1600" dirty="0">
                        <a:latin typeface="Book Antiqua" pitchFamily="18" charset="0"/>
                      </a:endParaRPr>
                    </a:p>
                  </a:txBody>
                  <a:tcPr marT="45725" marB="45725"/>
                </a:tc>
                <a:tc>
                  <a:txBody>
                    <a:bodyPr/>
                    <a:lstStyle/>
                    <a:p>
                      <a:pPr algn="r"/>
                      <a:r>
                        <a:rPr lang="en-US" sz="1600" dirty="0" smtClean="0"/>
                        <a:t>1,20,000</a:t>
                      </a:r>
                      <a:endParaRPr lang="en-GB" sz="1600" dirty="0">
                        <a:latin typeface="Book Antiqua" pitchFamily="18" charset="0"/>
                      </a:endParaRPr>
                    </a:p>
                  </a:txBody>
                  <a:tcPr marT="45725" marB="45725"/>
                </a:tc>
              </a:tr>
              <a:tr h="398394">
                <a:tc>
                  <a:txBody>
                    <a:bodyPr/>
                    <a:lstStyle/>
                    <a:p>
                      <a:r>
                        <a:rPr lang="en-US" sz="1600" dirty="0" smtClean="0"/>
                        <a:t>Taxable Total Income</a:t>
                      </a:r>
                      <a:endParaRPr lang="en-GB" sz="1600" dirty="0">
                        <a:latin typeface="Book Antiqua" pitchFamily="18" charset="0"/>
                      </a:endParaRPr>
                    </a:p>
                  </a:txBody>
                  <a:tcPr marT="45725" marB="45725"/>
                </a:tc>
                <a:tc>
                  <a:txBody>
                    <a:bodyPr/>
                    <a:lstStyle/>
                    <a:p>
                      <a:pPr algn="r"/>
                      <a:r>
                        <a:rPr lang="en-US" sz="1600" dirty="0" smtClean="0"/>
                        <a:t>10,50,000</a:t>
                      </a:r>
                      <a:endParaRPr lang="en-GB" sz="1600" dirty="0">
                        <a:latin typeface="Book Antiqua" pitchFamily="18" charset="0"/>
                      </a:endParaRPr>
                    </a:p>
                  </a:txBody>
                  <a:tcPr marT="45725" marB="45725"/>
                </a:tc>
                <a:tc>
                  <a:txBody>
                    <a:bodyPr/>
                    <a:lstStyle/>
                    <a:p>
                      <a:pPr algn="r"/>
                      <a:r>
                        <a:rPr lang="en-US" sz="1600" dirty="0" smtClean="0"/>
                        <a:t>9,40,000</a:t>
                      </a:r>
                      <a:endParaRPr lang="en-GB" sz="1600" dirty="0">
                        <a:latin typeface="Book Antiqua" pitchFamily="18" charset="0"/>
                      </a:endParaRPr>
                    </a:p>
                  </a:txBody>
                  <a:tcPr marT="45725" marB="45725"/>
                </a:tc>
                <a:tc>
                  <a:txBody>
                    <a:bodyPr/>
                    <a:lstStyle/>
                    <a:p>
                      <a:pPr algn="r"/>
                      <a:r>
                        <a:rPr lang="en-US" sz="1600" dirty="0" smtClean="0"/>
                        <a:t>22,50,000</a:t>
                      </a:r>
                      <a:endParaRPr lang="en-GB" sz="1600" dirty="0">
                        <a:latin typeface="Book Antiqua" pitchFamily="18" charset="0"/>
                      </a:endParaRPr>
                    </a:p>
                  </a:txBody>
                  <a:tcPr marT="45725" marB="45725"/>
                </a:tc>
                <a:tc>
                  <a:txBody>
                    <a:bodyPr/>
                    <a:lstStyle/>
                    <a:p>
                      <a:pPr algn="r"/>
                      <a:r>
                        <a:rPr lang="en-US" sz="1600" dirty="0" smtClean="0"/>
                        <a:t>20,80,000</a:t>
                      </a:r>
                      <a:endParaRPr lang="en-GB" sz="1600" dirty="0">
                        <a:latin typeface="Book Antiqua" pitchFamily="18" charset="0"/>
                      </a:endParaRPr>
                    </a:p>
                  </a:txBody>
                  <a:tcPr marT="45725" marB="45725"/>
                </a:tc>
              </a:tr>
              <a:tr h="398394">
                <a:tc>
                  <a:txBody>
                    <a:bodyPr/>
                    <a:lstStyle/>
                    <a:p>
                      <a:r>
                        <a:rPr lang="en-US" sz="1600" dirty="0" smtClean="0"/>
                        <a:t>Tax on Total Income</a:t>
                      </a:r>
                      <a:endParaRPr lang="en-GB" sz="1600" dirty="0">
                        <a:latin typeface="Book Antiqua" pitchFamily="18" charset="0"/>
                      </a:endParaRPr>
                    </a:p>
                  </a:txBody>
                  <a:tcPr marT="45725" marB="45725"/>
                </a:tc>
                <a:tc>
                  <a:txBody>
                    <a:bodyPr/>
                    <a:lstStyle/>
                    <a:p>
                      <a:pPr algn="r"/>
                      <a:r>
                        <a:rPr lang="en-GB" sz="1600" kern="1200" dirty="0" smtClean="0">
                          <a:solidFill>
                            <a:schemeClr val="dk1"/>
                          </a:solidFill>
                          <a:latin typeface="+mn-lt"/>
                          <a:ea typeface="+mn-ea"/>
                          <a:cs typeface="+mn-cs"/>
                        </a:rPr>
                        <a:t>1,44,200</a:t>
                      </a:r>
                      <a:endParaRPr lang="en-GB" sz="1600" kern="1200" dirty="0">
                        <a:solidFill>
                          <a:schemeClr val="dk1"/>
                        </a:solidFill>
                        <a:latin typeface="+mn-lt"/>
                        <a:ea typeface="+mn-ea"/>
                        <a:cs typeface="+mn-cs"/>
                      </a:endParaRPr>
                    </a:p>
                  </a:txBody>
                  <a:tcPr marT="45725" marB="45725"/>
                </a:tc>
                <a:tc>
                  <a:txBody>
                    <a:bodyPr/>
                    <a:lstStyle/>
                    <a:p>
                      <a:pPr algn="r"/>
                      <a:r>
                        <a:rPr lang="en-GB" sz="1600" kern="1200" dirty="0" smtClean="0">
                          <a:solidFill>
                            <a:schemeClr val="dk1"/>
                          </a:solidFill>
                          <a:latin typeface="+mn-lt"/>
                          <a:ea typeface="+mn-ea"/>
                          <a:cs typeface="+mn-cs"/>
                        </a:rPr>
                        <a:t>1,16,390</a:t>
                      </a:r>
                      <a:endParaRPr lang="en-GB" sz="1600" kern="1200" dirty="0">
                        <a:solidFill>
                          <a:schemeClr val="dk1"/>
                        </a:solidFill>
                        <a:latin typeface="+mn-lt"/>
                        <a:ea typeface="+mn-ea"/>
                        <a:cs typeface="+mn-cs"/>
                      </a:endParaRPr>
                    </a:p>
                  </a:txBody>
                  <a:tcPr marT="45725" marB="45725"/>
                </a:tc>
                <a:tc>
                  <a:txBody>
                    <a:bodyPr/>
                    <a:lstStyle/>
                    <a:p>
                      <a:pPr algn="r"/>
                      <a:r>
                        <a:rPr lang="en-GB" sz="1600" kern="1200" dirty="0" smtClean="0">
                          <a:solidFill>
                            <a:schemeClr val="dk1"/>
                          </a:solidFill>
                          <a:latin typeface="+mn-lt"/>
                          <a:ea typeface="+mn-ea"/>
                          <a:cs typeface="+mn-cs"/>
                        </a:rPr>
                        <a:t>5,15,000</a:t>
                      </a:r>
                      <a:endParaRPr lang="en-GB" sz="1600" kern="1200" dirty="0">
                        <a:solidFill>
                          <a:schemeClr val="dk1"/>
                        </a:solidFill>
                        <a:latin typeface="+mn-lt"/>
                        <a:ea typeface="+mn-ea"/>
                        <a:cs typeface="+mn-cs"/>
                      </a:endParaRPr>
                    </a:p>
                  </a:txBody>
                  <a:tcPr marT="45725" marB="45725"/>
                </a:tc>
                <a:tc>
                  <a:txBody>
                    <a:bodyPr/>
                    <a:lstStyle/>
                    <a:p>
                      <a:pPr algn="r"/>
                      <a:r>
                        <a:rPr lang="en-GB" sz="1600" kern="1200" dirty="0" smtClean="0">
                          <a:solidFill>
                            <a:schemeClr val="dk1"/>
                          </a:solidFill>
                          <a:latin typeface="+mn-lt"/>
                          <a:ea typeface="+mn-ea"/>
                          <a:cs typeface="+mn-cs"/>
                        </a:rPr>
                        <a:t>4,62,470</a:t>
                      </a:r>
                      <a:endParaRPr lang="en-GB" sz="1600" kern="1200" dirty="0">
                        <a:solidFill>
                          <a:schemeClr val="dk1"/>
                        </a:solidFill>
                        <a:latin typeface="+mn-lt"/>
                        <a:ea typeface="+mn-ea"/>
                        <a:cs typeface="+mn-cs"/>
                      </a:endParaRPr>
                    </a:p>
                  </a:txBody>
                  <a:tcPr marT="45725" marB="45725"/>
                </a:tc>
              </a:tr>
              <a:tr h="398394">
                <a:tc>
                  <a:txBody>
                    <a:bodyPr/>
                    <a:lstStyle/>
                    <a:p>
                      <a:r>
                        <a:rPr lang="en-US" sz="1600" dirty="0" smtClean="0"/>
                        <a:t>Tax Savings</a:t>
                      </a:r>
                      <a:endParaRPr lang="en-GB" sz="1600" b="0" i="1" dirty="0">
                        <a:latin typeface="Book Antiqua" pitchFamily="18" charset="0"/>
                      </a:endParaRPr>
                    </a:p>
                  </a:txBody>
                  <a:tcPr marT="45725" marB="45725"/>
                </a:tc>
                <a:tc>
                  <a:txBody>
                    <a:bodyPr/>
                    <a:lstStyle/>
                    <a:p>
                      <a:pPr algn="r"/>
                      <a:r>
                        <a:rPr lang="en-GB" sz="1600" dirty="0" smtClean="0"/>
                        <a:t>-</a:t>
                      </a:r>
                      <a:endParaRPr lang="en-GB" sz="1600" b="1" dirty="0">
                        <a:latin typeface="Book Antiqua" pitchFamily="18" charset="0"/>
                      </a:endParaRPr>
                    </a:p>
                  </a:txBody>
                  <a:tcPr marT="45725" marB="45725"/>
                </a:tc>
                <a:tc>
                  <a:txBody>
                    <a:bodyPr/>
                    <a:lstStyle/>
                    <a:p>
                      <a:pPr algn="r" fontAlgn="b"/>
                      <a:r>
                        <a:rPr lang="en-IN" sz="1600" kern="1200" dirty="0" smtClean="0">
                          <a:solidFill>
                            <a:schemeClr val="dk1"/>
                          </a:solidFill>
                          <a:latin typeface="+mn-lt"/>
                          <a:ea typeface="+mn-ea"/>
                          <a:cs typeface="+mn-cs"/>
                        </a:rPr>
                        <a:t>27,810</a:t>
                      </a:r>
                      <a:endParaRPr lang="en-IN" sz="1600" kern="1200" dirty="0">
                        <a:solidFill>
                          <a:schemeClr val="dk1"/>
                        </a:solidFill>
                        <a:latin typeface="+mn-lt"/>
                        <a:ea typeface="+mn-ea"/>
                        <a:cs typeface="+mn-cs"/>
                      </a:endParaRPr>
                    </a:p>
                  </a:txBody>
                  <a:tcPr marL="0" marR="0" marT="0" marB="0" anchor="b"/>
                </a:tc>
                <a:tc>
                  <a:txBody>
                    <a:bodyPr/>
                    <a:lstStyle/>
                    <a:p>
                      <a:pPr algn="r"/>
                      <a:r>
                        <a:rPr lang="en-GB" sz="1600" kern="1200" dirty="0" smtClean="0">
                          <a:solidFill>
                            <a:schemeClr val="dk1"/>
                          </a:solidFill>
                          <a:latin typeface="+mn-lt"/>
                          <a:ea typeface="+mn-ea"/>
                          <a:cs typeface="+mn-cs"/>
                        </a:rPr>
                        <a:t>-</a:t>
                      </a:r>
                      <a:endParaRPr lang="en-GB" sz="1600" kern="1200" dirty="0">
                        <a:solidFill>
                          <a:schemeClr val="dk1"/>
                        </a:solidFill>
                        <a:latin typeface="+mn-lt"/>
                        <a:ea typeface="+mn-ea"/>
                        <a:cs typeface="+mn-cs"/>
                      </a:endParaRPr>
                    </a:p>
                  </a:txBody>
                  <a:tcPr marT="45725" marB="45725"/>
                </a:tc>
                <a:tc>
                  <a:txBody>
                    <a:bodyPr/>
                    <a:lstStyle/>
                    <a:p>
                      <a:pPr algn="r" fontAlgn="b"/>
                      <a:r>
                        <a:rPr lang="en-IN" sz="1600" kern="1200" dirty="0" smtClean="0">
                          <a:solidFill>
                            <a:schemeClr val="dk1"/>
                          </a:solidFill>
                          <a:latin typeface="+mn-lt"/>
                          <a:ea typeface="+mn-ea"/>
                          <a:cs typeface="+mn-cs"/>
                        </a:rPr>
                        <a:t>52,530</a:t>
                      </a:r>
                      <a:endParaRPr lang="en-IN" sz="1100" b="0" i="0" u="none" strike="noStrike" dirty="0">
                        <a:solidFill>
                          <a:srgbClr val="000000"/>
                        </a:solidFill>
                        <a:effectLst/>
                        <a:latin typeface="Calibri"/>
                      </a:endParaRPr>
                    </a:p>
                  </a:txBody>
                  <a:tcPr marL="0" marR="0" marT="0" marB="0" anchor="b"/>
                </a:tc>
              </a:tr>
            </a:tbl>
          </a:graphicData>
        </a:graphic>
      </p:graphicFrame>
      <p:sp>
        <p:nvSpPr>
          <p:cNvPr id="7" name="Rounded Rectangle 6">
            <a:hlinkClick r:id="" action="ppaction://noaction"/>
          </p:cNvPr>
          <p:cNvSpPr/>
          <p:nvPr/>
        </p:nvSpPr>
        <p:spPr>
          <a:xfrm>
            <a:off x="2757714" y="6245225"/>
            <a:ext cx="3628572" cy="38735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dirty="0">
                <a:solidFill>
                  <a:schemeClr val="tx1"/>
                </a:solidFill>
                <a:latin typeface="Book Antiqua" pitchFamily="18" charset="0"/>
              </a:rPr>
              <a:t>This is saving for a single year</a:t>
            </a:r>
          </a:p>
        </p:txBody>
      </p:sp>
      <p:sp>
        <p:nvSpPr>
          <p:cNvPr id="20562"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707687D2-E2CC-4D49-BF3B-10D09C759E46}" type="slidenum">
              <a:rPr lang="en-US" sz="1200">
                <a:latin typeface="Book Antiqua" pitchFamily="18" charset="0"/>
              </a:rPr>
              <a:pPr algn="ctr" eaLnBrk="1" hangingPunct="1"/>
              <a:t>7</a:t>
            </a:fld>
            <a:endParaRPr lang="en-US" sz="1200">
              <a:latin typeface="Book Antiqua" pitchFamily="18" charset="0"/>
            </a:endParaRPr>
          </a:p>
        </p:txBody>
      </p:sp>
      <p:sp>
        <p:nvSpPr>
          <p:cNvPr id="8"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smtClean="0">
                <a:solidFill>
                  <a:srgbClr val="FFC50D"/>
                </a:solidFill>
                <a:latin typeface="Book Antiqua" pitchFamily="18" charset="0"/>
              </a:rPr>
              <a:t>Benefit of 80CCD(1B) &amp; 80CCD(2)</a:t>
            </a:r>
            <a:endParaRPr lang="en-US" sz="3000" b="1" dirty="0">
              <a:solidFill>
                <a:srgbClr val="FFC50D"/>
              </a:solidFill>
              <a:latin typeface="Book Antiqua" pitchFamily="18" charset="0"/>
            </a:endParaRPr>
          </a:p>
        </p:txBody>
      </p:sp>
    </p:spTree>
    <p:extLst>
      <p:ext uri="{BB962C8B-B14F-4D97-AF65-F5344CB8AC3E}">
        <p14:creationId xmlns:p14="http://schemas.microsoft.com/office/powerpoint/2010/main" val="990460050"/>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grpId="0" nodeType="afterEffect">
                                  <p:stCondLst>
                                    <p:cond delay="0"/>
                                  </p:stCondLst>
                                  <p:childTnLst>
                                    <p:animScale>
                                      <p:cBhvr>
                                        <p:cTn id="6" dur="2000" fill="hold"/>
                                        <p:tgtEl>
                                          <p:spTgt spid="7"/>
                                        </p:tgtEl>
                                      </p:cBhvr>
                                      <p:by x="150000" y="150000"/>
                                    </p:animScale>
                                  </p:childTnLst>
                                </p:cTn>
                              </p:par>
                            </p:childTnLst>
                          </p:cTn>
                        </p:par>
                        <p:par>
                          <p:cTn id="7" fill="hold">
                            <p:stCondLst>
                              <p:cond delay="4000"/>
                            </p:stCondLst>
                            <p:childTnLst>
                              <p:par>
                                <p:cTn id="8" presetID="6" presetClass="emph" presetSubtype="0" autoRev="1" fill="hold" grpId="1" nodeType="afterEffect">
                                  <p:stCondLst>
                                    <p:cond delay="0"/>
                                  </p:stCondLst>
                                  <p:childTnLst>
                                    <p:animScale>
                                      <p:cBhvr>
                                        <p:cTn id="9" dur="2000" fill="hold"/>
                                        <p:tgtEl>
                                          <p:spTgt spid="7"/>
                                        </p:tgtEl>
                                      </p:cBhvr>
                                      <p:by x="150000" y="150000"/>
                                    </p:animScale>
                                  </p:childTnLst>
                                </p:cTn>
                              </p:par>
                            </p:childTnLst>
                          </p:cTn>
                        </p:par>
                        <p:par>
                          <p:cTn id="10" fill="hold">
                            <p:stCondLst>
                              <p:cond delay="8000"/>
                            </p:stCondLst>
                            <p:childTnLst>
                              <p:par>
                                <p:cTn id="11" presetID="6" presetClass="emph" presetSubtype="0" autoRev="1" fill="hold" grpId="2" nodeType="afterEffect">
                                  <p:stCondLst>
                                    <p:cond delay="0"/>
                                  </p:stCondLst>
                                  <p:childTnLst>
                                    <p:animScale>
                                      <p:cBhvr>
                                        <p:cTn id="12" dur="2000" fill="hold"/>
                                        <p:tgtEl>
                                          <p:spTgt spid="7"/>
                                        </p:tgtEl>
                                      </p:cBhvr>
                                      <p:by x="150000" y="150000"/>
                                    </p:animScale>
                                  </p:childTnLst>
                                </p:cTn>
                              </p:par>
                            </p:childTnLst>
                          </p:cTn>
                        </p:par>
                        <p:par>
                          <p:cTn id="13" fill="hold">
                            <p:stCondLst>
                              <p:cond delay="12000"/>
                            </p:stCondLst>
                            <p:childTnLst>
                              <p:par>
                                <p:cTn id="14" presetID="6" presetClass="emph" presetSubtype="0" autoRev="1" fill="hold" grpId="3" nodeType="afterEffect">
                                  <p:stCondLst>
                                    <p:cond delay="0"/>
                                  </p:stCondLst>
                                  <p:childTnLst>
                                    <p:animScale>
                                      <p:cBhvr>
                                        <p:cTn id="15"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txBox="1">
            <a:spLocks/>
          </p:cNvSpPr>
          <p:nvPr/>
        </p:nvSpPr>
        <p:spPr>
          <a:xfrm>
            <a:off x="8761614" y="6492875"/>
            <a:ext cx="382385"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56A68D5-13B5-40CB-8A86-0D3D2F717C55}" type="slidenum">
              <a:rPr kumimoji="0" lang="en-US" sz="1200" b="0" i="0" u="none" strike="noStrike" kern="1200" cap="none" spc="0" normalizeH="0" baseline="0" noProof="0" smtClean="0">
                <a:ln>
                  <a:noFill/>
                </a:ln>
                <a:effectLst/>
                <a:uLnTx/>
                <a:uFillTx/>
                <a:latin typeface="+mn-lt"/>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effectLst/>
              <a:uLnTx/>
              <a:uFillTx/>
              <a:latin typeface="+mn-lt"/>
            </a:endParaRPr>
          </a:p>
        </p:txBody>
      </p:sp>
      <p:sp>
        <p:nvSpPr>
          <p:cNvPr id="21" name="Rectangle 2"/>
          <p:cNvSpPr txBox="1">
            <a:spLocks noChangeArrowheads="1"/>
          </p:cNvSpPr>
          <p:nvPr/>
        </p:nvSpPr>
        <p:spPr bwMode="auto">
          <a:xfrm>
            <a:off x="-27697" y="153342"/>
            <a:ext cx="8199240" cy="762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lvl="0">
              <a:defRPr/>
            </a:pPr>
            <a:r>
              <a:rPr lang="en-IN" sz="2800" b="1" dirty="0" smtClean="0">
                <a:solidFill>
                  <a:srgbClr val="FFC50D"/>
                </a:solidFill>
                <a:latin typeface="+mn-lt"/>
                <a:ea typeface="+mj-ea"/>
                <a:cs typeface="+mj-cs"/>
              </a:rPr>
              <a:t>Unique tax benefit for NPS</a:t>
            </a:r>
            <a:endParaRPr lang="uk-UA" sz="2800" b="1" dirty="0">
              <a:solidFill>
                <a:srgbClr val="FFC50D"/>
              </a:solidFill>
              <a:latin typeface="+mn-lt"/>
              <a:ea typeface="+mj-ea"/>
              <a:cs typeface="+mj-cs"/>
            </a:endParaRPr>
          </a:p>
        </p:txBody>
      </p:sp>
      <p:graphicFrame>
        <p:nvGraphicFramePr>
          <p:cNvPr id="12" name="Table 11"/>
          <p:cNvGraphicFramePr>
            <a:graphicFrameLocks noGrp="1"/>
          </p:cNvGraphicFramePr>
          <p:nvPr>
            <p:extLst>
              <p:ext uri="{D42A27DB-BD31-4B8C-83A1-F6EECF244321}">
                <p14:modId xmlns:p14="http://schemas.microsoft.com/office/powerpoint/2010/main" val="1099541808"/>
              </p:ext>
            </p:extLst>
          </p:nvPr>
        </p:nvGraphicFramePr>
        <p:xfrm>
          <a:off x="488833" y="1953057"/>
          <a:ext cx="8272782" cy="1675494"/>
        </p:xfrm>
        <a:graphic>
          <a:graphicData uri="http://schemas.openxmlformats.org/drawingml/2006/table">
            <a:tbl>
              <a:tblPr firstRow="1" firstCol="1" bandRow="1">
                <a:tableStyleId>{5C22544A-7EE6-4342-B048-85BDC9FD1C3A}</a:tableStyleId>
              </a:tblPr>
              <a:tblGrid>
                <a:gridCol w="2542158"/>
                <a:gridCol w="2111284"/>
                <a:gridCol w="1809670"/>
                <a:gridCol w="1809670"/>
              </a:tblGrid>
              <a:tr h="558498">
                <a:tc>
                  <a:txBody>
                    <a:bodyPr/>
                    <a:lstStyle/>
                    <a:p>
                      <a:pPr algn="ctr" fontAlgn="b"/>
                      <a:r>
                        <a:rPr lang="en-US" sz="2400" u="none" strike="noStrike" dirty="0"/>
                        <a:t>Investment</a:t>
                      </a:r>
                      <a:endParaRPr lang="en-US" sz="2400" b="1" i="0" u="none" strike="noStrike" dirty="0">
                        <a:solidFill>
                          <a:schemeClr val="bg1"/>
                        </a:solidFill>
                        <a:latin typeface="Book Antiqua" pitchFamily="18" charset="0"/>
                      </a:endParaRPr>
                    </a:p>
                  </a:txBody>
                  <a:tcPr marL="9525" marR="9525" marT="9525" marB="0" anchor="b"/>
                </a:tc>
                <a:tc>
                  <a:txBody>
                    <a:bodyPr/>
                    <a:lstStyle/>
                    <a:p>
                      <a:pPr algn="ctr" fontAlgn="b"/>
                      <a:r>
                        <a:rPr lang="en-US" sz="2400" u="none" strike="noStrike" dirty="0"/>
                        <a:t>With NPS</a:t>
                      </a:r>
                      <a:endParaRPr lang="en-US" sz="2400" b="1" i="0" u="none" strike="noStrike" dirty="0">
                        <a:solidFill>
                          <a:schemeClr val="bg1"/>
                        </a:solidFill>
                        <a:latin typeface="Book Antiqua" pitchFamily="18" charset="0"/>
                      </a:endParaRPr>
                    </a:p>
                  </a:txBody>
                  <a:tcPr marL="9525" marR="9525" marT="9525" marB="0" anchor="b"/>
                </a:tc>
                <a:tc gridSpan="2">
                  <a:txBody>
                    <a:bodyPr/>
                    <a:lstStyle/>
                    <a:p>
                      <a:pPr algn="ctr" fontAlgn="b"/>
                      <a:r>
                        <a:rPr lang="en-US" sz="2400" u="none" strike="noStrike" dirty="0"/>
                        <a:t>Without NPS</a:t>
                      </a:r>
                      <a:endParaRPr lang="en-US" sz="2400" b="1" i="0" u="none" strike="noStrike" dirty="0">
                        <a:solidFill>
                          <a:schemeClr val="bg1"/>
                        </a:solidFill>
                        <a:latin typeface="Book Antiqua" pitchFamily="18" charset="0"/>
                      </a:endParaRPr>
                    </a:p>
                  </a:txBody>
                  <a:tcPr marL="9525" marR="9525" marT="9525" marB="0" anchor="b"/>
                </a:tc>
                <a:tc hMerge="1">
                  <a:txBody>
                    <a:bodyPr/>
                    <a:lstStyle/>
                    <a:p>
                      <a:endParaRPr lang="en-US"/>
                    </a:p>
                  </a:txBody>
                  <a:tcPr/>
                </a:tc>
              </a:tr>
              <a:tr h="558498">
                <a:tc>
                  <a:txBody>
                    <a:bodyPr/>
                    <a:lstStyle/>
                    <a:p>
                      <a:pPr algn="ctr" fontAlgn="b"/>
                      <a:r>
                        <a:rPr lang="en-US" sz="2400" u="none" strike="noStrike" dirty="0"/>
                        <a:t>Tax Slab</a:t>
                      </a:r>
                      <a:endParaRPr lang="en-US" sz="24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smtClean="0"/>
                        <a:t>-</a:t>
                      </a:r>
                      <a:endParaRPr lang="en-US" sz="19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a:t>20%</a:t>
                      </a:r>
                      <a:endParaRPr lang="en-US" sz="19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a:t>30%</a:t>
                      </a:r>
                      <a:endParaRPr lang="en-US" sz="1900" b="1" i="0" u="none" strike="noStrike" dirty="0">
                        <a:solidFill>
                          <a:schemeClr val="bg1"/>
                        </a:solidFill>
                        <a:latin typeface="Book Antiqua" pitchFamily="18" charset="0"/>
                      </a:endParaRPr>
                    </a:p>
                  </a:txBody>
                  <a:tcPr marL="9525" marR="9525" marT="9525" marB="0" anchor="b"/>
                </a:tc>
              </a:tr>
              <a:tr h="558498">
                <a:tc>
                  <a:txBody>
                    <a:bodyPr/>
                    <a:lstStyle/>
                    <a:p>
                      <a:pPr algn="ctr" fontAlgn="b"/>
                      <a:r>
                        <a:rPr lang="en-US" sz="2400" u="none" strike="noStrike" dirty="0"/>
                        <a:t>Amount</a:t>
                      </a:r>
                      <a:endParaRPr lang="en-US" sz="24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a:t>      50,000 </a:t>
                      </a:r>
                      <a:endParaRPr lang="en-US" sz="19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a:t>   40,000 </a:t>
                      </a:r>
                      <a:endParaRPr lang="en-US" sz="19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a:t>   35,000 </a:t>
                      </a:r>
                      <a:endParaRPr lang="en-US" sz="1900" b="1" i="0" u="none" strike="noStrike" dirty="0">
                        <a:solidFill>
                          <a:schemeClr val="bg1"/>
                        </a:solidFill>
                        <a:latin typeface="Book Antiqua" pitchFamily="18" charset="0"/>
                      </a:endParaRPr>
                    </a:p>
                  </a:txBody>
                  <a:tcPr marL="9525" marR="9525" marT="9525" marB="0" anchor="b"/>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609031149"/>
              </p:ext>
            </p:extLst>
          </p:nvPr>
        </p:nvGraphicFramePr>
        <p:xfrm>
          <a:off x="488833" y="3686608"/>
          <a:ext cx="8263282" cy="638629"/>
        </p:xfrm>
        <a:graphic>
          <a:graphicData uri="http://schemas.openxmlformats.org/drawingml/2006/table">
            <a:tbl>
              <a:tblPr lastRow="1">
                <a:tableStyleId>{5C22544A-7EE6-4342-B048-85BDC9FD1C3A}</a:tableStyleId>
              </a:tblPr>
              <a:tblGrid>
                <a:gridCol w="8263282"/>
              </a:tblGrid>
              <a:tr h="638629">
                <a:tc>
                  <a:txBody>
                    <a:bodyPr/>
                    <a:lstStyle/>
                    <a:p>
                      <a:pPr algn="ctr" fontAlgn="b"/>
                      <a:r>
                        <a:rPr lang="en-US" sz="3500" u="none" strike="noStrike" dirty="0" smtClean="0"/>
                        <a:t>    After 15 </a:t>
                      </a:r>
                      <a:r>
                        <a:rPr lang="en-US" sz="3500" u="none" strike="noStrike" dirty="0"/>
                        <a:t>years of Investment</a:t>
                      </a:r>
                      <a:endParaRPr lang="en-US" sz="3500" b="1" i="0" u="none" strike="noStrike" dirty="0">
                        <a:solidFill>
                          <a:srgbClr val="FFFF00"/>
                        </a:solidFill>
                        <a:latin typeface="Book Antiqua" pitchFamily="18" charset="0"/>
                      </a:endParaRPr>
                    </a:p>
                  </a:txBody>
                  <a:tcPr marL="9525" marR="9525" marT="9525" marB="0" anchor="b"/>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343976515"/>
              </p:ext>
            </p:extLst>
          </p:nvPr>
        </p:nvGraphicFramePr>
        <p:xfrm>
          <a:off x="488834" y="4405983"/>
          <a:ext cx="8272779" cy="1777092"/>
        </p:xfrm>
        <a:graphic>
          <a:graphicData uri="http://schemas.openxmlformats.org/drawingml/2006/table">
            <a:tbl>
              <a:tblPr firstCol="1" bandRow="1">
                <a:tableStyleId>{5C22544A-7EE6-4342-B048-85BDC9FD1C3A}</a:tableStyleId>
              </a:tblPr>
              <a:tblGrid>
                <a:gridCol w="2699768"/>
                <a:gridCol w="2228382"/>
                <a:gridCol w="1980784"/>
                <a:gridCol w="1363845"/>
              </a:tblGrid>
              <a:tr h="592364">
                <a:tc>
                  <a:txBody>
                    <a:bodyPr/>
                    <a:lstStyle/>
                    <a:p>
                      <a:pPr algn="ctr" fontAlgn="b"/>
                      <a:r>
                        <a:rPr lang="en-US" sz="1900" u="none" strike="noStrike" dirty="0"/>
                        <a:t>Corpus at @ 8% </a:t>
                      </a:r>
                      <a:endParaRPr lang="en-US" sz="19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smtClean="0"/>
                        <a:t>13.6 </a:t>
                      </a:r>
                      <a:r>
                        <a:rPr lang="en-US" sz="1900" u="none" strike="noStrike" dirty="0" err="1" smtClean="0"/>
                        <a:t>lacs</a:t>
                      </a:r>
                      <a:endParaRPr lang="en-US" sz="19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smtClean="0"/>
                        <a:t>10.9 </a:t>
                      </a:r>
                      <a:r>
                        <a:rPr lang="en-US" sz="1900" u="none" strike="noStrike" dirty="0" err="1" smtClean="0"/>
                        <a:t>lacs</a:t>
                      </a:r>
                      <a:endParaRPr lang="en-US" sz="19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smtClean="0"/>
                        <a:t>9.5 </a:t>
                      </a:r>
                      <a:r>
                        <a:rPr lang="en-US" sz="1900" u="none" strike="noStrike" dirty="0" err="1" smtClean="0"/>
                        <a:t>lacs</a:t>
                      </a:r>
                      <a:endParaRPr lang="en-US" sz="1900" b="1" i="0" u="none" strike="noStrike" dirty="0">
                        <a:solidFill>
                          <a:schemeClr val="bg1"/>
                        </a:solidFill>
                        <a:latin typeface="Book Antiqua" pitchFamily="18" charset="0"/>
                      </a:endParaRPr>
                    </a:p>
                  </a:txBody>
                  <a:tcPr marL="9525" marR="9525" marT="9525" marB="0" anchor="b"/>
                </a:tc>
              </a:tr>
              <a:tr h="592364">
                <a:tc>
                  <a:txBody>
                    <a:bodyPr/>
                    <a:lstStyle/>
                    <a:p>
                      <a:pPr algn="ctr" fontAlgn="b"/>
                      <a:r>
                        <a:rPr lang="en-US" sz="1900" u="none" strike="noStrike" dirty="0"/>
                        <a:t>Corpus at @ 10% </a:t>
                      </a:r>
                      <a:endParaRPr lang="en-US" sz="19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smtClean="0"/>
                        <a:t>15.9 </a:t>
                      </a:r>
                      <a:r>
                        <a:rPr lang="en-US" sz="1900" u="none" strike="noStrike" dirty="0" err="1" smtClean="0"/>
                        <a:t>lacs</a:t>
                      </a:r>
                      <a:endParaRPr lang="en-US" sz="19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smtClean="0"/>
                        <a:t>12.7 </a:t>
                      </a:r>
                      <a:r>
                        <a:rPr lang="en-US" sz="1900" u="none" strike="noStrike" dirty="0" err="1" smtClean="0"/>
                        <a:t>lacs</a:t>
                      </a:r>
                      <a:endParaRPr lang="en-US" sz="1900" b="1" i="0" u="none" strike="noStrike" dirty="0">
                        <a:solidFill>
                          <a:schemeClr val="bg1"/>
                        </a:solidFill>
                        <a:latin typeface="Book Antiqua" pitchFamily="18" charset="0"/>
                      </a:endParaRPr>
                    </a:p>
                  </a:txBody>
                  <a:tcPr marL="9525" marR="9525" marT="9525" marB="0" anchor="b"/>
                </a:tc>
                <a:tc>
                  <a:txBody>
                    <a:bodyPr/>
                    <a:lstStyle/>
                    <a:p>
                      <a:pPr algn="ctr" fontAlgn="b"/>
                      <a:r>
                        <a:rPr lang="en-US" sz="1900" u="none" strike="noStrike" dirty="0" smtClean="0"/>
                        <a:t>11.1 </a:t>
                      </a:r>
                      <a:r>
                        <a:rPr lang="en-US" sz="1900" u="none" strike="noStrike" dirty="0" err="1" smtClean="0"/>
                        <a:t>lacs</a:t>
                      </a:r>
                      <a:endParaRPr lang="en-US" sz="1900" b="1" i="0" u="none" strike="noStrike" dirty="0">
                        <a:solidFill>
                          <a:schemeClr val="bg1"/>
                        </a:solidFill>
                        <a:latin typeface="Book Antiqua" pitchFamily="18" charset="0"/>
                      </a:endParaRPr>
                    </a:p>
                  </a:txBody>
                  <a:tcPr marL="9525" marR="9525" marT="9525" marB="0" anchor="b"/>
                </a:tc>
              </a:tr>
              <a:tr h="59236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900" b="1" i="0" u="none" strike="noStrike" dirty="0" smtClean="0">
                          <a:solidFill>
                            <a:schemeClr val="bg1"/>
                          </a:solidFill>
                          <a:latin typeface="Book Antiqua" pitchFamily="18" charset="0"/>
                        </a:rPr>
                        <a:t>Diff in Corpus</a:t>
                      </a:r>
                    </a:p>
                  </a:txBody>
                  <a:tcPr marL="9525" marR="9525" marT="9525" marB="0" anchor="ctr"/>
                </a:tc>
                <a:tc>
                  <a:txBody>
                    <a:bodyPr/>
                    <a:lstStyle/>
                    <a:p>
                      <a:pPr algn="ctr" fontAlgn="b"/>
                      <a:r>
                        <a:rPr lang="en-US" sz="1900" u="none" strike="noStrike" kern="1200" dirty="0" smtClean="0">
                          <a:solidFill>
                            <a:schemeClr val="tx1"/>
                          </a:solidFill>
                          <a:latin typeface="+mn-lt"/>
                          <a:ea typeface="+mn-ea"/>
                          <a:cs typeface="+mn-cs"/>
                        </a:rPr>
                        <a:t>-</a:t>
                      </a:r>
                      <a:endParaRPr lang="en-US" sz="1900" u="none" strike="noStrike" kern="1200" dirty="0">
                        <a:solidFill>
                          <a:schemeClr val="tx1"/>
                        </a:solidFill>
                        <a:latin typeface="+mn-lt"/>
                        <a:ea typeface="+mn-ea"/>
                        <a:cs typeface="+mn-cs"/>
                      </a:endParaRPr>
                    </a:p>
                  </a:txBody>
                  <a:tcPr marL="9525" marR="9525" marT="9525" marB="0" anchor="ctr"/>
                </a:tc>
                <a:tc>
                  <a:txBody>
                    <a:bodyPr/>
                    <a:lstStyle/>
                    <a:p>
                      <a:pPr marL="0" algn="ctr" defTabSz="914400" rtl="0" eaLnBrk="1" fontAlgn="b" latinLnBrk="0" hangingPunct="1"/>
                      <a:r>
                        <a:rPr lang="en-US" sz="2800" b="1" u="none" strike="noStrike" kern="1200" dirty="0" smtClean="0">
                          <a:solidFill>
                            <a:srgbClr val="C00000"/>
                          </a:solidFill>
                          <a:latin typeface="+mn-lt"/>
                          <a:ea typeface="+mn-ea"/>
                          <a:cs typeface="+mn-cs"/>
                        </a:rPr>
                        <a:t>25%</a:t>
                      </a:r>
                      <a:endParaRPr lang="en-US" sz="2800" b="1" u="none" strike="noStrike" kern="1200" dirty="0">
                        <a:solidFill>
                          <a:srgbClr val="C00000"/>
                        </a:solidFill>
                        <a:latin typeface="+mn-lt"/>
                        <a:ea typeface="+mn-ea"/>
                        <a:cs typeface="+mn-cs"/>
                      </a:endParaRPr>
                    </a:p>
                  </a:txBody>
                  <a:tcPr marL="9525" marR="9525" marT="9525" marB="0" anchor="ctr"/>
                </a:tc>
                <a:tc>
                  <a:txBody>
                    <a:bodyPr/>
                    <a:lstStyle/>
                    <a:p>
                      <a:pPr marL="0" algn="ctr" defTabSz="914400" rtl="0" eaLnBrk="1" fontAlgn="b" latinLnBrk="0" hangingPunct="1"/>
                      <a:r>
                        <a:rPr lang="en-US" sz="2800" b="1" u="none" strike="noStrike" kern="1200" dirty="0" smtClean="0">
                          <a:solidFill>
                            <a:srgbClr val="C00000"/>
                          </a:solidFill>
                          <a:latin typeface="+mn-lt"/>
                          <a:ea typeface="+mn-ea"/>
                          <a:cs typeface="+mn-cs"/>
                        </a:rPr>
                        <a:t>43%</a:t>
                      </a:r>
                      <a:endParaRPr lang="en-US" sz="2800" b="1" u="none" strike="noStrike" kern="1200" dirty="0">
                        <a:solidFill>
                          <a:srgbClr val="C00000"/>
                        </a:solidFill>
                        <a:latin typeface="+mn-lt"/>
                        <a:ea typeface="+mn-ea"/>
                        <a:cs typeface="+mn-cs"/>
                      </a:endParaRPr>
                    </a:p>
                  </a:txBody>
                  <a:tcPr marL="9525" marR="9525" marT="9525" marB="0" anchor="ctr"/>
                </a:tc>
              </a:tr>
            </a:tbl>
          </a:graphicData>
        </a:graphic>
      </p:graphicFrame>
      <p:pic>
        <p:nvPicPr>
          <p:cNvPr id="7" name="Picture 2" descr="D:\man-sitting-clip-art-silhouet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832" y="813745"/>
            <a:ext cx="1180311" cy="10881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98321" y="1093145"/>
            <a:ext cx="7154486" cy="430887"/>
          </a:xfrm>
          <a:prstGeom prst="rect">
            <a:avLst/>
          </a:prstGeom>
        </p:spPr>
        <p:txBody>
          <a:bodyPr wrap="square">
            <a:spAutoFit/>
          </a:bodyPr>
          <a:lstStyle/>
          <a:p>
            <a:pPr lvl="0">
              <a:defRPr/>
            </a:pPr>
            <a:r>
              <a:rPr lang="en-US" sz="2200" b="1" dirty="0" smtClean="0">
                <a:solidFill>
                  <a:schemeClr val="accent1"/>
                </a:solidFill>
                <a:latin typeface="+mn-lt"/>
              </a:rPr>
              <a:t>Additional Tax benefit of </a:t>
            </a:r>
            <a:r>
              <a:rPr lang="en-US" sz="2200" b="1" dirty="0" err="1" smtClean="0">
                <a:solidFill>
                  <a:schemeClr val="accent1"/>
                </a:solidFill>
                <a:latin typeface="+mn-lt"/>
              </a:rPr>
              <a:t>Rs</a:t>
            </a:r>
            <a:r>
              <a:rPr lang="en-US" sz="2200" b="1" dirty="0" smtClean="0">
                <a:solidFill>
                  <a:schemeClr val="accent1"/>
                </a:solidFill>
                <a:latin typeface="+mn-lt"/>
              </a:rPr>
              <a:t>. 50,000 u/s 80CCD(1B)</a:t>
            </a:r>
            <a:endParaRPr lang="uk-UA" sz="2200" b="1" dirty="0">
              <a:solidFill>
                <a:schemeClr val="accent1"/>
              </a:solidFill>
              <a:latin typeface="+mn-lt"/>
            </a:endParaRPr>
          </a:p>
        </p:txBody>
      </p:sp>
    </p:spTree>
    <p:extLst>
      <p:ext uri="{BB962C8B-B14F-4D97-AF65-F5344CB8AC3E}">
        <p14:creationId xmlns:p14="http://schemas.microsoft.com/office/powerpoint/2010/main" val="4282637002"/>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amond(in)">
                                      <p:cBhvr>
                                        <p:cTn id="25"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sldjump"/>
          </p:cNvPr>
          <p:cNvSpPr/>
          <p:nvPr/>
        </p:nvSpPr>
        <p:spPr>
          <a:xfrm>
            <a:off x="667657" y="5558747"/>
            <a:ext cx="7318829" cy="646331"/>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r>
              <a:rPr lang="en-US" dirty="0">
                <a:cs typeface="+mn-cs"/>
              </a:rPr>
              <a:t>Available at NPS Trust Website http://www.npstrust.org.in/index.php/navreturns/returns</a:t>
            </a:r>
          </a:p>
        </p:txBody>
      </p:sp>
      <p:sp>
        <p:nvSpPr>
          <p:cNvPr id="5" name="Title 1"/>
          <p:cNvSpPr txBox="1">
            <a:spLocks/>
          </p:cNvSpPr>
          <p:nvPr/>
        </p:nvSpPr>
        <p:spPr bwMode="auto">
          <a:xfrm>
            <a:off x="131374" y="127000"/>
            <a:ext cx="6931578"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spcBef>
                <a:spcPct val="0"/>
              </a:spcBef>
              <a:buNone/>
              <a:defRPr sz="3200" kern="1200">
                <a:solidFill>
                  <a:srgbClr val="FFC000"/>
                </a:solidFill>
                <a:latin typeface="Helvetica" pitchFamily="34" charset="0"/>
                <a:ea typeface="+mj-ea"/>
                <a:cs typeface="+mj-cs"/>
              </a:defRPr>
            </a:lvl1pPr>
          </a:lstStyle>
          <a:p>
            <a:pPr fontAlgn="auto">
              <a:spcAft>
                <a:spcPts val="0"/>
              </a:spcAft>
            </a:pPr>
            <a:r>
              <a:rPr lang="en-US" sz="3000" b="1" dirty="0" smtClean="0">
                <a:solidFill>
                  <a:srgbClr val="FFC50D"/>
                </a:solidFill>
                <a:latin typeface="+mn-lt"/>
              </a:rPr>
              <a:t>Returns</a:t>
            </a:r>
            <a:endParaRPr lang="en-US" sz="3000" b="1" dirty="0">
              <a:solidFill>
                <a:srgbClr val="FFC50D"/>
              </a:solidFill>
              <a:latin typeface="+mn-lt"/>
            </a:endParaRPr>
          </a:p>
        </p:txBody>
      </p:sp>
      <p:sp>
        <p:nvSpPr>
          <p:cNvPr id="6" name="Slide Number Placeholder 3"/>
          <p:cNvSpPr txBox="1">
            <a:spLocks/>
          </p:cNvSpPr>
          <p:nvPr/>
        </p:nvSpPr>
        <p:spPr bwMode="auto">
          <a:xfrm>
            <a:off x="8761413" y="6492875"/>
            <a:ext cx="3825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D31F16C4-1E66-44DD-9B27-2D9D3BF32394}" type="slidenum">
              <a:rPr lang="en-US" sz="1200">
                <a:latin typeface="+mn-lt"/>
              </a:rPr>
              <a:pPr algn="ctr" eaLnBrk="1" hangingPunct="1"/>
              <a:t>9</a:t>
            </a:fld>
            <a:endParaRPr lang="en-US" sz="1200">
              <a:latin typeface="+mn-lt"/>
            </a:endParaRPr>
          </a:p>
        </p:txBody>
      </p:sp>
      <p:sp>
        <p:nvSpPr>
          <p:cNvPr id="7" name="Rectangle 3"/>
          <p:cNvSpPr>
            <a:spLocks noChangeArrowheads="1"/>
          </p:cNvSpPr>
          <p:nvPr/>
        </p:nvSpPr>
        <p:spPr bwMode="auto">
          <a:xfrm>
            <a:off x="0" y="794878"/>
            <a:ext cx="9143999" cy="4763869"/>
          </a:xfrm>
          <a:prstGeom prst="rect">
            <a:avLst/>
          </a:prstGeom>
          <a:noFill/>
          <a:ln w="9525">
            <a:noFill/>
            <a:miter lim="800000"/>
            <a:headEnd/>
            <a:tailEnd/>
          </a:ln>
        </p:spPr>
        <p:txBody>
          <a:bodyPr/>
          <a:lstStyle/>
          <a:p>
            <a:pPr marL="536575" lvl="1" indent="-449263">
              <a:spcBef>
                <a:spcPct val="20000"/>
              </a:spcBef>
              <a:buFont typeface="Wingdings" pitchFamily="2" charset="2"/>
              <a:buChar char="Ø"/>
            </a:pPr>
            <a:r>
              <a:rPr lang="en-IN" sz="2400" dirty="0">
                <a:cs typeface="Arial" pitchFamily="34" charset="0"/>
              </a:rPr>
              <a:t>Retail Domestic </a:t>
            </a:r>
            <a:r>
              <a:rPr lang="en-IN" sz="2400" dirty="0" smtClean="0">
                <a:cs typeface="Arial" pitchFamily="34" charset="0"/>
              </a:rPr>
              <a:t>Term </a:t>
            </a:r>
            <a:r>
              <a:rPr lang="en-IN" sz="2400" dirty="0">
                <a:cs typeface="Arial" pitchFamily="34" charset="0"/>
              </a:rPr>
              <a:t>Deposit </a:t>
            </a:r>
            <a:r>
              <a:rPr lang="en-IN" sz="2400" dirty="0" smtClean="0">
                <a:cs typeface="Arial" pitchFamily="34" charset="0"/>
              </a:rPr>
              <a:t>rates*</a:t>
            </a:r>
          </a:p>
          <a:p>
            <a:pPr marL="993775" lvl="2" indent="-449263">
              <a:spcBef>
                <a:spcPct val="20000"/>
              </a:spcBef>
              <a:buFont typeface="Wingdings" pitchFamily="2" charset="2"/>
              <a:buChar char="ü"/>
            </a:pPr>
            <a:r>
              <a:rPr lang="en-IN" sz="2000" dirty="0" smtClean="0">
                <a:cs typeface="Arial" pitchFamily="34" charset="0"/>
              </a:rPr>
              <a:t>1999	-	10.50 </a:t>
            </a:r>
            <a:r>
              <a:rPr lang="en-IN" sz="2000" dirty="0">
                <a:cs typeface="Arial" pitchFamily="34" charset="0"/>
              </a:rPr>
              <a:t>%</a:t>
            </a:r>
          </a:p>
          <a:p>
            <a:pPr marL="993775" lvl="2" indent="-449263">
              <a:spcBef>
                <a:spcPct val="20000"/>
              </a:spcBef>
              <a:buFont typeface="Wingdings" pitchFamily="2" charset="2"/>
              <a:buChar char="ü"/>
            </a:pPr>
            <a:r>
              <a:rPr lang="en-IN" sz="2000" dirty="0" smtClean="0">
                <a:cs typeface="Arial" pitchFamily="34" charset="0"/>
              </a:rPr>
              <a:t>2009	-</a:t>
            </a:r>
            <a:r>
              <a:rPr lang="en-IN" sz="2000" dirty="0">
                <a:cs typeface="Arial" pitchFamily="34" charset="0"/>
              </a:rPr>
              <a:t>	8.50 %</a:t>
            </a:r>
          </a:p>
          <a:p>
            <a:pPr marL="993775" lvl="2" indent="-449263">
              <a:spcBef>
                <a:spcPct val="20000"/>
              </a:spcBef>
              <a:buFont typeface="Wingdings" pitchFamily="2" charset="2"/>
              <a:buChar char="ü"/>
            </a:pPr>
            <a:r>
              <a:rPr lang="en-IN" sz="2000" dirty="0" smtClean="0">
                <a:cs typeface="Arial" pitchFamily="34" charset="0"/>
              </a:rPr>
              <a:t>2016</a:t>
            </a:r>
            <a:r>
              <a:rPr lang="en-IN" sz="2000" dirty="0">
                <a:cs typeface="Arial" pitchFamily="34" charset="0"/>
              </a:rPr>
              <a:t>	</a:t>
            </a:r>
            <a:r>
              <a:rPr lang="en-IN" sz="2000" dirty="0" smtClean="0">
                <a:cs typeface="Arial" pitchFamily="34" charset="0"/>
              </a:rPr>
              <a:t>-</a:t>
            </a:r>
            <a:r>
              <a:rPr lang="en-IN" sz="2000" dirty="0">
                <a:cs typeface="Arial" pitchFamily="34" charset="0"/>
              </a:rPr>
              <a:t>	7.00 %</a:t>
            </a:r>
          </a:p>
          <a:p>
            <a:pPr marL="993775" lvl="2" indent="-449263">
              <a:spcBef>
                <a:spcPct val="20000"/>
              </a:spcBef>
              <a:buFont typeface="Wingdings" pitchFamily="2" charset="2"/>
              <a:buChar char="ü"/>
            </a:pPr>
            <a:endParaRPr lang="en-IN" sz="2000" dirty="0">
              <a:cs typeface="Arial" pitchFamily="34" charset="0"/>
            </a:endParaRPr>
          </a:p>
          <a:p>
            <a:pPr marL="536575" lvl="1" indent="-449263">
              <a:spcBef>
                <a:spcPct val="20000"/>
              </a:spcBef>
              <a:buFont typeface="Wingdings" pitchFamily="2" charset="2"/>
              <a:buChar char="Ø"/>
            </a:pPr>
            <a:r>
              <a:rPr lang="en-IN" sz="2400" dirty="0" smtClean="0">
                <a:latin typeface="+mn-lt"/>
                <a:cs typeface="Times New Roman" pitchFamily="18" charset="0"/>
              </a:rPr>
              <a:t>Government Sector schemes have delivered annualised returns of 9.63% to 10.11% since April 2008</a:t>
            </a:r>
            <a:endParaRPr lang="en-IN" sz="2400" dirty="0">
              <a:latin typeface="+mn-lt"/>
              <a:cs typeface="Times New Roman" pitchFamily="18" charset="0"/>
            </a:endParaRPr>
          </a:p>
          <a:p>
            <a:pPr marL="536575" lvl="1" indent="-449263">
              <a:spcBef>
                <a:spcPct val="20000"/>
              </a:spcBef>
              <a:buFont typeface="Wingdings" pitchFamily="2" charset="2"/>
              <a:buChar char="Ø"/>
            </a:pPr>
            <a:endParaRPr lang="en-IN" sz="2400" dirty="0" smtClean="0">
              <a:latin typeface="+mn-lt"/>
              <a:cs typeface="Times New Roman" pitchFamily="18" charset="0"/>
            </a:endParaRPr>
          </a:p>
          <a:p>
            <a:pPr marL="536575" lvl="1" indent="-449263">
              <a:spcBef>
                <a:spcPct val="20000"/>
              </a:spcBef>
              <a:buFont typeface="Wingdings" pitchFamily="2" charset="2"/>
              <a:buChar char="Ø"/>
            </a:pPr>
            <a:r>
              <a:rPr lang="en-IN" sz="2200" dirty="0" smtClean="0">
                <a:latin typeface="+mn-lt"/>
                <a:cs typeface="Times New Roman" pitchFamily="18" charset="0"/>
              </a:rPr>
              <a:t>For Non Government Sector (</a:t>
            </a:r>
            <a:r>
              <a:rPr lang="en-IN" sz="2200" dirty="0">
                <a:latin typeface="+mn-lt"/>
                <a:cs typeface="Times New Roman" pitchFamily="18" charset="0"/>
              </a:rPr>
              <a:t>Annualised returns for 3 </a:t>
            </a:r>
            <a:r>
              <a:rPr lang="en-IN" sz="2200" dirty="0" smtClean="0">
                <a:latin typeface="+mn-lt"/>
                <a:cs typeface="Times New Roman" pitchFamily="18" charset="0"/>
              </a:rPr>
              <a:t>year)</a:t>
            </a:r>
            <a:endParaRPr lang="en-IN" sz="2200" dirty="0">
              <a:latin typeface="+mn-lt"/>
              <a:cs typeface="Times New Roman" pitchFamily="18" charset="0"/>
            </a:endParaRPr>
          </a:p>
          <a:p>
            <a:pPr marL="993775" lvl="2" indent="-449263">
              <a:spcBef>
                <a:spcPct val="20000"/>
              </a:spcBef>
              <a:buFont typeface="Wingdings" pitchFamily="2" charset="2"/>
              <a:buChar char="ü"/>
            </a:pPr>
            <a:r>
              <a:rPr lang="en-IN" sz="2000" dirty="0">
                <a:cs typeface="Arial" pitchFamily="34" charset="0"/>
              </a:rPr>
              <a:t>Scheme E – Tier I – 12.63% to 13.44%</a:t>
            </a:r>
          </a:p>
          <a:p>
            <a:pPr marL="993775" lvl="2" indent="-449263">
              <a:spcBef>
                <a:spcPct val="20000"/>
              </a:spcBef>
              <a:buFont typeface="Wingdings" pitchFamily="2" charset="2"/>
              <a:buChar char="ü"/>
            </a:pPr>
            <a:r>
              <a:rPr lang="en-IN" sz="2000" dirty="0">
                <a:cs typeface="Arial" pitchFamily="34" charset="0"/>
              </a:rPr>
              <a:t>Scheme C – Tier I – 9.78% to 10.50%</a:t>
            </a:r>
          </a:p>
          <a:p>
            <a:pPr marL="993775" lvl="2" indent="-449263">
              <a:spcBef>
                <a:spcPct val="20000"/>
              </a:spcBef>
              <a:buFont typeface="Wingdings" pitchFamily="2" charset="2"/>
              <a:buChar char="ü"/>
            </a:pPr>
            <a:r>
              <a:rPr lang="en-IN" sz="2000" dirty="0">
                <a:cs typeface="Arial" pitchFamily="34" charset="0"/>
              </a:rPr>
              <a:t>Scheme G – Tier I – 9.03% to 9.45</a:t>
            </a:r>
            <a:r>
              <a:rPr lang="en-IN" sz="2000" dirty="0" smtClean="0">
                <a:cs typeface="Arial" pitchFamily="34" charset="0"/>
              </a:rPr>
              <a:t>%</a:t>
            </a:r>
            <a:endParaRPr lang="en-IN" sz="2200" dirty="0">
              <a:latin typeface="+mn-lt"/>
              <a:cs typeface="Times New Roman" pitchFamily="18" charset="0"/>
            </a:endParaRPr>
          </a:p>
          <a:p>
            <a:pPr marL="536575" lvl="1" indent="-449263">
              <a:spcBef>
                <a:spcPct val="20000"/>
              </a:spcBef>
              <a:buFont typeface="Wingdings" pitchFamily="2" charset="2"/>
              <a:buChar char="Ø"/>
            </a:pPr>
            <a:endParaRPr lang="en-IN" sz="2200" dirty="0" smtClean="0">
              <a:latin typeface="+mn-lt"/>
              <a:cs typeface="Times New Roman" pitchFamily="18" charset="0"/>
            </a:endParaRPr>
          </a:p>
        </p:txBody>
      </p:sp>
      <p:sp>
        <p:nvSpPr>
          <p:cNvPr id="9" name="Rectangle 8"/>
          <p:cNvSpPr/>
          <p:nvPr/>
        </p:nvSpPr>
        <p:spPr>
          <a:xfrm>
            <a:off x="396967" y="6306423"/>
            <a:ext cx="6330272" cy="261610"/>
          </a:xfrm>
          <a:prstGeom prst="rect">
            <a:avLst/>
          </a:prstGeom>
        </p:spPr>
        <p:txBody>
          <a:bodyPr wrap="square">
            <a:spAutoFit/>
          </a:bodyPr>
          <a:lstStyle/>
          <a:p>
            <a:r>
              <a:rPr lang="en-IN" sz="1100" dirty="0" smtClean="0">
                <a:latin typeface="+mn-lt"/>
                <a:cs typeface="Arial" pitchFamily="34" charset="0"/>
              </a:rPr>
              <a:t>* For SBI in </a:t>
            </a:r>
            <a:r>
              <a:rPr lang="en-IN" sz="1100" dirty="0">
                <a:latin typeface="+mn-lt"/>
                <a:cs typeface="Arial" pitchFamily="34" charset="0"/>
              </a:rPr>
              <a:t>% p.a</a:t>
            </a:r>
            <a:r>
              <a:rPr lang="en-IN" sz="1100" dirty="0" smtClean="0">
                <a:latin typeface="+mn-lt"/>
                <a:cs typeface="Arial" pitchFamily="34" charset="0"/>
              </a:rPr>
              <a:t>. (</a:t>
            </a:r>
            <a:r>
              <a:rPr lang="en-IN" sz="1100" dirty="0">
                <a:latin typeface="+mn-lt"/>
                <a:cs typeface="Arial" pitchFamily="34" charset="0"/>
              </a:rPr>
              <a:t>below Rs. 1 </a:t>
            </a:r>
            <a:r>
              <a:rPr lang="en-IN" sz="1100" dirty="0" err="1">
                <a:latin typeface="+mn-lt"/>
                <a:cs typeface="Arial" pitchFamily="34" charset="0"/>
              </a:rPr>
              <a:t>crore</a:t>
            </a:r>
            <a:r>
              <a:rPr lang="en-IN" sz="1100" dirty="0">
                <a:latin typeface="+mn-lt"/>
                <a:cs typeface="Arial" pitchFamily="34" charset="0"/>
              </a:rPr>
              <a:t>) for 10 years </a:t>
            </a:r>
          </a:p>
        </p:txBody>
      </p:sp>
    </p:spTree>
  </p:cSld>
  <p:clrMapOvr>
    <a:masterClrMapping/>
  </p:clrMapOvr>
  <p:transition>
    <p:plus/>
  </p:transition>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SDL">
  <a:themeElements>
    <a:clrScheme name="nsdl">
      <a:dk1>
        <a:sysClr val="windowText" lastClr="000000"/>
      </a:dk1>
      <a:lt1>
        <a:sysClr val="window" lastClr="FFFFFF"/>
      </a:lt1>
      <a:dk2>
        <a:srgbClr val="666666"/>
      </a:dk2>
      <a:lt2>
        <a:srgbClr val="D2D2D2"/>
      </a:lt2>
      <a:accent1>
        <a:srgbClr val="500000"/>
      </a:accent1>
      <a:accent2>
        <a:srgbClr val="8E0000"/>
      </a:accent2>
      <a:accent3>
        <a:srgbClr val="B34101"/>
      </a:accent3>
      <a:accent4>
        <a:srgbClr val="F45E02"/>
      </a:accent4>
      <a:accent5>
        <a:srgbClr val="FF8C2D"/>
      </a:accent5>
      <a:accent6>
        <a:srgbClr val="FFBC43"/>
      </a:accent6>
      <a:hlink>
        <a:srgbClr val="421300"/>
      </a:hlink>
      <a:folHlink>
        <a:srgbClr val="C86400"/>
      </a:folHlink>
    </a:clrScheme>
    <a:fontScheme name="Helvetica">
      <a:majorFont>
        <a:latin typeface="Helvetica 65 Medium"/>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Template>
  <TotalTime>15551</TotalTime>
  <Words>2365</Words>
  <Application>Microsoft Office PowerPoint</Application>
  <PresentationFormat>On-screen Show (4:3)</PresentationFormat>
  <Paragraphs>514</Paragraphs>
  <Slides>32</Slides>
  <Notes>23</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1_Custom Design</vt:lpstr>
      <vt:lpstr>Custom Design</vt:lpstr>
      <vt:lpstr>2_Custom Design</vt:lpstr>
      <vt:lpstr>NSDL</vt:lpstr>
      <vt:lpstr>PowerPoint Presentation</vt:lpstr>
      <vt:lpstr>PowerPoint Presentation</vt:lpstr>
      <vt:lpstr>Governance Structure</vt:lpstr>
      <vt:lpstr>PowerPoint Presentation</vt:lpstr>
      <vt:lpstr>Features of NPS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 of charges on corpus</vt:lpstr>
      <vt:lpstr>PowerPoint Presentation</vt:lpstr>
      <vt:lpstr>PowerPoint Presentation</vt:lpstr>
      <vt:lpstr>PowerPoint Presentation</vt:lpstr>
      <vt:lpstr>PowerPoint Presentation</vt:lpstr>
      <vt:lpstr>PFRDA Org Chart</vt:lpstr>
      <vt:lpstr>NPS Trustee</vt:lpstr>
      <vt:lpstr>NPS Trustee</vt:lpstr>
      <vt:lpstr>NPS Trustee</vt:lpstr>
    </vt:vector>
  </TitlesOfParts>
  <Company>NSDL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vishweshk</dc:creator>
  <cp:lastModifiedBy>Sandeepan Mukherjee</cp:lastModifiedBy>
  <cp:revision>1305</cp:revision>
  <dcterms:created xsi:type="dcterms:W3CDTF">2009-06-18T05:50:33Z</dcterms:created>
  <dcterms:modified xsi:type="dcterms:W3CDTF">2016-06-12T04:42:53Z</dcterms:modified>
</cp:coreProperties>
</file>