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23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1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1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1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119750" y="603497"/>
            <a:ext cx="778763" cy="1088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67204" y="2176271"/>
            <a:ext cx="7158991" cy="376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1">
                <a:solidFill>
                  <a:srgbClr val="C00000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16710" y="2665474"/>
            <a:ext cx="7459978" cy="3566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61407" y="6880372"/>
            <a:ext cx="2367279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110849" y="6780527"/>
            <a:ext cx="282575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The </a:t>
            </a:r>
            <a:r>
              <a:rPr spc="-10" dirty="0"/>
              <a:t>Institute </a:t>
            </a:r>
            <a:r>
              <a:rPr spc="-5" dirty="0"/>
              <a:t>of </a:t>
            </a:r>
            <a:r>
              <a:rPr spc="-10" dirty="0"/>
              <a:t>Cost </a:t>
            </a:r>
            <a:r>
              <a:rPr spc="-5" dirty="0"/>
              <a:t>Accountants of</a:t>
            </a:r>
            <a:r>
              <a:rPr spc="40" dirty="0"/>
              <a:t> </a:t>
            </a:r>
            <a:r>
              <a:rPr spc="-5" dirty="0"/>
              <a:t>India</a:t>
            </a:r>
          </a:p>
        </p:txBody>
      </p:sp>
      <p:sp>
        <p:nvSpPr>
          <p:cNvPr id="3" name="object 3"/>
          <p:cNvSpPr/>
          <p:nvPr/>
        </p:nvSpPr>
        <p:spPr>
          <a:xfrm>
            <a:off x="8119750" y="603497"/>
            <a:ext cx="778763" cy="108814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060" y="3777996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3" y="3428993"/>
                </a:moveTo>
                <a:lnTo>
                  <a:pt x="9143993" y="0"/>
                </a:lnTo>
                <a:lnTo>
                  <a:pt x="0" y="0"/>
                </a:lnTo>
                <a:lnTo>
                  <a:pt x="0" y="3428993"/>
                </a:lnTo>
                <a:lnTo>
                  <a:pt x="9143993" y="34289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67204" y="3334002"/>
            <a:ext cx="4171315" cy="1257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4000" spc="10" dirty="0">
                <a:latin typeface="Calibri"/>
                <a:cs typeface="Calibri"/>
              </a:rPr>
              <a:t>INSOLVENCY </a:t>
            </a:r>
            <a:r>
              <a:rPr sz="4000" spc="70" dirty="0">
                <a:latin typeface="Calibri"/>
                <a:cs typeface="Calibri"/>
              </a:rPr>
              <a:t>AND  </a:t>
            </a:r>
            <a:r>
              <a:rPr sz="4000" spc="45" dirty="0">
                <a:latin typeface="Calibri"/>
                <a:cs typeface="Calibri"/>
              </a:rPr>
              <a:t>BANKRUPTCY</a:t>
            </a:r>
            <a:r>
              <a:rPr sz="4000" spc="-70" dirty="0">
                <a:latin typeface="Calibri"/>
                <a:cs typeface="Calibri"/>
              </a:rPr>
              <a:t> </a:t>
            </a:r>
            <a:r>
              <a:rPr sz="4000" spc="10" dirty="0">
                <a:latin typeface="Calibri"/>
                <a:cs typeface="Calibri"/>
              </a:rPr>
              <a:t>CODE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1</a:t>
            </a:fld>
            <a:endParaRPr dirty="0"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308215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5" dirty="0">
                <a:latin typeface="Calibri"/>
                <a:cs typeface="Calibri"/>
              </a:rPr>
              <a:t>Insolvency </a:t>
            </a:r>
            <a:r>
              <a:rPr sz="1800" b="1" spc="10" dirty="0">
                <a:latin typeface="Calibri"/>
                <a:cs typeface="Calibri"/>
              </a:rPr>
              <a:t>and </a:t>
            </a:r>
            <a:r>
              <a:rPr sz="1800" b="1" spc="15" dirty="0">
                <a:latin typeface="Calibri"/>
                <a:cs typeface="Calibri"/>
              </a:rPr>
              <a:t>Bankruptcy </a:t>
            </a:r>
            <a:r>
              <a:rPr sz="1800" b="1" spc="10" dirty="0">
                <a:latin typeface="Calibri"/>
                <a:cs typeface="Calibri"/>
              </a:rPr>
              <a:t>Fund: </a:t>
            </a:r>
            <a:r>
              <a:rPr sz="1800" spc="-5" dirty="0">
                <a:latin typeface="Calibri"/>
                <a:cs typeface="Calibri"/>
              </a:rPr>
              <a:t>The Code </a:t>
            </a:r>
            <a:r>
              <a:rPr sz="1800" spc="-10" dirty="0">
                <a:latin typeface="Calibri"/>
                <a:cs typeface="Calibri"/>
              </a:rPr>
              <a:t>creates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Bankruptcy </a:t>
            </a:r>
            <a:r>
              <a:rPr sz="1800" dirty="0">
                <a:latin typeface="Calibri"/>
                <a:cs typeface="Calibri"/>
              </a:rPr>
              <a:t>Fund. </a:t>
            </a:r>
            <a:r>
              <a:rPr sz="1800" spc="-5" dirty="0">
                <a:latin typeface="Calibri"/>
                <a:cs typeface="Calibri"/>
              </a:rPr>
              <a:t>Deposits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Fund </a:t>
            </a:r>
            <a:r>
              <a:rPr sz="1800" spc="-5" dirty="0">
                <a:latin typeface="Calibri"/>
                <a:cs typeface="Calibri"/>
              </a:rPr>
              <a:t>will </a:t>
            </a:r>
            <a:r>
              <a:rPr sz="1800" dirty="0">
                <a:latin typeface="Calibri"/>
                <a:cs typeface="Calibri"/>
              </a:rPr>
              <a:t>include: (i) </a:t>
            </a:r>
            <a:r>
              <a:rPr sz="1800" spc="-10" dirty="0">
                <a:latin typeface="Calibri"/>
                <a:cs typeface="Calibri"/>
              </a:rPr>
              <a:t>grants </a:t>
            </a:r>
            <a:r>
              <a:rPr sz="1800" dirty="0">
                <a:latin typeface="Calibri"/>
                <a:cs typeface="Calibri"/>
              </a:rPr>
              <a:t>made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spc="-5" dirty="0">
                <a:latin typeface="Calibri"/>
                <a:cs typeface="Calibri"/>
              </a:rPr>
              <a:t>the  </a:t>
            </a:r>
            <a:r>
              <a:rPr sz="1800" spc="-10" dirty="0">
                <a:latin typeface="Calibri"/>
                <a:cs typeface="Calibri"/>
              </a:rPr>
              <a:t>central </a:t>
            </a:r>
            <a:r>
              <a:rPr sz="1800" spc="-5" dirty="0">
                <a:latin typeface="Calibri"/>
                <a:cs typeface="Calibri"/>
              </a:rPr>
              <a:t>government, </a:t>
            </a:r>
            <a:r>
              <a:rPr sz="1800" dirty="0">
                <a:latin typeface="Calibri"/>
                <a:cs typeface="Calibri"/>
              </a:rPr>
              <a:t>(ii) </a:t>
            </a:r>
            <a:r>
              <a:rPr sz="1800" spc="-5" dirty="0">
                <a:latin typeface="Calibri"/>
                <a:cs typeface="Calibri"/>
              </a:rPr>
              <a:t>amount deposited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spc="-5" dirty="0">
                <a:latin typeface="Calibri"/>
                <a:cs typeface="Calibri"/>
              </a:rPr>
              <a:t>persons,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(iii) </a:t>
            </a:r>
            <a:r>
              <a:rPr sz="1800" spc="-15" dirty="0">
                <a:latin typeface="Calibri"/>
                <a:cs typeface="Calibri"/>
              </a:rPr>
              <a:t>interest </a:t>
            </a:r>
            <a:r>
              <a:rPr sz="1800" dirty="0">
                <a:latin typeface="Calibri"/>
                <a:cs typeface="Calibri"/>
              </a:rPr>
              <a:t>earned 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spc="-10" dirty="0">
                <a:latin typeface="Calibri"/>
                <a:cs typeface="Calibri"/>
              </a:rPr>
              <a:t>investments </a:t>
            </a:r>
            <a:r>
              <a:rPr sz="1800" dirty="0">
                <a:latin typeface="Calibri"/>
                <a:cs typeface="Calibri"/>
              </a:rPr>
              <a:t>made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Fund. </a:t>
            </a:r>
            <a:r>
              <a:rPr sz="1800" spc="-15" dirty="0">
                <a:latin typeface="Calibri"/>
                <a:cs typeface="Calibri"/>
              </a:rPr>
              <a:t>Any </a:t>
            </a:r>
            <a:r>
              <a:rPr sz="1800" spc="-10" dirty="0">
                <a:latin typeface="Calibri"/>
                <a:cs typeface="Calibri"/>
              </a:rPr>
              <a:t>person </a:t>
            </a:r>
            <a:r>
              <a:rPr sz="1800" spc="-5" dirty="0">
                <a:latin typeface="Calibri"/>
                <a:cs typeface="Calibri"/>
              </a:rPr>
              <a:t>who </a:t>
            </a:r>
            <a:r>
              <a:rPr sz="1800" dirty="0">
                <a:latin typeface="Calibri"/>
                <a:cs typeface="Calibri"/>
              </a:rPr>
              <a:t>has </a:t>
            </a:r>
            <a:r>
              <a:rPr sz="1800" spc="-10" dirty="0">
                <a:latin typeface="Calibri"/>
                <a:cs typeface="Calibri"/>
              </a:rPr>
              <a:t>contributed to </a:t>
            </a:r>
            <a:r>
              <a:rPr sz="1800" dirty="0">
                <a:latin typeface="Calibri"/>
                <a:cs typeface="Calibri"/>
              </a:rPr>
              <a:t>the  Fund </a:t>
            </a:r>
            <a:r>
              <a:rPr sz="1800" spc="-15" dirty="0">
                <a:latin typeface="Calibri"/>
                <a:cs typeface="Calibri"/>
              </a:rPr>
              <a:t>may </a:t>
            </a:r>
            <a:r>
              <a:rPr sz="1800" spc="-5" dirty="0">
                <a:latin typeface="Calibri"/>
                <a:cs typeface="Calibri"/>
              </a:rPr>
              <a:t>apply </a:t>
            </a:r>
            <a:r>
              <a:rPr sz="1800" spc="-15" dirty="0">
                <a:latin typeface="Calibri"/>
                <a:cs typeface="Calibri"/>
              </a:rPr>
              <a:t>for withdrawal, </a:t>
            </a:r>
            <a:r>
              <a:rPr sz="1800" spc="-5" dirty="0">
                <a:latin typeface="Calibri"/>
                <a:cs typeface="Calibri"/>
              </a:rPr>
              <a:t>in case of proceedings </a:t>
            </a:r>
            <a:r>
              <a:rPr sz="1800" spc="-10" dirty="0">
                <a:latin typeface="Calibri"/>
                <a:cs typeface="Calibri"/>
              </a:rPr>
              <a:t>against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him.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000"/>
            <a:ext cx="7233284" cy="22205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99"/>
              </a:lnSpc>
            </a:pPr>
            <a:r>
              <a:rPr sz="1800" b="1" spc="15" dirty="0">
                <a:latin typeface="Calibri"/>
                <a:cs typeface="Calibri"/>
              </a:rPr>
              <a:t>Bankruptcy </a:t>
            </a:r>
            <a:r>
              <a:rPr sz="1800" b="1" spc="10" dirty="0">
                <a:latin typeface="Calibri"/>
                <a:cs typeface="Calibri"/>
              </a:rPr>
              <a:t>and Insolvency Adjudicators: </a:t>
            </a:r>
            <a:r>
              <a:rPr sz="1800" spc="-5" dirty="0">
                <a:latin typeface="Calibri"/>
                <a:cs typeface="Calibri"/>
              </a:rPr>
              <a:t>The Code proposes </a:t>
            </a:r>
            <a:r>
              <a:rPr sz="1800" spc="-10" dirty="0">
                <a:latin typeface="Calibri"/>
                <a:cs typeface="Calibri"/>
              </a:rPr>
              <a:t>two separate  </a:t>
            </a:r>
            <a:r>
              <a:rPr sz="1800" spc="-5" dirty="0">
                <a:latin typeface="Calibri"/>
                <a:cs typeface="Calibri"/>
              </a:rPr>
              <a:t>tribunals </a:t>
            </a:r>
            <a:r>
              <a:rPr sz="1800" spc="-10" dirty="0">
                <a:latin typeface="Calibri"/>
                <a:cs typeface="Calibri"/>
              </a:rPr>
              <a:t>to adjudicate </a:t>
            </a:r>
            <a:r>
              <a:rPr sz="1800" spc="-5" dirty="0">
                <a:latin typeface="Calibri"/>
                <a:cs typeface="Calibri"/>
              </a:rPr>
              <a:t>grievances </a:t>
            </a:r>
            <a:r>
              <a:rPr sz="1800" spc="-15" dirty="0">
                <a:latin typeface="Calibri"/>
                <a:cs typeface="Calibri"/>
              </a:rPr>
              <a:t>related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15" dirty="0">
                <a:latin typeface="Calibri"/>
                <a:cs typeface="Calibri"/>
              </a:rPr>
              <a:t>insolvency, </a:t>
            </a:r>
            <a:r>
              <a:rPr sz="1800" spc="-5" dirty="0">
                <a:latin typeface="Calibri"/>
                <a:cs typeface="Calibri"/>
              </a:rPr>
              <a:t>bankruptcy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5" dirty="0">
                <a:latin typeface="Calibri"/>
                <a:cs typeface="Calibri"/>
              </a:rPr>
              <a:t>liquidation of </a:t>
            </a:r>
            <a:r>
              <a:rPr sz="1800" spc="-10" dirty="0">
                <a:latin typeface="Calibri"/>
                <a:cs typeface="Calibri"/>
              </a:rPr>
              <a:t>different </a:t>
            </a:r>
            <a:r>
              <a:rPr sz="1800" spc="-5" dirty="0">
                <a:latin typeface="Calibri"/>
                <a:cs typeface="Calibri"/>
              </a:rPr>
              <a:t>entities </a:t>
            </a:r>
            <a:r>
              <a:rPr sz="1800" dirty="0">
                <a:latin typeface="Calibri"/>
                <a:cs typeface="Calibri"/>
              </a:rPr>
              <a:t>under </a:t>
            </a:r>
            <a:r>
              <a:rPr sz="1800" spc="-5" dirty="0">
                <a:latin typeface="Calibri"/>
                <a:cs typeface="Calibri"/>
              </a:rPr>
              <a:t>the law: (i) the National Company </a:t>
            </a:r>
            <a:r>
              <a:rPr sz="1800" spc="-10" dirty="0">
                <a:latin typeface="Calibri"/>
                <a:cs typeface="Calibri"/>
              </a:rPr>
              <a:t>Law  </a:t>
            </a:r>
            <a:r>
              <a:rPr sz="1800" spc="-20" dirty="0">
                <a:latin typeface="Calibri"/>
                <a:cs typeface="Calibri"/>
              </a:rPr>
              <a:t>Tribunal </a:t>
            </a:r>
            <a:r>
              <a:rPr sz="1800" spc="-5" dirty="0">
                <a:latin typeface="Calibri"/>
                <a:cs typeface="Calibri"/>
              </a:rPr>
              <a:t>will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spc="-5" dirty="0">
                <a:latin typeface="Calibri"/>
                <a:cs typeface="Calibri"/>
              </a:rPr>
              <a:t>jurisdiction over companies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limited liability  </a:t>
            </a:r>
            <a:r>
              <a:rPr sz="1800" spc="-10" dirty="0">
                <a:latin typeface="Calibri"/>
                <a:cs typeface="Calibri"/>
              </a:rPr>
              <a:t>partnerships, </a:t>
            </a:r>
            <a:r>
              <a:rPr sz="1800" dirty="0">
                <a:latin typeface="Calibri"/>
                <a:cs typeface="Calibri"/>
              </a:rPr>
              <a:t>and (ii) </a:t>
            </a:r>
            <a:r>
              <a:rPr sz="1800" spc="-5" dirty="0">
                <a:latin typeface="Calibri"/>
                <a:cs typeface="Calibri"/>
              </a:rPr>
              <a:t>the Debt </a:t>
            </a:r>
            <a:r>
              <a:rPr sz="1800" spc="-10" dirty="0">
                <a:latin typeface="Calibri"/>
                <a:cs typeface="Calibri"/>
              </a:rPr>
              <a:t>Recovery </a:t>
            </a:r>
            <a:r>
              <a:rPr sz="1800" spc="-15" dirty="0">
                <a:latin typeface="Calibri"/>
                <a:cs typeface="Calibri"/>
              </a:rPr>
              <a:t>Tribunal </a:t>
            </a:r>
            <a:r>
              <a:rPr sz="1800" spc="-5" dirty="0">
                <a:latin typeface="Calibri"/>
                <a:cs typeface="Calibri"/>
              </a:rPr>
              <a:t>will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spc="-5" dirty="0">
                <a:latin typeface="Calibri"/>
                <a:cs typeface="Calibri"/>
              </a:rPr>
              <a:t>jurisdiction over  individuals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partnership firms. Appeals </a:t>
            </a:r>
            <a:r>
              <a:rPr sz="1800" spc="-10" dirty="0">
                <a:latin typeface="Calibri"/>
                <a:cs typeface="Calibri"/>
              </a:rPr>
              <a:t>against </a:t>
            </a:r>
            <a:r>
              <a:rPr sz="1800" spc="-15" dirty="0">
                <a:latin typeface="Calibri"/>
                <a:cs typeface="Calibri"/>
              </a:rPr>
              <a:t>orders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these </a:t>
            </a:r>
            <a:r>
              <a:rPr sz="1800" spc="-5" dirty="0">
                <a:latin typeface="Calibri"/>
                <a:cs typeface="Calibri"/>
              </a:rPr>
              <a:t>tribunals  </a:t>
            </a:r>
            <a:r>
              <a:rPr sz="1800" spc="-15" dirty="0">
                <a:latin typeface="Calibri"/>
                <a:cs typeface="Calibri"/>
              </a:rPr>
              <a:t>may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5" dirty="0">
                <a:latin typeface="Calibri"/>
                <a:cs typeface="Calibri"/>
              </a:rPr>
              <a:t>challenged </a:t>
            </a:r>
            <a:r>
              <a:rPr sz="1800" spc="-15" dirty="0">
                <a:latin typeface="Calibri"/>
                <a:cs typeface="Calibri"/>
              </a:rPr>
              <a:t>before </a:t>
            </a:r>
            <a:r>
              <a:rPr sz="1800" spc="-5" dirty="0">
                <a:latin typeface="Calibri"/>
                <a:cs typeface="Calibri"/>
              </a:rPr>
              <a:t>their respective </a:t>
            </a:r>
            <a:r>
              <a:rPr sz="1800" spc="-10" dirty="0">
                <a:latin typeface="Calibri"/>
                <a:cs typeface="Calibri"/>
              </a:rPr>
              <a:t>Appellate </a:t>
            </a:r>
            <a:r>
              <a:rPr sz="1800" spc="-15" dirty="0">
                <a:latin typeface="Calibri"/>
                <a:cs typeface="Calibri"/>
              </a:rPr>
              <a:t>Tribunals,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further  </a:t>
            </a:r>
            <a:r>
              <a:rPr sz="1800" spc="-15" dirty="0">
                <a:latin typeface="Calibri"/>
                <a:cs typeface="Calibri"/>
              </a:rPr>
              <a:t>before </a:t>
            </a:r>
            <a:r>
              <a:rPr sz="1800" spc="-5" dirty="0">
                <a:latin typeface="Calibri"/>
                <a:cs typeface="Calibri"/>
              </a:rPr>
              <a:t>the Supreme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Court.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232650" cy="167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5" dirty="0">
                <a:latin typeface="Calibri"/>
                <a:cs typeface="Calibri"/>
              </a:rPr>
              <a:t>Offences </a:t>
            </a:r>
            <a:r>
              <a:rPr sz="1800" b="1" spc="15" dirty="0">
                <a:latin typeface="Calibri"/>
                <a:cs typeface="Calibri"/>
              </a:rPr>
              <a:t>and penalties: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Bill </a:t>
            </a:r>
            <a:r>
              <a:rPr sz="1800" spc="-5" dirty="0">
                <a:latin typeface="Calibri"/>
                <a:cs typeface="Calibri"/>
              </a:rPr>
              <a:t>specifies that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10" dirty="0">
                <a:latin typeface="Calibri"/>
                <a:cs typeface="Calibri"/>
              </a:rPr>
              <a:t>most offences committed  by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debtor </a:t>
            </a:r>
            <a:r>
              <a:rPr sz="1800" dirty="0">
                <a:latin typeface="Calibri"/>
                <a:cs typeface="Calibri"/>
              </a:rPr>
              <a:t>under </a:t>
            </a:r>
            <a:r>
              <a:rPr sz="1800" spc="-15" dirty="0">
                <a:latin typeface="Calibri"/>
                <a:cs typeface="Calibri"/>
              </a:rPr>
              <a:t>corporate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20" dirty="0">
                <a:latin typeface="Calibri"/>
                <a:cs typeface="Calibri"/>
              </a:rPr>
              <a:t>(like </a:t>
            </a:r>
            <a:r>
              <a:rPr sz="1800" spc="-5" dirty="0">
                <a:latin typeface="Calibri"/>
                <a:cs typeface="Calibri"/>
              </a:rPr>
              <a:t>concealing </a:t>
            </a:r>
            <a:r>
              <a:rPr sz="1800" spc="-20" dirty="0">
                <a:latin typeface="Calibri"/>
                <a:cs typeface="Calibri"/>
              </a:rPr>
              <a:t>property, </a:t>
            </a:r>
            <a:r>
              <a:rPr sz="1800" spc="-10" dirty="0">
                <a:latin typeface="Calibri"/>
                <a:cs typeface="Calibri"/>
              </a:rPr>
              <a:t>defrauding  creditors, etc.), </a:t>
            </a:r>
            <a:r>
              <a:rPr sz="1800" spc="-5" dirty="0">
                <a:latin typeface="Calibri"/>
                <a:cs typeface="Calibri"/>
              </a:rPr>
              <a:t>the penalty </a:t>
            </a:r>
            <a:r>
              <a:rPr sz="1800" dirty="0">
                <a:latin typeface="Calibri"/>
                <a:cs typeface="Calibri"/>
              </a:rPr>
              <a:t>will be </a:t>
            </a:r>
            <a:r>
              <a:rPr sz="1800" spc="-5" dirty="0">
                <a:latin typeface="Calibri"/>
                <a:cs typeface="Calibri"/>
              </a:rPr>
              <a:t>imprisonment of </a:t>
            </a:r>
            <a:r>
              <a:rPr sz="1800" dirty="0">
                <a:latin typeface="Calibri"/>
                <a:cs typeface="Calibri"/>
              </a:rPr>
              <a:t>up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five </a:t>
            </a:r>
            <a:r>
              <a:rPr sz="1800" spc="-10" dirty="0">
                <a:latin typeface="Calibri"/>
                <a:cs typeface="Calibri"/>
              </a:rPr>
              <a:t>years, </a:t>
            </a:r>
            <a:r>
              <a:rPr sz="1800" spc="-5" dirty="0">
                <a:latin typeface="Calibri"/>
                <a:cs typeface="Calibri"/>
              </a:rPr>
              <a:t>with </a:t>
            </a:r>
            <a:r>
              <a:rPr sz="1800" dirty="0">
                <a:latin typeface="Calibri"/>
                <a:cs typeface="Calibri"/>
              </a:rPr>
              <a:t>a  </a:t>
            </a:r>
            <a:r>
              <a:rPr sz="1800" spc="-5" dirty="0">
                <a:latin typeface="Calibri"/>
                <a:cs typeface="Calibri"/>
              </a:rPr>
              <a:t>fine of </a:t>
            </a:r>
            <a:r>
              <a:rPr sz="1800" dirty="0">
                <a:latin typeface="Calibri"/>
                <a:cs typeface="Calibri"/>
              </a:rPr>
              <a:t>up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one </a:t>
            </a:r>
            <a:r>
              <a:rPr sz="1800" spc="-15" dirty="0">
                <a:latin typeface="Calibri"/>
                <a:cs typeface="Calibri"/>
              </a:rPr>
              <a:t>crore </a:t>
            </a:r>
            <a:r>
              <a:rPr sz="1800" dirty="0">
                <a:latin typeface="Calibri"/>
                <a:cs typeface="Calibri"/>
              </a:rPr>
              <a:t>rupees. </a:t>
            </a:r>
            <a:r>
              <a:rPr sz="1800" spc="-10" dirty="0">
                <a:latin typeface="Calibri"/>
                <a:cs typeface="Calibri"/>
              </a:rPr>
              <a:t>For offences committed by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individual </a:t>
            </a:r>
            <a:r>
              <a:rPr sz="1800" spc="-20" dirty="0">
                <a:latin typeface="Calibri"/>
                <a:cs typeface="Calibri"/>
              </a:rPr>
              <a:t>(like  </a:t>
            </a:r>
            <a:r>
              <a:rPr sz="1800" spc="-10" dirty="0">
                <a:latin typeface="Calibri"/>
                <a:cs typeface="Calibri"/>
              </a:rPr>
              <a:t>providing false information), </a:t>
            </a:r>
            <a:r>
              <a:rPr sz="1800" spc="-5" dirty="0">
                <a:latin typeface="Calibri"/>
                <a:cs typeface="Calibri"/>
              </a:rPr>
              <a:t>the imprisonment will vary </a:t>
            </a:r>
            <a:r>
              <a:rPr sz="1800" dirty="0">
                <a:latin typeface="Calibri"/>
                <a:cs typeface="Calibri"/>
              </a:rPr>
              <a:t>based </a:t>
            </a:r>
            <a:r>
              <a:rPr sz="1800" spc="-5" dirty="0">
                <a:latin typeface="Calibri"/>
                <a:cs typeface="Calibri"/>
              </a:rPr>
              <a:t>on the  </a:t>
            </a:r>
            <a:r>
              <a:rPr sz="1800" spc="-10" dirty="0">
                <a:latin typeface="Calibri"/>
                <a:cs typeface="Calibri"/>
              </a:rPr>
              <a:t>offence. For most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these </a:t>
            </a:r>
            <a:r>
              <a:rPr sz="1800" spc="-10" dirty="0">
                <a:latin typeface="Calibri"/>
                <a:cs typeface="Calibri"/>
              </a:rPr>
              <a:t>offences, </a:t>
            </a:r>
            <a:r>
              <a:rPr sz="1800" spc="-5" dirty="0">
                <a:latin typeface="Calibri"/>
                <a:cs typeface="Calibri"/>
              </a:rPr>
              <a:t>the fine </a:t>
            </a:r>
            <a:r>
              <a:rPr sz="1800" spc="-10" dirty="0">
                <a:latin typeface="Calibri"/>
                <a:cs typeface="Calibri"/>
              </a:rPr>
              <a:t>will </a:t>
            </a:r>
            <a:r>
              <a:rPr sz="1800" spc="-5" dirty="0">
                <a:latin typeface="Calibri"/>
                <a:cs typeface="Calibri"/>
              </a:rPr>
              <a:t>not </a:t>
            </a:r>
            <a:r>
              <a:rPr sz="1800" spc="-10" dirty="0">
                <a:latin typeface="Calibri"/>
                <a:cs typeface="Calibri"/>
              </a:rPr>
              <a:t>exceed </a:t>
            </a:r>
            <a:r>
              <a:rPr sz="1800" spc="-5" dirty="0">
                <a:latin typeface="Calibri"/>
                <a:cs typeface="Calibri"/>
              </a:rPr>
              <a:t>five lakh</a:t>
            </a:r>
            <a:r>
              <a:rPr sz="1800" spc="1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rupees.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6" name="object 6"/>
          <p:cNvSpPr/>
          <p:nvPr/>
        </p:nvSpPr>
        <p:spPr>
          <a:xfrm>
            <a:off x="774060" y="3777996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3" y="3428993"/>
                </a:moveTo>
                <a:lnTo>
                  <a:pt x="9143993" y="0"/>
                </a:lnTo>
                <a:lnTo>
                  <a:pt x="0" y="0"/>
                </a:lnTo>
                <a:lnTo>
                  <a:pt x="0" y="3428993"/>
                </a:lnTo>
                <a:lnTo>
                  <a:pt x="9143993" y="34289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7204" y="3351274"/>
            <a:ext cx="4632325" cy="572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b="1" spc="15" dirty="0">
                <a:latin typeface="Calibri"/>
                <a:cs typeface="Calibri"/>
              </a:rPr>
              <a:t>Status </a:t>
            </a:r>
            <a:r>
              <a:rPr sz="1800" b="1" spc="20" dirty="0">
                <a:latin typeface="Calibri"/>
                <a:cs typeface="Calibri"/>
              </a:rPr>
              <a:t>of </a:t>
            </a:r>
            <a:r>
              <a:rPr sz="1800" b="1" spc="15" dirty="0">
                <a:latin typeface="Calibri"/>
                <a:cs typeface="Calibri"/>
              </a:rPr>
              <a:t>the</a:t>
            </a:r>
            <a:r>
              <a:rPr sz="1800" b="1" spc="-160" dirty="0">
                <a:latin typeface="Calibri"/>
                <a:cs typeface="Calibri"/>
              </a:rPr>
              <a:t> </a:t>
            </a:r>
            <a:r>
              <a:rPr sz="1800" b="1" spc="25" dirty="0">
                <a:latin typeface="Calibri"/>
                <a:cs typeface="Calibri"/>
              </a:rPr>
              <a:t>Bill:</a:t>
            </a:r>
            <a:endParaRPr sz="1800" b="1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It  </a:t>
            </a:r>
            <a:r>
              <a:rPr sz="1800" spc="-5" dirty="0">
                <a:latin typeface="Calibri"/>
                <a:cs typeface="Calibri"/>
              </a:rPr>
              <a:t>is </a:t>
            </a:r>
            <a:r>
              <a:rPr sz="1800" dirty="0">
                <a:latin typeface="Calibri"/>
                <a:cs typeface="Calibri"/>
              </a:rPr>
              <a:t>passed </a:t>
            </a:r>
            <a:r>
              <a:rPr sz="1800" spc="-5" dirty="0">
                <a:latin typeface="Calibri"/>
                <a:cs typeface="Calibri"/>
              </a:rPr>
              <a:t>in the </a:t>
            </a:r>
            <a:r>
              <a:rPr sz="1800" spc="-10" dirty="0">
                <a:latin typeface="Calibri"/>
                <a:cs typeface="Calibri"/>
              </a:rPr>
              <a:t>Rajya </a:t>
            </a:r>
            <a:r>
              <a:rPr sz="1800" dirty="0">
                <a:latin typeface="Calibri"/>
                <a:cs typeface="Calibri"/>
              </a:rPr>
              <a:t>Sabha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11</a:t>
            </a:r>
            <a:r>
              <a:rPr sz="1800" baseline="25462" dirty="0">
                <a:latin typeface="Calibri"/>
                <a:cs typeface="Calibri"/>
              </a:rPr>
              <a:t>th </a:t>
            </a:r>
            <a:r>
              <a:rPr sz="1800" spc="-45" dirty="0">
                <a:latin typeface="Calibri"/>
                <a:cs typeface="Calibri"/>
              </a:rPr>
              <a:t>May,</a:t>
            </a:r>
            <a:r>
              <a:rPr sz="1800" spc="14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2016.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Conclusion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2665474"/>
            <a:ext cx="7309484" cy="3566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Bankruptcy </a:t>
            </a:r>
            <a:r>
              <a:rPr sz="1800" spc="-5" dirty="0">
                <a:latin typeface="Calibri"/>
                <a:cs typeface="Calibri"/>
              </a:rPr>
              <a:t>bill provides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10" dirty="0">
                <a:latin typeface="Calibri"/>
                <a:cs typeface="Calibri"/>
              </a:rPr>
              <a:t>creation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Bankruptcy </a:t>
            </a:r>
            <a:r>
              <a:rPr sz="1800" dirty="0">
                <a:latin typeface="Calibri"/>
                <a:cs typeface="Calibri"/>
              </a:rPr>
              <a:t>Fund, an 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Bankruptcy Board </a:t>
            </a:r>
            <a:r>
              <a:rPr sz="1800" spc="-5" dirty="0">
                <a:latin typeface="Calibri"/>
                <a:cs typeface="Calibri"/>
              </a:rPr>
              <a:t>of India </a:t>
            </a:r>
            <a:r>
              <a:rPr sz="1800" spc="-10" dirty="0">
                <a:latin typeface="Calibri"/>
                <a:cs typeface="Calibri"/>
              </a:rPr>
              <a:t>to regulate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professional,  </a:t>
            </a:r>
            <a:r>
              <a:rPr sz="1800" spc="-5" dirty="0">
                <a:latin typeface="Calibri"/>
                <a:cs typeface="Calibri"/>
              </a:rPr>
              <a:t>agencies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information </a:t>
            </a:r>
            <a:r>
              <a:rPr sz="1800" spc="-5" dirty="0">
                <a:latin typeface="Calibri"/>
                <a:cs typeface="Calibri"/>
              </a:rPr>
              <a:t>utilities. The </a:t>
            </a:r>
            <a:r>
              <a:rPr sz="1800" spc="-10" dirty="0">
                <a:latin typeface="Calibri"/>
                <a:cs typeface="Calibri"/>
              </a:rPr>
              <a:t>code </a:t>
            </a:r>
            <a:r>
              <a:rPr sz="1800" spc="-5" dirty="0">
                <a:latin typeface="Calibri"/>
                <a:cs typeface="Calibri"/>
              </a:rPr>
              <a:t>allows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5" dirty="0">
                <a:latin typeface="Calibri"/>
                <a:cs typeface="Calibri"/>
              </a:rPr>
              <a:t>corporate </a:t>
            </a:r>
            <a:r>
              <a:rPr sz="1800" spc="-5" dirty="0">
                <a:latin typeface="Calibri"/>
                <a:cs typeface="Calibri"/>
              </a:rPr>
              <a:t>debtor itself </a:t>
            </a:r>
            <a:r>
              <a:rPr sz="1800" spc="-10" dirty="0">
                <a:latin typeface="Calibri"/>
                <a:cs typeface="Calibri"/>
              </a:rPr>
              <a:t>to  initiate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process once it </a:t>
            </a:r>
            <a:r>
              <a:rPr sz="1800" dirty="0">
                <a:latin typeface="Calibri"/>
                <a:cs typeface="Calibri"/>
              </a:rPr>
              <a:t>has </a:t>
            </a:r>
            <a:r>
              <a:rPr sz="1800" spc="-10" dirty="0">
                <a:latin typeface="Calibri"/>
                <a:cs typeface="Calibri"/>
              </a:rPr>
              <a:t>defaulted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debt. The  </a:t>
            </a:r>
            <a:r>
              <a:rPr sz="1800" spc="-10" dirty="0">
                <a:latin typeface="Calibri"/>
                <a:cs typeface="Calibri"/>
              </a:rPr>
              <a:t>code provides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time </a:t>
            </a:r>
            <a:r>
              <a:rPr sz="1800" spc="-10" dirty="0">
                <a:latin typeface="Calibri"/>
                <a:cs typeface="Calibri"/>
              </a:rPr>
              <a:t>limit </a:t>
            </a:r>
            <a:r>
              <a:rPr sz="1800" spc="-5" dirty="0">
                <a:latin typeface="Calibri"/>
                <a:cs typeface="Calibri"/>
              </a:rPr>
              <a:t>of 180, </a:t>
            </a:r>
            <a:r>
              <a:rPr sz="1800" spc="-15" dirty="0">
                <a:latin typeface="Calibri"/>
                <a:cs typeface="Calibri"/>
              </a:rPr>
              <a:t>days </a:t>
            </a:r>
            <a:r>
              <a:rPr sz="1800" spc="-10" dirty="0">
                <a:latin typeface="Calibri"/>
                <a:cs typeface="Calibri"/>
              </a:rPr>
              <a:t>extendable by </a:t>
            </a:r>
            <a:r>
              <a:rPr sz="1800" spc="-5" dirty="0">
                <a:latin typeface="Calibri"/>
                <a:cs typeface="Calibri"/>
              </a:rPr>
              <a:t>further </a:t>
            </a:r>
            <a:r>
              <a:rPr sz="1800" dirty="0">
                <a:latin typeface="Calibri"/>
                <a:cs typeface="Calibri"/>
              </a:rPr>
              <a:t>90 </a:t>
            </a:r>
            <a:r>
              <a:rPr sz="1800" spc="-10" dirty="0">
                <a:latin typeface="Calibri"/>
                <a:cs typeface="Calibri"/>
              </a:rPr>
              <a:t>days, </a:t>
            </a:r>
            <a:r>
              <a:rPr sz="1800" spc="-15" dirty="0">
                <a:latin typeface="Calibri"/>
                <a:cs typeface="Calibri"/>
              </a:rPr>
              <a:t>for  </a:t>
            </a:r>
            <a:r>
              <a:rPr sz="1800" spc="-5" dirty="0">
                <a:latin typeface="Calibri"/>
                <a:cs typeface="Calibri"/>
              </a:rPr>
              <a:t>completion of insolvency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process. Financial </a:t>
            </a:r>
            <a:r>
              <a:rPr sz="1800" spc="-10" dirty="0">
                <a:latin typeface="Calibri"/>
                <a:cs typeface="Calibri"/>
              </a:rPr>
              <a:t>creditors can </a:t>
            </a:r>
            <a:r>
              <a:rPr sz="1800" spc="-5" dirty="0">
                <a:latin typeface="Calibri"/>
                <a:cs typeface="Calibri"/>
              </a:rPr>
              <a:t>also  </a:t>
            </a:r>
            <a:r>
              <a:rPr sz="1800" spc="-10" dirty="0">
                <a:latin typeface="Calibri"/>
                <a:cs typeface="Calibri"/>
              </a:rPr>
              <a:t>initiate </a:t>
            </a:r>
            <a:r>
              <a:rPr sz="1800" spc="-15" dirty="0">
                <a:latin typeface="Calibri"/>
                <a:cs typeface="Calibri"/>
              </a:rPr>
              <a:t>corporate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resolution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process.</a:t>
            </a:r>
            <a:endParaRPr sz="18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 cumbersome insolvency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is one of </a:t>
            </a:r>
            <a:r>
              <a:rPr sz="1800" spc="-25" dirty="0">
                <a:latin typeface="Calibri"/>
                <a:cs typeface="Calibri"/>
              </a:rPr>
              <a:t>key </a:t>
            </a:r>
            <a:r>
              <a:rPr sz="1800" spc="-10" dirty="0">
                <a:latin typeface="Calibri"/>
                <a:cs typeface="Calibri"/>
              </a:rPr>
              <a:t>reasons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India's low  </a:t>
            </a:r>
            <a:r>
              <a:rPr sz="1800" spc="-10" dirty="0">
                <a:latin typeface="Calibri"/>
                <a:cs typeface="Calibri"/>
              </a:rPr>
              <a:t>ranking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130 </a:t>
            </a:r>
            <a:r>
              <a:rPr sz="1800" spc="-5" dirty="0">
                <a:latin typeface="Calibri"/>
                <a:cs typeface="Calibri"/>
              </a:rPr>
              <a:t>on the </a:t>
            </a:r>
            <a:r>
              <a:rPr sz="1800" spc="-20" dirty="0">
                <a:latin typeface="Calibri"/>
                <a:cs typeface="Calibri"/>
              </a:rPr>
              <a:t>World </a:t>
            </a:r>
            <a:r>
              <a:rPr sz="1800" dirty="0">
                <a:latin typeface="Calibri"/>
                <a:cs typeface="Calibri"/>
              </a:rPr>
              <a:t>Bank's </a:t>
            </a:r>
            <a:r>
              <a:rPr sz="1800" spc="-10" dirty="0">
                <a:latin typeface="Calibri"/>
                <a:cs typeface="Calibri"/>
              </a:rPr>
              <a:t>Ease </a:t>
            </a:r>
            <a:r>
              <a:rPr sz="1800" spc="-5" dirty="0">
                <a:latin typeface="Calibri"/>
                <a:cs typeface="Calibri"/>
              </a:rPr>
              <a:t>of doing </a:t>
            </a:r>
            <a:r>
              <a:rPr sz="1800" dirty="0">
                <a:latin typeface="Calibri"/>
                <a:cs typeface="Calibri"/>
              </a:rPr>
              <a:t>business </a:t>
            </a:r>
            <a:r>
              <a:rPr sz="1800" spc="-5" dirty="0">
                <a:latin typeface="Calibri"/>
                <a:cs typeface="Calibri"/>
              </a:rPr>
              <a:t>ranking. India is  </a:t>
            </a:r>
            <a:r>
              <a:rPr sz="1800" spc="-10" dirty="0">
                <a:latin typeface="Calibri"/>
                <a:cs typeface="Calibri"/>
              </a:rPr>
              <a:t>currently </a:t>
            </a:r>
            <a:r>
              <a:rPr sz="1800" spc="-20" dirty="0">
                <a:latin typeface="Calibri"/>
                <a:cs typeface="Calibri"/>
              </a:rPr>
              <a:t>ranked </a:t>
            </a:r>
            <a:r>
              <a:rPr sz="1800" spc="-10" dirty="0">
                <a:latin typeface="Calibri"/>
                <a:cs typeface="Calibri"/>
              </a:rPr>
              <a:t>at </a:t>
            </a:r>
            <a:r>
              <a:rPr sz="1800" dirty="0">
                <a:latin typeface="Calibri"/>
                <a:cs typeface="Calibri"/>
              </a:rPr>
              <a:t>136 </a:t>
            </a:r>
            <a:r>
              <a:rPr sz="1800" spc="-5" dirty="0">
                <a:latin typeface="Calibri"/>
                <a:cs typeface="Calibri"/>
              </a:rPr>
              <a:t>on this measure in the 189-country ranking. </a:t>
            </a:r>
            <a:r>
              <a:rPr sz="1800" spc="-10" dirty="0">
                <a:latin typeface="Calibri"/>
                <a:cs typeface="Calibri"/>
              </a:rPr>
              <a:t>Resolving 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bankruptcy case </a:t>
            </a:r>
            <a:r>
              <a:rPr sz="1800" spc="-10" dirty="0">
                <a:latin typeface="Calibri"/>
                <a:cs typeface="Calibri"/>
              </a:rPr>
              <a:t>can </a:t>
            </a:r>
            <a:r>
              <a:rPr sz="1800" spc="-25" dirty="0">
                <a:latin typeface="Calibri"/>
                <a:cs typeface="Calibri"/>
              </a:rPr>
              <a:t>take </a:t>
            </a:r>
            <a:r>
              <a:rPr sz="1800" spc="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5" dirty="0">
                <a:latin typeface="Calibri"/>
                <a:cs typeface="Calibri"/>
              </a:rPr>
              <a:t>average </a:t>
            </a:r>
            <a:r>
              <a:rPr sz="1800" spc="-5" dirty="0">
                <a:latin typeface="Calibri"/>
                <a:cs typeface="Calibri"/>
              </a:rPr>
              <a:t>over </a:t>
            </a:r>
            <a:r>
              <a:rPr sz="1800" spc="-10" dirty="0">
                <a:latin typeface="Calibri"/>
                <a:cs typeface="Calibri"/>
              </a:rPr>
              <a:t>four </a:t>
            </a:r>
            <a:r>
              <a:rPr sz="1800" spc="-15" dirty="0">
                <a:latin typeface="Calibri"/>
                <a:cs typeface="Calibri"/>
              </a:rPr>
              <a:t>years </a:t>
            </a:r>
            <a:r>
              <a:rPr sz="1800" spc="-5" dirty="0">
                <a:latin typeface="Calibri"/>
                <a:cs typeface="Calibri"/>
              </a:rPr>
              <a:t>in India. </a:t>
            </a:r>
            <a:r>
              <a:rPr sz="1800" dirty="0">
                <a:latin typeface="Calibri"/>
                <a:cs typeface="Calibri"/>
              </a:rPr>
              <a:t>The  </a:t>
            </a:r>
            <a:r>
              <a:rPr sz="1800" spc="-5" dirty="0">
                <a:latin typeface="Calibri"/>
                <a:cs typeface="Calibri"/>
              </a:rPr>
              <a:t>government is </a:t>
            </a:r>
            <a:r>
              <a:rPr sz="1800" spc="-15" dirty="0">
                <a:latin typeface="Calibri"/>
                <a:cs typeface="Calibri"/>
              </a:rPr>
              <a:t>keen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address this </a:t>
            </a:r>
            <a:r>
              <a:rPr sz="1800" spc="-10" dirty="0">
                <a:latin typeface="Calibri"/>
                <a:cs typeface="Calibri"/>
              </a:rPr>
              <a:t>through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specific </a:t>
            </a:r>
            <a:r>
              <a:rPr sz="1800" spc="-10" dirty="0">
                <a:latin typeface="Calibri"/>
                <a:cs typeface="Calibri"/>
              </a:rPr>
              <a:t>law to resolve  </a:t>
            </a:r>
            <a:r>
              <a:rPr sz="1800" spc="-15" dirty="0">
                <a:latin typeface="Calibri"/>
                <a:cs typeface="Calibri"/>
              </a:rPr>
              <a:t>insolvency.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Thank</a:t>
            </a:r>
            <a:r>
              <a:rPr spc="-120" dirty="0"/>
              <a:t> </a:t>
            </a:r>
            <a:r>
              <a:rPr spc="-5" dirty="0"/>
              <a:t>you!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81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Background</a:t>
            </a:r>
          </a:p>
        </p:txBody>
      </p:sp>
      <p:sp>
        <p:nvSpPr>
          <p:cNvPr id="6" name="object 6"/>
          <p:cNvSpPr/>
          <p:nvPr/>
        </p:nvSpPr>
        <p:spPr>
          <a:xfrm>
            <a:off x="774060" y="3777996"/>
            <a:ext cx="9144000" cy="3429000"/>
          </a:xfrm>
          <a:custGeom>
            <a:avLst/>
            <a:gdLst/>
            <a:ahLst/>
            <a:cxnLst/>
            <a:rect l="l" t="t" r="r" b="b"/>
            <a:pathLst>
              <a:path w="9144000" h="3429000">
                <a:moveTo>
                  <a:pt x="9143993" y="3428993"/>
                </a:moveTo>
                <a:lnTo>
                  <a:pt x="9143993" y="0"/>
                </a:lnTo>
                <a:lnTo>
                  <a:pt x="0" y="0"/>
                </a:lnTo>
                <a:lnTo>
                  <a:pt x="0" y="3428993"/>
                </a:lnTo>
                <a:lnTo>
                  <a:pt x="9143993" y="34289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767204" y="2741674"/>
            <a:ext cx="7232650" cy="3315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spc="15" dirty="0">
                <a:latin typeface="Calibri"/>
                <a:cs typeface="Calibri"/>
              </a:rPr>
              <a:t>When: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10" dirty="0">
                <a:latin typeface="Calibri"/>
                <a:cs typeface="Calibri"/>
              </a:rPr>
              <a:t>was </a:t>
            </a:r>
            <a:r>
              <a:rPr sz="1800" spc="-5" dirty="0">
                <a:latin typeface="Calibri"/>
                <a:cs typeface="Calibri"/>
              </a:rPr>
              <a:t>introduced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Minister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Finance, </a:t>
            </a:r>
            <a:r>
              <a:rPr sz="1800" spc="-5" dirty="0">
                <a:latin typeface="Calibri"/>
                <a:cs typeface="Calibri"/>
              </a:rPr>
              <a:t>Shri Arun </a:t>
            </a:r>
            <a:r>
              <a:rPr sz="1800" spc="-20" dirty="0">
                <a:latin typeface="Calibri"/>
                <a:cs typeface="Calibri"/>
              </a:rPr>
              <a:t>Jaitley, </a:t>
            </a:r>
            <a:r>
              <a:rPr sz="1800" spc="-5" dirty="0">
                <a:latin typeface="Calibri"/>
                <a:cs typeface="Calibri"/>
              </a:rPr>
              <a:t>in Lok  </a:t>
            </a:r>
            <a:r>
              <a:rPr sz="1800" dirty="0">
                <a:latin typeface="Calibri"/>
                <a:cs typeface="Calibri"/>
              </a:rPr>
              <a:t>Sabha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December 21,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2015.</a:t>
            </a:r>
            <a:endParaRPr sz="180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</a:pPr>
            <a:r>
              <a:rPr sz="1800" spc="20" dirty="0">
                <a:latin typeface="Calibri"/>
                <a:cs typeface="Calibri"/>
              </a:rPr>
              <a:t>What: </a:t>
            </a:r>
            <a:r>
              <a:rPr sz="1800" spc="-5" dirty="0">
                <a:latin typeface="Calibri"/>
                <a:cs typeface="Calibri"/>
              </a:rPr>
              <a:t>The Code seeks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15" dirty="0">
                <a:latin typeface="Calibri"/>
                <a:cs typeface="Calibri"/>
              </a:rPr>
              <a:t>create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unified </a:t>
            </a:r>
            <a:r>
              <a:rPr sz="1800" spc="-10" dirty="0">
                <a:latin typeface="Calibri"/>
                <a:cs typeface="Calibri"/>
              </a:rPr>
              <a:t>framework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resolving insolvency 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bankruptcy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India.</a:t>
            </a:r>
            <a:endParaRPr sz="1800">
              <a:latin typeface="Calibri"/>
              <a:cs typeface="Calibri"/>
            </a:endParaRPr>
          </a:p>
          <a:p>
            <a:pPr marL="12700" marR="5715" algn="just">
              <a:lnSpc>
                <a:spcPct val="100000"/>
              </a:lnSpc>
            </a:pPr>
            <a:r>
              <a:rPr sz="1800" spc="15" dirty="0">
                <a:latin typeface="Calibri"/>
                <a:cs typeface="Calibri"/>
              </a:rPr>
              <a:t>Definition </a:t>
            </a:r>
            <a:r>
              <a:rPr sz="1800" spc="-5" dirty="0">
                <a:latin typeface="Calibri"/>
                <a:cs typeface="Calibri"/>
              </a:rPr>
              <a:t>:Insolvency is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situation where </a:t>
            </a:r>
            <a:r>
              <a:rPr sz="1800" spc="-5" dirty="0">
                <a:latin typeface="Calibri"/>
                <a:cs typeface="Calibri"/>
              </a:rPr>
              <a:t>individuals or </a:t>
            </a:r>
            <a:r>
              <a:rPr sz="1800" spc="-10" dirty="0">
                <a:latin typeface="Calibri"/>
                <a:cs typeface="Calibri"/>
              </a:rPr>
              <a:t>organisations are  </a:t>
            </a:r>
            <a:r>
              <a:rPr sz="1800" spc="-5" dirty="0">
                <a:latin typeface="Calibri"/>
                <a:cs typeface="Calibri"/>
              </a:rPr>
              <a:t>unable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meet their financial</a:t>
            </a:r>
            <a:r>
              <a:rPr sz="1800" spc="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obligations.</a:t>
            </a:r>
            <a:endParaRPr sz="18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</a:pPr>
            <a:r>
              <a:rPr sz="1800" spc="20" dirty="0">
                <a:latin typeface="Calibri"/>
                <a:cs typeface="Calibri"/>
              </a:rPr>
              <a:t>Ambit: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Code </a:t>
            </a:r>
            <a:r>
              <a:rPr sz="1800" spc="-5" dirty="0">
                <a:latin typeface="Calibri"/>
                <a:cs typeface="Calibri"/>
              </a:rPr>
              <a:t>seeks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repeal the Presidency </a:t>
            </a:r>
            <a:r>
              <a:rPr sz="1800" spc="-40" dirty="0">
                <a:latin typeface="Calibri"/>
                <a:cs typeface="Calibri"/>
              </a:rPr>
              <a:t>Towns </a:t>
            </a:r>
            <a:r>
              <a:rPr sz="1800" spc="-5" dirty="0">
                <a:latin typeface="Calibri"/>
                <a:cs typeface="Calibri"/>
              </a:rPr>
              <a:t>Insolvency Act, </a:t>
            </a:r>
            <a:r>
              <a:rPr sz="1800" dirty="0">
                <a:latin typeface="Calibri"/>
                <a:cs typeface="Calibri"/>
              </a:rPr>
              <a:t>1909  and </a:t>
            </a:r>
            <a:r>
              <a:rPr sz="1800" spc="-10" dirty="0">
                <a:latin typeface="Calibri"/>
                <a:cs typeface="Calibri"/>
              </a:rPr>
              <a:t>Provincial </a:t>
            </a:r>
            <a:r>
              <a:rPr sz="1800" spc="-5" dirty="0">
                <a:latin typeface="Calibri"/>
                <a:cs typeface="Calibri"/>
              </a:rPr>
              <a:t>Insolvency Act,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1920.</a:t>
            </a:r>
            <a:endParaRPr sz="18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spc="15" dirty="0">
                <a:latin typeface="Calibri"/>
                <a:cs typeface="Calibri"/>
              </a:rPr>
              <a:t>Dimension: </a:t>
            </a:r>
            <a:r>
              <a:rPr sz="1800" spc="-5" dirty="0">
                <a:latin typeface="Calibri"/>
                <a:cs typeface="Calibri"/>
              </a:rPr>
              <a:t>Mode </a:t>
            </a:r>
            <a:r>
              <a:rPr sz="1800" dirty="0">
                <a:latin typeface="Calibri"/>
                <a:cs typeface="Calibri"/>
              </a:rPr>
              <a:t>In </a:t>
            </a:r>
            <a:r>
              <a:rPr sz="1800" spc="-5" dirty="0">
                <a:latin typeface="Calibri"/>
                <a:cs typeface="Calibri"/>
              </a:rPr>
              <a:t>addition, it seeks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dirty="0">
                <a:latin typeface="Calibri"/>
                <a:cs typeface="Calibri"/>
              </a:rPr>
              <a:t>amend 11 </a:t>
            </a:r>
            <a:r>
              <a:rPr sz="1800" spc="-10" dirty="0">
                <a:latin typeface="Calibri"/>
                <a:cs typeface="Calibri"/>
              </a:rPr>
              <a:t>laws, </a:t>
            </a:r>
            <a:r>
              <a:rPr sz="1800" spc="-5" dirty="0">
                <a:latin typeface="Calibri"/>
                <a:cs typeface="Calibri"/>
              </a:rPr>
              <a:t>including </a:t>
            </a:r>
            <a:r>
              <a:rPr sz="1800" dirty="0">
                <a:latin typeface="Calibri"/>
                <a:cs typeface="Calibri"/>
              </a:rPr>
              <a:t>the  </a:t>
            </a:r>
            <a:r>
              <a:rPr sz="1800" spc="-5" dirty="0">
                <a:latin typeface="Calibri"/>
                <a:cs typeface="Calibri"/>
              </a:rPr>
              <a:t>Companies Act, </a:t>
            </a:r>
            <a:r>
              <a:rPr sz="1800" dirty="0">
                <a:latin typeface="Calibri"/>
                <a:cs typeface="Calibri"/>
              </a:rPr>
              <a:t>2013, </a:t>
            </a:r>
            <a:r>
              <a:rPr sz="1800" spc="-10" dirty="0">
                <a:latin typeface="Calibri"/>
                <a:cs typeface="Calibri"/>
              </a:rPr>
              <a:t>Recovery </a:t>
            </a:r>
            <a:r>
              <a:rPr sz="1800" spc="-5" dirty="0">
                <a:latin typeface="Calibri"/>
                <a:cs typeface="Calibri"/>
              </a:rPr>
              <a:t>of Debts </a:t>
            </a:r>
            <a:r>
              <a:rPr sz="1800" dirty="0">
                <a:latin typeface="Calibri"/>
                <a:cs typeface="Calibri"/>
              </a:rPr>
              <a:t>Due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Banks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Financial  </a:t>
            </a:r>
            <a:r>
              <a:rPr sz="1800" spc="-10" dirty="0">
                <a:latin typeface="Calibri"/>
                <a:cs typeface="Calibri"/>
              </a:rPr>
              <a:t>Institutions </a:t>
            </a:r>
            <a:r>
              <a:rPr sz="1800" spc="-5" dirty="0">
                <a:latin typeface="Calibri"/>
                <a:cs typeface="Calibri"/>
              </a:rPr>
              <a:t>Act, </a:t>
            </a:r>
            <a:r>
              <a:rPr sz="1800" dirty="0">
                <a:latin typeface="Calibri"/>
                <a:cs typeface="Calibri"/>
              </a:rPr>
              <a:t>1993 and </a:t>
            </a:r>
            <a:r>
              <a:rPr sz="1800" spc="-5" dirty="0">
                <a:latin typeface="Calibri"/>
                <a:cs typeface="Calibri"/>
              </a:rPr>
              <a:t>Sick Industrial Companies </a:t>
            </a:r>
            <a:r>
              <a:rPr sz="1800" dirty="0">
                <a:latin typeface="Calibri"/>
                <a:cs typeface="Calibri"/>
              </a:rPr>
              <a:t>(Special </a:t>
            </a:r>
            <a:r>
              <a:rPr sz="1800" spc="-10" dirty="0">
                <a:latin typeface="Calibri"/>
                <a:cs typeface="Calibri"/>
              </a:rPr>
              <a:t>Provisions)  Repeal </a:t>
            </a:r>
            <a:r>
              <a:rPr sz="1800" spc="-5" dirty="0">
                <a:latin typeface="Calibri"/>
                <a:cs typeface="Calibri"/>
              </a:rPr>
              <a:t>Act, </a:t>
            </a:r>
            <a:r>
              <a:rPr sz="1800" dirty="0">
                <a:latin typeface="Calibri"/>
                <a:cs typeface="Calibri"/>
              </a:rPr>
              <a:t>2003, </a:t>
            </a:r>
            <a:r>
              <a:rPr sz="1800" spc="-5" dirty="0">
                <a:latin typeface="Calibri"/>
                <a:cs typeface="Calibri"/>
              </a:rPr>
              <a:t>among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others.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Background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2741674"/>
            <a:ext cx="7155815" cy="82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1435" algn="just">
              <a:lnSpc>
                <a:spcPct val="100000"/>
              </a:lnSpc>
            </a:pPr>
            <a:r>
              <a:rPr sz="1800" spc="15" dirty="0">
                <a:latin typeface="Calibri"/>
                <a:cs typeface="Calibri"/>
              </a:rPr>
              <a:t>Application: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Code will </a:t>
            </a:r>
            <a:r>
              <a:rPr sz="1800" dirty="0">
                <a:latin typeface="Calibri"/>
                <a:cs typeface="Calibri"/>
              </a:rPr>
              <a:t>apply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companies, </a:t>
            </a:r>
            <a:r>
              <a:rPr sz="1800" spc="-10" dirty="0">
                <a:latin typeface="Calibri"/>
                <a:cs typeface="Calibri"/>
              </a:rPr>
              <a:t>partnerships, limited </a:t>
            </a:r>
            <a:r>
              <a:rPr sz="1800" spc="-5" dirty="0">
                <a:latin typeface="Calibri"/>
                <a:cs typeface="Calibri"/>
              </a:rPr>
              <a:t>liability  </a:t>
            </a:r>
            <a:r>
              <a:rPr sz="1800" spc="-10" dirty="0">
                <a:latin typeface="Calibri"/>
                <a:cs typeface="Calibri"/>
              </a:rPr>
              <a:t>partnerships, </a:t>
            </a:r>
            <a:r>
              <a:rPr sz="1800" spc="-5" dirty="0">
                <a:latin typeface="Calibri"/>
                <a:cs typeface="Calibri"/>
              </a:rPr>
              <a:t>individuals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any </a:t>
            </a:r>
            <a:r>
              <a:rPr sz="1800" spc="-5" dirty="0">
                <a:latin typeface="Calibri"/>
                <a:cs typeface="Calibri"/>
              </a:rPr>
              <a:t>other body specified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central  </a:t>
            </a:r>
            <a:r>
              <a:rPr sz="1800" spc="-5" dirty="0">
                <a:latin typeface="Calibri"/>
                <a:cs typeface="Calibri"/>
              </a:rPr>
              <a:t>government.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230745" cy="847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spc="15" dirty="0">
                <a:latin typeface="Calibri"/>
                <a:cs typeface="Calibri"/>
              </a:rPr>
              <a:t>Insolvency </a:t>
            </a:r>
            <a:r>
              <a:rPr sz="1800" spc="10" dirty="0">
                <a:latin typeface="Calibri"/>
                <a:cs typeface="Calibri"/>
              </a:rPr>
              <a:t>Resolution: </a:t>
            </a:r>
            <a:r>
              <a:rPr sz="1800" spc="-5" dirty="0">
                <a:latin typeface="Calibri"/>
                <a:cs typeface="Calibri"/>
              </a:rPr>
              <a:t>The insolvency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process </a:t>
            </a:r>
            <a:r>
              <a:rPr sz="1800" spc="-10" dirty="0">
                <a:latin typeface="Calibri"/>
                <a:cs typeface="Calibri"/>
              </a:rPr>
              <a:t>(IRP)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spc="-5" dirty="0">
                <a:latin typeface="Calibri"/>
                <a:cs typeface="Calibri"/>
              </a:rPr>
              <a:t>individuals  </a:t>
            </a:r>
            <a:r>
              <a:rPr sz="1800" spc="-10" dirty="0">
                <a:latin typeface="Calibri"/>
                <a:cs typeface="Calibri"/>
              </a:rPr>
              <a:t>varies from </a:t>
            </a:r>
            <a:r>
              <a:rPr sz="1800" spc="-5" dirty="0">
                <a:latin typeface="Calibri"/>
                <a:cs typeface="Calibri"/>
              </a:rPr>
              <a:t>that of companies. </a:t>
            </a:r>
            <a:r>
              <a:rPr sz="1800" dirty="0">
                <a:latin typeface="Calibri"/>
                <a:cs typeface="Calibri"/>
              </a:rPr>
              <a:t>These </a:t>
            </a:r>
            <a:r>
              <a:rPr sz="1800" spc="-5" dirty="0">
                <a:latin typeface="Calibri"/>
                <a:cs typeface="Calibri"/>
              </a:rPr>
              <a:t>processes </a:t>
            </a:r>
            <a:r>
              <a:rPr sz="1800" spc="-15" dirty="0">
                <a:latin typeface="Calibri"/>
                <a:cs typeface="Calibri"/>
              </a:rPr>
              <a:t>may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initiated by </a:t>
            </a:r>
            <a:r>
              <a:rPr sz="1800" dirty="0">
                <a:latin typeface="Calibri"/>
                <a:cs typeface="Calibri"/>
              </a:rPr>
              <a:t>either </a:t>
            </a:r>
            <a:r>
              <a:rPr sz="1800" spc="-5" dirty="0">
                <a:latin typeface="Calibri"/>
                <a:cs typeface="Calibri"/>
              </a:rPr>
              <a:t>the  debtor or the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creditors.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13778" y="180060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9811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13016" y="1801367"/>
            <a:ext cx="0" cy="605155"/>
          </a:xfrm>
          <a:custGeom>
            <a:avLst/>
            <a:gdLst/>
            <a:ahLst/>
            <a:cxnLst/>
            <a:rect l="l" t="t" r="r" b="b"/>
            <a:pathLst>
              <a:path h="605155">
                <a:moveTo>
                  <a:pt x="0" y="0"/>
                </a:moveTo>
                <a:lnTo>
                  <a:pt x="0" y="605027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929740" y="1807463"/>
            <a:ext cx="0" cy="599440"/>
          </a:xfrm>
          <a:custGeom>
            <a:avLst/>
            <a:gdLst/>
            <a:ahLst/>
            <a:cxnLst/>
            <a:rect l="l" t="t" r="r" b="b"/>
            <a:pathLst>
              <a:path h="599439">
                <a:moveTo>
                  <a:pt x="0" y="0"/>
                </a:moveTo>
                <a:lnTo>
                  <a:pt x="0" y="598931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00743" y="2061971"/>
            <a:ext cx="1222375" cy="3765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3800" y="3450334"/>
            <a:ext cx="7766684" cy="1395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1435" algn="just">
              <a:lnSpc>
                <a:spcPct val="100000"/>
              </a:lnSpc>
            </a:pPr>
            <a:r>
              <a:rPr sz="1800" b="1" spc="15" dirty="0">
                <a:latin typeface="Calibri"/>
                <a:cs typeface="Calibri"/>
              </a:rPr>
              <a:t>Resolution </a:t>
            </a:r>
            <a:r>
              <a:rPr sz="1800" b="1" dirty="0">
                <a:latin typeface="Calibri"/>
                <a:cs typeface="Calibri"/>
              </a:rPr>
              <a:t>process </a:t>
            </a:r>
            <a:r>
              <a:rPr sz="1800" b="1" spc="5" dirty="0">
                <a:latin typeface="Calibri"/>
                <a:cs typeface="Calibri"/>
              </a:rPr>
              <a:t>for </a:t>
            </a:r>
            <a:r>
              <a:rPr sz="1800" b="1" spc="10" dirty="0">
                <a:latin typeface="Calibri"/>
                <a:cs typeface="Calibri"/>
              </a:rPr>
              <a:t>companies and </a:t>
            </a:r>
            <a:r>
              <a:rPr sz="1800" b="1" spc="15" dirty="0">
                <a:latin typeface="Calibri"/>
                <a:cs typeface="Calibri"/>
              </a:rPr>
              <a:t>limited </a:t>
            </a:r>
            <a:r>
              <a:rPr sz="1800" b="1" spc="20" dirty="0">
                <a:latin typeface="Calibri"/>
                <a:cs typeface="Calibri"/>
              </a:rPr>
              <a:t>liability </a:t>
            </a:r>
            <a:r>
              <a:rPr sz="1800" b="1" spc="10" dirty="0">
                <a:latin typeface="Calibri"/>
                <a:cs typeface="Calibri"/>
              </a:rPr>
              <a:t>partnerships  </a:t>
            </a:r>
            <a:endParaRPr lang="en-US" sz="1800" b="1" spc="10" dirty="0" smtClean="0">
              <a:latin typeface="Calibri"/>
              <a:cs typeface="Calibri"/>
            </a:endParaRPr>
          </a:p>
          <a:p>
            <a:pPr marL="12700" marR="5080" indent="51435" algn="just">
              <a:lnSpc>
                <a:spcPct val="100000"/>
              </a:lnSpc>
            </a:pPr>
            <a:r>
              <a:rPr sz="1800" spc="-5" dirty="0" smtClean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process </a:t>
            </a:r>
            <a:r>
              <a:rPr sz="1800" spc="-10" dirty="0">
                <a:latin typeface="Calibri"/>
                <a:cs typeface="Calibri"/>
              </a:rPr>
              <a:t>will have to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completed </a:t>
            </a:r>
            <a:r>
              <a:rPr sz="1800" spc="-5" dirty="0">
                <a:latin typeface="Calibri"/>
                <a:cs typeface="Calibri"/>
              </a:rPr>
              <a:t>within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maximum period of </a:t>
            </a:r>
            <a:r>
              <a:rPr sz="1800" dirty="0">
                <a:latin typeface="Calibri"/>
                <a:cs typeface="Calibri"/>
              </a:rPr>
              <a:t>180  </a:t>
            </a:r>
            <a:r>
              <a:rPr sz="1800" spc="-15" dirty="0">
                <a:latin typeface="Calibri"/>
                <a:cs typeface="Calibri"/>
              </a:rPr>
              <a:t>days </a:t>
            </a:r>
            <a:r>
              <a:rPr sz="1800" spc="-10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date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registration </a:t>
            </a:r>
            <a:r>
              <a:rPr sz="1800" spc="-5" dirty="0">
                <a:latin typeface="Calibri"/>
                <a:cs typeface="Calibri"/>
              </a:rPr>
              <a:t>of the case. This period </a:t>
            </a:r>
            <a:r>
              <a:rPr sz="1800" spc="-10" dirty="0">
                <a:latin typeface="Calibri"/>
                <a:cs typeface="Calibri"/>
              </a:rPr>
              <a:t>may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5" dirty="0">
                <a:latin typeface="Calibri"/>
                <a:cs typeface="Calibri"/>
              </a:rPr>
              <a:t>extended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90  </a:t>
            </a:r>
            <a:r>
              <a:rPr sz="1800" spc="-15" dirty="0">
                <a:latin typeface="Calibri"/>
                <a:cs typeface="Calibri"/>
              </a:rPr>
              <a:t>days </a:t>
            </a:r>
            <a:r>
              <a:rPr sz="1800" spc="-5" dirty="0">
                <a:latin typeface="Calibri"/>
                <a:cs typeface="Calibri"/>
              </a:rPr>
              <a:t>if </a:t>
            </a:r>
            <a:r>
              <a:rPr sz="1800" dirty="0">
                <a:latin typeface="Calibri"/>
                <a:cs typeface="Calibri"/>
              </a:rPr>
              <a:t>75% </a:t>
            </a:r>
            <a:r>
              <a:rPr sz="1800" spc="-5" dirty="0">
                <a:latin typeface="Calibri"/>
                <a:cs typeface="Calibri"/>
              </a:rPr>
              <a:t>of the financial </a:t>
            </a:r>
            <a:r>
              <a:rPr sz="1800" spc="-10" dirty="0">
                <a:latin typeface="Calibri"/>
                <a:cs typeface="Calibri"/>
              </a:rPr>
              <a:t>creditors </a:t>
            </a:r>
            <a:r>
              <a:rPr sz="1800" spc="-5" dirty="0">
                <a:latin typeface="Calibri"/>
                <a:cs typeface="Calibri"/>
              </a:rPr>
              <a:t>agree. The process will </a:t>
            </a:r>
            <a:r>
              <a:rPr sz="1800" spc="-10" dirty="0">
                <a:latin typeface="Calibri"/>
                <a:cs typeface="Calibri"/>
              </a:rPr>
              <a:t>involve negotiations  </a:t>
            </a:r>
            <a:r>
              <a:rPr sz="1800" spc="-5" dirty="0">
                <a:latin typeface="Calibri"/>
                <a:cs typeface="Calibri"/>
              </a:rPr>
              <a:t>between      the      debtor      </a:t>
            </a:r>
            <a:r>
              <a:rPr sz="1800" dirty="0">
                <a:latin typeface="Calibri"/>
                <a:cs typeface="Calibri"/>
              </a:rPr>
              <a:t>and      </a:t>
            </a:r>
            <a:r>
              <a:rPr sz="1800" spc="-10" dirty="0">
                <a:latin typeface="Calibri"/>
                <a:cs typeface="Calibri"/>
              </a:rPr>
              <a:t>creditors      to      </a:t>
            </a:r>
            <a:r>
              <a:rPr sz="1800" spc="-15" dirty="0">
                <a:latin typeface="Calibri"/>
                <a:cs typeface="Calibri"/>
              </a:rPr>
              <a:t>draft      </a:t>
            </a:r>
            <a:r>
              <a:rPr sz="1800" dirty="0">
                <a:latin typeface="Calibri"/>
                <a:cs typeface="Calibri"/>
              </a:rPr>
              <a:t>a      </a:t>
            </a:r>
            <a:r>
              <a:rPr sz="1800" spc="-10" dirty="0">
                <a:latin typeface="Calibri"/>
                <a:cs typeface="Calibri"/>
              </a:rPr>
              <a:t>resolution   </a:t>
            </a:r>
            <a:r>
              <a:rPr sz="1800" spc="7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plan.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2894074"/>
            <a:ext cx="7157084" cy="3041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800" b="1" spc="10" dirty="0">
                <a:latin typeface="Calibri"/>
                <a:cs typeface="Calibri"/>
              </a:rPr>
              <a:t>Resolution </a:t>
            </a:r>
            <a:r>
              <a:rPr sz="1800" b="1" dirty="0">
                <a:latin typeface="Calibri"/>
                <a:cs typeface="Calibri"/>
              </a:rPr>
              <a:t>process </a:t>
            </a:r>
            <a:r>
              <a:rPr sz="1800" b="1" spc="5" dirty="0">
                <a:latin typeface="Calibri"/>
                <a:cs typeface="Calibri"/>
              </a:rPr>
              <a:t>for </a:t>
            </a:r>
            <a:r>
              <a:rPr sz="1800" b="1" spc="20" dirty="0">
                <a:latin typeface="Calibri"/>
                <a:cs typeface="Calibri"/>
              </a:rPr>
              <a:t>individuals </a:t>
            </a:r>
            <a:r>
              <a:rPr sz="1800" b="1" spc="15" dirty="0">
                <a:latin typeface="Calibri"/>
                <a:cs typeface="Calibri"/>
              </a:rPr>
              <a:t>and </a:t>
            </a:r>
            <a:r>
              <a:rPr sz="1800" b="1" spc="10" dirty="0">
                <a:latin typeface="Calibri"/>
                <a:cs typeface="Calibri"/>
              </a:rPr>
              <a:t>partnerships: </a:t>
            </a:r>
            <a:r>
              <a:rPr sz="1800" spc="-15" dirty="0">
                <a:latin typeface="Calibri"/>
                <a:cs typeface="Calibri"/>
              </a:rPr>
              <a:t>Before </a:t>
            </a:r>
            <a:r>
              <a:rPr sz="1800" spc="-5" dirty="0">
                <a:latin typeface="Calibri"/>
                <a:cs typeface="Calibri"/>
              </a:rPr>
              <a:t>going in </a:t>
            </a:r>
            <a:r>
              <a:rPr sz="1800" spc="-15" dirty="0">
                <a:latin typeface="Calibri"/>
                <a:cs typeface="Calibri"/>
              </a:rPr>
              <a:t>for  </a:t>
            </a:r>
            <a:r>
              <a:rPr sz="1800" spc="-5" dirty="0">
                <a:latin typeface="Calibri"/>
                <a:cs typeface="Calibri"/>
              </a:rPr>
              <a:t>insolvency resolution, the debtor </a:t>
            </a:r>
            <a:r>
              <a:rPr sz="1800" spc="-15" dirty="0">
                <a:latin typeface="Calibri"/>
                <a:cs typeface="Calibri"/>
              </a:rPr>
              <a:t>may </a:t>
            </a:r>
            <a:r>
              <a:rPr sz="1800" spc="-5" dirty="0">
                <a:latin typeface="Calibri"/>
                <a:cs typeface="Calibri"/>
              </a:rPr>
              <a:t>apply </a:t>
            </a:r>
            <a:r>
              <a:rPr sz="1800" spc="-10" dirty="0">
                <a:latin typeface="Calibri"/>
                <a:cs typeface="Calibri"/>
              </a:rPr>
              <a:t>for forgiveness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specified  amount of debt, </a:t>
            </a:r>
            <a:r>
              <a:rPr sz="1800" spc="-10" dirty="0">
                <a:latin typeface="Calibri"/>
                <a:cs typeface="Calibri"/>
              </a:rPr>
              <a:t>provided </a:t>
            </a:r>
            <a:r>
              <a:rPr sz="1800" spc="-5" dirty="0">
                <a:latin typeface="Calibri"/>
                <a:cs typeface="Calibri"/>
              </a:rPr>
              <a:t>that </a:t>
            </a:r>
            <a:r>
              <a:rPr sz="1800" dirty="0">
                <a:latin typeface="Calibri"/>
                <a:cs typeface="Calibri"/>
              </a:rPr>
              <a:t>his </a:t>
            </a:r>
            <a:r>
              <a:rPr sz="1800" spc="-5" dirty="0">
                <a:latin typeface="Calibri"/>
                <a:cs typeface="Calibri"/>
              </a:rPr>
              <a:t>assets </a:t>
            </a:r>
            <a:r>
              <a:rPr sz="1800" spc="-10" dirty="0">
                <a:latin typeface="Calibri"/>
                <a:cs typeface="Calibri"/>
              </a:rPr>
              <a:t>are </a:t>
            </a:r>
            <a:r>
              <a:rPr sz="1800" spc="-5" dirty="0">
                <a:latin typeface="Calibri"/>
                <a:cs typeface="Calibri"/>
              </a:rPr>
              <a:t>below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limit </a:t>
            </a:r>
            <a:r>
              <a:rPr sz="1800" spc="-5" dirty="0">
                <a:latin typeface="Calibri"/>
                <a:cs typeface="Calibri"/>
              </a:rPr>
              <a:t>set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central  </a:t>
            </a:r>
            <a:r>
              <a:rPr sz="1800" spc="-5" dirty="0">
                <a:latin typeface="Calibri"/>
                <a:cs typeface="Calibri"/>
              </a:rPr>
              <a:t>government. This process </a:t>
            </a:r>
            <a:r>
              <a:rPr sz="1800" spc="-10" dirty="0">
                <a:latin typeface="Calibri"/>
                <a:cs typeface="Calibri"/>
              </a:rPr>
              <a:t>will have to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completed </a:t>
            </a:r>
            <a:r>
              <a:rPr sz="1800" spc="-5" dirty="0">
                <a:latin typeface="Calibri"/>
                <a:cs typeface="Calibri"/>
              </a:rPr>
              <a:t>within six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months.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In </a:t>
            </a:r>
            <a:r>
              <a:rPr sz="1800" spc="-5" dirty="0">
                <a:latin typeface="Calibri"/>
                <a:cs typeface="Calibri"/>
              </a:rPr>
              <a:t>case of insolvency resolution, negotiations between the debtor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5" dirty="0">
                <a:latin typeface="Calibri"/>
                <a:cs typeface="Calibri"/>
              </a:rPr>
              <a:t>creditors </a:t>
            </a:r>
            <a:r>
              <a:rPr sz="1800" dirty="0">
                <a:latin typeface="Calibri"/>
                <a:cs typeface="Calibri"/>
              </a:rPr>
              <a:t>will </a:t>
            </a:r>
            <a:r>
              <a:rPr sz="1800" spc="5" dirty="0">
                <a:latin typeface="Calibri"/>
                <a:cs typeface="Calibri"/>
              </a:rPr>
              <a:t>be </a:t>
            </a:r>
            <a:r>
              <a:rPr sz="1800" dirty="0">
                <a:latin typeface="Calibri"/>
                <a:cs typeface="Calibri"/>
              </a:rPr>
              <a:t>supervised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professional. </a:t>
            </a:r>
            <a:r>
              <a:rPr sz="1800" dirty="0">
                <a:latin typeface="Calibri"/>
                <a:cs typeface="Calibri"/>
              </a:rPr>
              <a:t>If </a:t>
            </a:r>
            <a:r>
              <a:rPr sz="1800" spc="-5" dirty="0">
                <a:latin typeface="Calibri"/>
                <a:cs typeface="Calibri"/>
              </a:rPr>
              <a:t>negotiations  </a:t>
            </a:r>
            <a:r>
              <a:rPr sz="1800" dirty="0">
                <a:latin typeface="Calibri"/>
                <a:cs typeface="Calibri"/>
              </a:rPr>
              <a:t>succeed, a </a:t>
            </a:r>
            <a:r>
              <a:rPr sz="1800" spc="-10" dirty="0">
                <a:latin typeface="Calibri"/>
                <a:cs typeface="Calibri"/>
              </a:rPr>
              <a:t>repayment </a:t>
            </a:r>
            <a:r>
              <a:rPr sz="1800" spc="-5" dirty="0">
                <a:latin typeface="Calibri"/>
                <a:cs typeface="Calibri"/>
              </a:rPr>
              <a:t>plan, agreed upon </a:t>
            </a:r>
            <a:r>
              <a:rPr sz="1800" spc="-10" dirty="0">
                <a:latin typeface="Calibri"/>
                <a:cs typeface="Calibri"/>
              </a:rPr>
              <a:t>by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majority of the </a:t>
            </a:r>
            <a:r>
              <a:rPr sz="1800" spc="-10" dirty="0">
                <a:latin typeface="Calibri"/>
                <a:cs typeface="Calibri"/>
              </a:rPr>
              <a:t>creditors, </a:t>
            </a:r>
            <a:r>
              <a:rPr sz="1800" spc="-5" dirty="0">
                <a:latin typeface="Calibri"/>
                <a:cs typeface="Calibri"/>
              </a:rPr>
              <a:t>will 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10" dirty="0">
                <a:latin typeface="Calibri"/>
                <a:cs typeface="Calibri"/>
              </a:rPr>
              <a:t>submitted </a:t>
            </a:r>
            <a:r>
              <a:rPr sz="1800" spc="-5" dirty="0">
                <a:latin typeface="Calibri"/>
                <a:cs typeface="Calibri"/>
              </a:rPr>
              <a:t>to the </a:t>
            </a:r>
            <a:r>
              <a:rPr sz="1800" spc="-25" dirty="0">
                <a:latin typeface="Calibri"/>
                <a:cs typeface="Calibri"/>
              </a:rPr>
              <a:t>adjudicator. </a:t>
            </a:r>
            <a:r>
              <a:rPr sz="1800" dirty="0">
                <a:latin typeface="Calibri"/>
                <a:cs typeface="Calibri"/>
              </a:rPr>
              <a:t>If </a:t>
            </a:r>
            <a:r>
              <a:rPr sz="1800" spc="-5" dirty="0">
                <a:latin typeface="Calibri"/>
                <a:cs typeface="Calibri"/>
              </a:rPr>
              <a:t>they </a:t>
            </a:r>
            <a:r>
              <a:rPr sz="1800" spc="-10" dirty="0">
                <a:latin typeface="Calibri"/>
                <a:cs typeface="Calibri"/>
              </a:rPr>
              <a:t>fail,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5" dirty="0">
                <a:latin typeface="Calibri"/>
                <a:cs typeface="Calibri"/>
              </a:rPr>
              <a:t>matter </a:t>
            </a:r>
            <a:r>
              <a:rPr sz="1800" spc="-5" dirty="0">
                <a:latin typeface="Calibri"/>
                <a:cs typeface="Calibri"/>
              </a:rPr>
              <a:t>will proceed </a:t>
            </a:r>
            <a:r>
              <a:rPr sz="1800" spc="-10" dirty="0">
                <a:latin typeface="Calibri"/>
                <a:cs typeface="Calibri"/>
              </a:rPr>
              <a:t>to  bankruptcy resolution.</a:t>
            </a:r>
            <a:endParaRPr sz="180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232650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5" dirty="0">
                <a:latin typeface="Calibri"/>
                <a:cs typeface="Calibri"/>
              </a:rPr>
              <a:t>Insolvency </a:t>
            </a:r>
            <a:r>
              <a:rPr sz="1800" b="1" spc="10" dirty="0">
                <a:latin typeface="Calibri"/>
                <a:cs typeface="Calibri"/>
              </a:rPr>
              <a:t>professionals </a:t>
            </a:r>
            <a:r>
              <a:rPr sz="1800" b="1" spc="15" dirty="0">
                <a:latin typeface="Calibri"/>
                <a:cs typeface="Calibri"/>
              </a:rPr>
              <a:t>and </a:t>
            </a:r>
            <a:r>
              <a:rPr sz="1800" b="1" spc="5" dirty="0">
                <a:latin typeface="Calibri"/>
                <a:cs typeface="Calibri"/>
              </a:rPr>
              <a:t>agencies: </a:t>
            </a:r>
            <a:r>
              <a:rPr sz="1800" spc="-5" dirty="0">
                <a:latin typeface="Calibri"/>
                <a:cs typeface="Calibri"/>
              </a:rPr>
              <a:t>The IRP will </a:t>
            </a:r>
            <a:r>
              <a:rPr sz="1800" dirty="0">
                <a:latin typeface="Calibri"/>
                <a:cs typeface="Calibri"/>
              </a:rPr>
              <a:t>be </a:t>
            </a:r>
            <a:r>
              <a:rPr sz="1800" spc="-5" dirty="0">
                <a:latin typeface="Calibri"/>
                <a:cs typeface="Calibri"/>
              </a:rPr>
              <a:t>managed </a:t>
            </a:r>
            <a:r>
              <a:rPr sz="1800" dirty="0">
                <a:latin typeface="Calibri"/>
                <a:cs typeface="Calibri"/>
              </a:rPr>
              <a:t>by a licensed  </a:t>
            </a:r>
            <a:r>
              <a:rPr sz="1800" spc="-10" dirty="0">
                <a:latin typeface="Calibri"/>
                <a:cs typeface="Calibri"/>
              </a:rPr>
              <a:t>professional. The professional will </a:t>
            </a:r>
            <a:r>
              <a:rPr sz="1800" spc="-5" dirty="0">
                <a:latin typeface="Calibri"/>
                <a:cs typeface="Calibri"/>
              </a:rPr>
              <a:t>also </a:t>
            </a:r>
            <a:r>
              <a:rPr sz="1800" spc="-15" dirty="0">
                <a:latin typeface="Calibri"/>
                <a:cs typeface="Calibri"/>
              </a:rPr>
              <a:t>control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assets of the </a:t>
            </a:r>
            <a:r>
              <a:rPr sz="1800" spc="-10" dirty="0">
                <a:latin typeface="Calibri"/>
                <a:cs typeface="Calibri"/>
              </a:rPr>
              <a:t>debtor </a:t>
            </a:r>
            <a:r>
              <a:rPr sz="1800" spc="-5" dirty="0">
                <a:latin typeface="Calibri"/>
                <a:cs typeface="Calibri"/>
              </a:rPr>
              <a:t>during  the process. The Code also proposes </a:t>
            </a:r>
            <a:r>
              <a:rPr sz="1800" spc="-10" dirty="0">
                <a:latin typeface="Calibri"/>
                <a:cs typeface="Calibri"/>
              </a:rPr>
              <a:t>to set </a:t>
            </a:r>
            <a:r>
              <a:rPr sz="1800" dirty="0">
                <a:latin typeface="Calibri"/>
                <a:cs typeface="Calibri"/>
              </a:rPr>
              <a:t>up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professional  </a:t>
            </a:r>
            <a:r>
              <a:rPr sz="1800" spc="-5" dirty="0">
                <a:latin typeface="Calibri"/>
                <a:cs typeface="Calibri"/>
              </a:rPr>
              <a:t>agencies. </a:t>
            </a:r>
            <a:r>
              <a:rPr sz="1800" dirty="0">
                <a:latin typeface="Calibri"/>
                <a:cs typeface="Calibri"/>
              </a:rPr>
              <a:t>These </a:t>
            </a:r>
            <a:r>
              <a:rPr sz="1800" spc="-5" dirty="0">
                <a:latin typeface="Calibri"/>
                <a:cs typeface="Calibri"/>
              </a:rPr>
              <a:t>agencies will </a:t>
            </a:r>
            <a:r>
              <a:rPr sz="1800" dirty="0">
                <a:latin typeface="Calibri"/>
                <a:cs typeface="Calibri"/>
              </a:rPr>
              <a:t>admit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professionals </a:t>
            </a:r>
            <a:r>
              <a:rPr sz="1800" dirty="0">
                <a:latin typeface="Calibri"/>
                <a:cs typeface="Calibri"/>
              </a:rPr>
              <a:t>as </a:t>
            </a:r>
            <a:r>
              <a:rPr sz="1800" spc="-5" dirty="0">
                <a:latin typeface="Calibri"/>
                <a:cs typeface="Calibri"/>
              </a:rPr>
              <a:t>members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5" dirty="0">
                <a:latin typeface="Calibri"/>
                <a:cs typeface="Calibri"/>
              </a:rPr>
              <a:t>develop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code </a:t>
            </a:r>
            <a:r>
              <a:rPr sz="1800" spc="-5" dirty="0">
                <a:latin typeface="Calibri"/>
                <a:cs typeface="Calibri"/>
              </a:rPr>
              <a:t>of conduct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evolve </a:t>
            </a:r>
            <a:r>
              <a:rPr sz="1800" spc="-5" dirty="0">
                <a:latin typeface="Calibri"/>
                <a:cs typeface="Calibri"/>
              </a:rPr>
              <a:t>performance </a:t>
            </a:r>
            <a:r>
              <a:rPr sz="1800" spc="-10" dirty="0">
                <a:latin typeface="Calibri"/>
                <a:cs typeface="Calibri"/>
              </a:rPr>
              <a:t>standards </a:t>
            </a:r>
            <a:r>
              <a:rPr sz="1800" spc="-15" dirty="0">
                <a:latin typeface="Calibri"/>
                <a:cs typeface="Calibri"/>
              </a:rPr>
              <a:t>for</a:t>
            </a:r>
            <a:r>
              <a:rPr sz="1800" spc="8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309484" cy="11214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800" b="1" spc="10" dirty="0">
                <a:latin typeface="Calibri"/>
                <a:cs typeface="Calibri"/>
              </a:rPr>
              <a:t>Information </a:t>
            </a:r>
            <a:r>
              <a:rPr sz="1800" b="1" spc="15" dirty="0">
                <a:latin typeface="Calibri"/>
                <a:cs typeface="Calibri"/>
              </a:rPr>
              <a:t>Utilities: </a:t>
            </a:r>
            <a:r>
              <a:rPr sz="1800" spc="-5" dirty="0">
                <a:latin typeface="Calibri"/>
                <a:cs typeface="Calibri"/>
              </a:rPr>
              <a:t>The Code proposes </a:t>
            </a:r>
            <a:r>
              <a:rPr sz="1800" spc="-10" dirty="0">
                <a:latin typeface="Calibri"/>
                <a:cs typeface="Calibri"/>
              </a:rPr>
              <a:t>to establish information </a:t>
            </a:r>
            <a:r>
              <a:rPr sz="1800" spc="-5" dirty="0">
                <a:latin typeface="Calibri"/>
                <a:cs typeface="Calibri"/>
              </a:rPr>
              <a:t>utilities  which will </a:t>
            </a:r>
            <a:r>
              <a:rPr sz="1800" spc="-10" dirty="0">
                <a:latin typeface="Calibri"/>
                <a:cs typeface="Calibri"/>
              </a:rPr>
              <a:t>maintain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range </a:t>
            </a:r>
            <a:r>
              <a:rPr sz="1800" spc="-5" dirty="0">
                <a:latin typeface="Calibri"/>
                <a:cs typeface="Calibri"/>
              </a:rPr>
              <a:t>of financial </a:t>
            </a:r>
            <a:r>
              <a:rPr sz="1800" spc="-10" dirty="0">
                <a:latin typeface="Calibri"/>
                <a:cs typeface="Calibri"/>
              </a:rPr>
              <a:t>information </a:t>
            </a:r>
            <a:r>
              <a:rPr sz="1800" spc="-5" dirty="0">
                <a:latin typeface="Calibri"/>
                <a:cs typeface="Calibri"/>
              </a:rPr>
              <a:t>about firms. </a:t>
            </a:r>
            <a:r>
              <a:rPr sz="1800" dirty="0">
                <a:latin typeface="Calibri"/>
                <a:cs typeface="Calibri"/>
              </a:rPr>
              <a:t>These  </a:t>
            </a:r>
            <a:r>
              <a:rPr sz="1800" spc="-5" dirty="0">
                <a:latin typeface="Calibri"/>
                <a:cs typeface="Calibri"/>
              </a:rPr>
              <a:t>utilities will collect, </a:t>
            </a:r>
            <a:r>
              <a:rPr sz="1800" spc="-15" dirty="0">
                <a:latin typeface="Calibri"/>
                <a:cs typeface="Calibri"/>
              </a:rPr>
              <a:t>collate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disseminate </a:t>
            </a:r>
            <a:r>
              <a:rPr sz="1800" spc="-5" dirty="0">
                <a:latin typeface="Calibri"/>
                <a:cs typeface="Calibri"/>
              </a:rPr>
              <a:t>this </a:t>
            </a:r>
            <a:r>
              <a:rPr sz="1800" spc="-10" dirty="0">
                <a:latin typeface="Calibri"/>
                <a:cs typeface="Calibri"/>
              </a:rPr>
              <a:t>information to </a:t>
            </a:r>
            <a:r>
              <a:rPr sz="1800" spc="-15" dirty="0">
                <a:latin typeface="Calibri"/>
                <a:cs typeface="Calibri"/>
              </a:rPr>
              <a:t>facilitate 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resolution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proceedings.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88454" y="1949195"/>
            <a:ext cx="7315200" cy="0"/>
          </a:xfrm>
          <a:custGeom>
            <a:avLst/>
            <a:gdLst/>
            <a:ahLst/>
            <a:cxnLst/>
            <a:rect l="l" t="t" r="r" b="b"/>
            <a:pathLst>
              <a:path w="7315200">
                <a:moveTo>
                  <a:pt x="0" y="0"/>
                </a:moveTo>
                <a:lnTo>
                  <a:pt x="7315199" y="0"/>
                </a:lnTo>
              </a:path>
            </a:pathLst>
          </a:custGeom>
          <a:ln w="15239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689216" y="1949195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99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004416" y="1950719"/>
            <a:ext cx="0" cy="151130"/>
          </a:xfrm>
          <a:custGeom>
            <a:avLst/>
            <a:gdLst/>
            <a:ahLst/>
            <a:cxnLst/>
            <a:rect l="l" t="t" r="r" b="b"/>
            <a:pathLst>
              <a:path h="151130">
                <a:moveTo>
                  <a:pt x="0" y="0"/>
                </a:moveTo>
                <a:lnTo>
                  <a:pt x="0" y="150875"/>
                </a:lnTo>
              </a:path>
            </a:pathLst>
          </a:custGeom>
          <a:ln w="13715">
            <a:solidFill>
              <a:srgbClr val="BD4B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255">
              <a:lnSpc>
                <a:spcPct val="100000"/>
              </a:lnSpc>
            </a:pPr>
            <a:r>
              <a:rPr dirty="0"/>
              <a:t>F</a:t>
            </a:r>
            <a:r>
              <a:rPr spc="-5" dirty="0"/>
              <a:t>e</a:t>
            </a:r>
            <a:r>
              <a:rPr spc="5" dirty="0"/>
              <a:t>a</a:t>
            </a:r>
            <a:r>
              <a:rPr spc="-10" dirty="0"/>
              <a:t>t</a:t>
            </a:r>
            <a:r>
              <a:rPr spc="-5" dirty="0"/>
              <a:t>ure</a:t>
            </a:r>
            <a:r>
              <a:rPr dirty="0"/>
              <a:t>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970">
              <a:lnSpc>
                <a:spcPts val="1855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105"/>
              </a:lnSpc>
            </a:pPr>
            <a:r>
              <a:rPr spc="-10" dirty="0"/>
              <a:t>The </a:t>
            </a:r>
            <a:r>
              <a:rPr spc="-5" dirty="0"/>
              <a:t>Institute of Cost Accountants of</a:t>
            </a:r>
            <a:r>
              <a:rPr spc="-10" dirty="0"/>
              <a:t> </a:t>
            </a:r>
            <a:r>
              <a:rPr spc="-5" dirty="0"/>
              <a:t>India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767204" y="3351274"/>
            <a:ext cx="7232650" cy="1670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b="1" spc="10" dirty="0">
                <a:latin typeface="Calibri"/>
                <a:cs typeface="Calibri"/>
              </a:rPr>
              <a:t>Insolvency regulator: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dirty="0">
                <a:latin typeface="Calibri"/>
                <a:cs typeface="Calibri"/>
              </a:rPr>
              <a:t>Code </a:t>
            </a:r>
            <a:r>
              <a:rPr sz="1800" spc="-5" dirty="0">
                <a:latin typeface="Calibri"/>
                <a:cs typeface="Calibri"/>
              </a:rPr>
              <a:t>seeks </a:t>
            </a:r>
            <a:r>
              <a:rPr sz="1800" spc="-10" dirty="0">
                <a:latin typeface="Calibri"/>
                <a:cs typeface="Calibri"/>
              </a:rPr>
              <a:t>to establish </a:t>
            </a:r>
            <a:r>
              <a:rPr sz="1800" spc="-5" dirty="0">
                <a:latin typeface="Calibri"/>
                <a:cs typeface="Calibri"/>
              </a:rPr>
              <a:t>the Insolvency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Bankruptcy Board </a:t>
            </a:r>
            <a:r>
              <a:rPr sz="1800" spc="-5" dirty="0">
                <a:latin typeface="Calibri"/>
                <a:cs typeface="Calibri"/>
              </a:rPr>
              <a:t>of India, </a:t>
            </a:r>
            <a:r>
              <a:rPr sz="1800" spc="-10" dirty="0">
                <a:latin typeface="Calibri"/>
                <a:cs typeface="Calibri"/>
              </a:rPr>
              <a:t>to oversee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resolution </a:t>
            </a:r>
            <a:r>
              <a:rPr sz="1800" spc="-5" dirty="0">
                <a:latin typeface="Calibri"/>
                <a:cs typeface="Calibri"/>
              </a:rPr>
              <a:t>in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20" dirty="0">
                <a:latin typeface="Calibri"/>
                <a:cs typeface="Calibri"/>
              </a:rPr>
              <a:t>country. 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Board </a:t>
            </a:r>
            <a:r>
              <a:rPr sz="1800" spc="-5" dirty="0">
                <a:latin typeface="Calibri"/>
                <a:cs typeface="Calibri"/>
              </a:rPr>
              <a:t>will </a:t>
            </a:r>
            <a:r>
              <a:rPr sz="1800" spc="-10" dirty="0">
                <a:latin typeface="Calibri"/>
                <a:cs typeface="Calibri"/>
              </a:rPr>
              <a:t>have </a:t>
            </a:r>
            <a:r>
              <a:rPr sz="1800" dirty="0">
                <a:latin typeface="Calibri"/>
                <a:cs typeface="Calibri"/>
              </a:rPr>
              <a:t>10 </a:t>
            </a:r>
            <a:r>
              <a:rPr sz="1800" spc="-5" dirty="0">
                <a:latin typeface="Calibri"/>
                <a:cs typeface="Calibri"/>
              </a:rPr>
              <a:t>members, including </a:t>
            </a:r>
            <a:r>
              <a:rPr sz="1800" spc="-10" dirty="0">
                <a:latin typeface="Calibri"/>
                <a:cs typeface="Calibri"/>
              </a:rPr>
              <a:t>representatives </a:t>
            </a:r>
            <a:r>
              <a:rPr sz="1800" spc="-15" dirty="0">
                <a:latin typeface="Calibri"/>
                <a:cs typeface="Calibri"/>
              </a:rPr>
              <a:t>from </a:t>
            </a: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central  </a:t>
            </a:r>
            <a:r>
              <a:rPr sz="1800" spc="-5" dirty="0">
                <a:latin typeface="Calibri"/>
                <a:cs typeface="Calibri"/>
              </a:rPr>
              <a:t>government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10" dirty="0">
                <a:latin typeface="Calibri"/>
                <a:cs typeface="Calibri"/>
              </a:rPr>
              <a:t>Reserve </a:t>
            </a:r>
            <a:r>
              <a:rPr sz="1800" dirty="0">
                <a:latin typeface="Calibri"/>
                <a:cs typeface="Calibri"/>
              </a:rPr>
              <a:t>Bank </a:t>
            </a:r>
            <a:r>
              <a:rPr sz="1800" spc="-5" dirty="0">
                <a:latin typeface="Calibri"/>
                <a:cs typeface="Calibri"/>
              </a:rPr>
              <a:t>of India.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-10" dirty="0">
                <a:latin typeface="Calibri"/>
                <a:cs typeface="Calibri"/>
              </a:rPr>
              <a:t>will register information </a:t>
            </a:r>
            <a:r>
              <a:rPr sz="1800" spc="-5" dirty="0">
                <a:latin typeface="Calibri"/>
                <a:cs typeface="Calibri"/>
              </a:rPr>
              <a:t>utilities,  insolvency </a:t>
            </a:r>
            <a:r>
              <a:rPr sz="1800" spc="-10" dirty="0">
                <a:latin typeface="Calibri"/>
                <a:cs typeface="Calibri"/>
              </a:rPr>
              <a:t>professionals </a:t>
            </a:r>
            <a:r>
              <a:rPr sz="1800" dirty="0">
                <a:latin typeface="Calibri"/>
                <a:cs typeface="Calibri"/>
              </a:rPr>
              <a:t>and </a:t>
            </a:r>
            <a:r>
              <a:rPr sz="1800" spc="-5" dirty="0">
                <a:latin typeface="Calibri"/>
                <a:cs typeface="Calibri"/>
              </a:rPr>
              <a:t>insolvency </a:t>
            </a:r>
            <a:r>
              <a:rPr sz="1800" spc="-10" dirty="0">
                <a:latin typeface="Calibri"/>
                <a:cs typeface="Calibri"/>
              </a:rPr>
              <a:t>professional </a:t>
            </a:r>
            <a:r>
              <a:rPr sz="1800" spc="-5" dirty="0">
                <a:latin typeface="Calibri"/>
                <a:cs typeface="Calibri"/>
              </a:rPr>
              <a:t>agencies </a:t>
            </a:r>
            <a:r>
              <a:rPr sz="1800" dirty="0">
                <a:latin typeface="Calibri"/>
                <a:cs typeface="Calibri"/>
              </a:rPr>
              <a:t>under </a:t>
            </a:r>
            <a:r>
              <a:rPr sz="1800" spc="-5" dirty="0">
                <a:latin typeface="Calibri"/>
                <a:cs typeface="Calibri"/>
              </a:rPr>
              <a:t>it, </a:t>
            </a:r>
            <a:r>
              <a:rPr sz="1800" dirty="0">
                <a:latin typeface="Calibri"/>
                <a:cs typeface="Calibri"/>
              </a:rPr>
              <a:t>and  </a:t>
            </a:r>
            <a:r>
              <a:rPr sz="1800" spc="-10" dirty="0">
                <a:latin typeface="Calibri"/>
                <a:cs typeface="Calibri"/>
              </a:rPr>
              <a:t>regulate </a:t>
            </a:r>
            <a:r>
              <a:rPr sz="1800" spc="-5" dirty="0">
                <a:latin typeface="Calibri"/>
                <a:cs typeface="Calibri"/>
              </a:rPr>
              <a:t>their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functioning.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1079</Words>
  <Application>Microsoft Office PowerPoint</Application>
  <PresentationFormat>Custom</PresentationFormat>
  <Paragraphs>69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The Institute of Cost Accountants of India</vt:lpstr>
      <vt:lpstr>Background</vt:lpstr>
      <vt:lpstr>Background</vt:lpstr>
      <vt:lpstr>Features</vt:lpstr>
      <vt:lpstr>Features</vt:lpstr>
      <vt:lpstr>Features</vt:lpstr>
      <vt:lpstr>Features</vt:lpstr>
      <vt:lpstr>Features</vt:lpstr>
      <vt:lpstr>Features</vt:lpstr>
      <vt:lpstr>Features</vt:lpstr>
      <vt:lpstr>Features</vt:lpstr>
      <vt:lpstr>Features</vt:lpstr>
      <vt:lpstr>Features</vt:lpstr>
      <vt:lpstr>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PPT on Insolvency and Bankruptcy Code.pptx</dc:title>
  <dc:creator>User</dc:creator>
  <cp:lastModifiedBy>NABARUNPYNE</cp:lastModifiedBy>
  <cp:revision>7</cp:revision>
  <dcterms:created xsi:type="dcterms:W3CDTF">2016-06-10T05:16:22Z</dcterms:created>
  <dcterms:modified xsi:type="dcterms:W3CDTF">2016-06-10T05:21:50Z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2016-05-30T00:00:00Z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2016-06-10T00:00:00Z</vt:filetime>
  </property>
</Properties>
</file>