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p:cViewPr varScale="1">
        <p:scale>
          <a:sx n="51" d="100"/>
          <a:sy n="51" d="100"/>
        </p:scale>
        <p:origin x="96" y="8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4"/>
          <p:cNvSpPr>
            <a:spLocks noGrp="1"/>
          </p:cNvSpPr>
          <p:nvPr>
            <p:ph type="ftr" sz="quarter" idx="11"/>
          </p:nvPr>
        </p:nvSpPr>
        <p:spPr/>
        <p:txBody>
          <a:bodyPr/>
          <a:lstStyle/>
          <a:p>
            <a:endParaRPr lang="en-GB"/>
          </a:p>
        </p:txBody>
      </p:sp>
      <p:sp>
        <p:nvSpPr>
          <p:cNvPr id="7" name="Rectangle 2"/>
          <p:cNvSpPr>
            <a:spLocks noChangeArrowheads="1"/>
          </p:cNvSpPr>
          <p:nvPr userDrawn="1"/>
        </p:nvSpPr>
        <p:spPr bwMode="auto">
          <a:xfrm>
            <a:off x="10248114" y="25457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397676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14D99-BDBE-4EE7-A3B6-9BD0DA6D5F1C}" type="datetimeFigureOut">
              <a:rPr lang="en-GB" smtClean="0"/>
              <a:t>09/01/2015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2187182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2111859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EF3A75-FC6B-4240-8EB2-898CD0E9F1BC}"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343708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492284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3346282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884894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250635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272736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309970" y="296269"/>
            <a:ext cx="838199" cy="767687"/>
          </a:xfrm>
        </p:spPr>
        <p:txBody>
          <a:bodyPr/>
          <a:lstStyle/>
          <a:p>
            <a:fld id="{F1EF3A75-FC6B-4240-8EB2-898CD0E9F1BC}" type="slidenum">
              <a:rPr lang="en-GB" smtClean="0"/>
              <a:t>‹#›</a:t>
            </a:fld>
            <a:endParaRPr lang="en-GB" dirty="0"/>
          </a:p>
        </p:txBody>
      </p:sp>
    </p:spTree>
    <p:extLst>
      <p:ext uri="{BB962C8B-B14F-4D97-AF65-F5344CB8AC3E}">
        <p14:creationId xmlns:p14="http://schemas.microsoft.com/office/powerpoint/2010/main" val="2911961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143612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414D99-BDBE-4EE7-A3B6-9BD0DA6D5F1C}" type="datetimeFigureOut">
              <a:rPr lang="en-GB" smtClean="0"/>
              <a:t>09/01/2015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3241209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414D99-BDBE-4EE7-A3B6-9BD0DA6D5F1C}" type="datetimeFigureOut">
              <a:rPr lang="en-GB" smtClean="0"/>
              <a:t>09/01/2015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1892027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1201914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200959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2C414D99-BDBE-4EE7-A3B6-9BD0DA6D5F1C}" type="datetimeFigureOut">
              <a:rPr lang="en-GB" smtClean="0"/>
              <a:t>09/01/2015</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979537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14D99-BDBE-4EE7-A3B6-9BD0DA6D5F1C}" type="datetimeFigureOut">
              <a:rPr lang="en-GB" smtClean="0"/>
              <a:t>09/01/2015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EF3A75-FC6B-4240-8EB2-898CD0E9F1BC}" type="slidenum">
              <a:rPr lang="en-GB" smtClean="0"/>
              <a:t>‹#›</a:t>
            </a:fld>
            <a:endParaRPr lang="en-GB"/>
          </a:p>
        </p:txBody>
      </p:sp>
    </p:spTree>
    <p:extLst>
      <p:ext uri="{BB962C8B-B14F-4D97-AF65-F5344CB8AC3E}">
        <p14:creationId xmlns:p14="http://schemas.microsoft.com/office/powerpoint/2010/main" val="2539161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6.png"/><Relationship Id="rId10" Type="http://schemas.openxmlformats.org/officeDocument/2006/relationships/slideLayout" Target="../slideLayouts/slideLayout10.xml"/><Relationship Id="rId19"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57675"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C414D99-BDBE-4EE7-A3B6-9BD0DA6D5F1C}" type="datetimeFigureOut">
              <a:rPr lang="en-GB" smtClean="0"/>
              <a:t>09/01/2015</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1EF3A75-FC6B-4240-8EB2-898CD0E9F1BC}" type="slidenum">
              <a:rPr lang="en-GB" smtClean="0"/>
              <a:t>‹#›</a:t>
            </a:fld>
            <a:endParaRPr lang="en-GB" dirty="0"/>
          </a:p>
        </p:txBody>
      </p:sp>
      <p:graphicFrame>
        <p:nvGraphicFramePr>
          <p:cNvPr id="13" name="Object 12"/>
          <p:cNvGraphicFramePr>
            <a:graphicFrameLocks noChangeAspect="1"/>
          </p:cNvGraphicFramePr>
          <p:nvPr userDrawn="1">
            <p:extLst>
              <p:ext uri="{D42A27DB-BD31-4B8C-83A1-F6EECF244321}">
                <p14:modId xmlns:p14="http://schemas.microsoft.com/office/powerpoint/2010/main" val="352627347"/>
              </p:ext>
            </p:extLst>
          </p:nvPr>
        </p:nvGraphicFramePr>
        <p:xfrm>
          <a:off x="10417575" y="193963"/>
          <a:ext cx="771525" cy="775855"/>
        </p:xfrm>
        <a:graphic>
          <a:graphicData uri="http://schemas.openxmlformats.org/presentationml/2006/ole">
            <mc:AlternateContent xmlns:mc="http://schemas.openxmlformats.org/markup-compatibility/2006">
              <mc:Choice xmlns:v="urn:schemas-microsoft-com:vml" Requires="v">
                <p:oleObj spid="_x0000_s2052" name="Bitmap Image" r:id="rId24" imgW="2627510" imgH="2526998" progId="Paint.Picture">
                  <p:embed/>
                </p:oleObj>
              </mc:Choice>
              <mc:Fallback>
                <p:oleObj name="Bitmap Image" r:id="rId24" imgW="2627510" imgH="2526998" progId="Paint.Picture">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0417575" y="193963"/>
                        <a:ext cx="771525" cy="775855"/>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238913978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b="1" dirty="0"/>
              <a:t>CORPORATE RISK MANAGEMENT &amp; INSURANCE</a:t>
            </a:r>
            <a:r>
              <a:rPr lang="en-GB" dirty="0"/>
              <a:t/>
            </a:r>
            <a:br>
              <a:rPr lang="en-GB" dirty="0"/>
            </a:br>
            <a:endParaRPr lang="en-GB" dirty="0"/>
          </a:p>
        </p:txBody>
      </p:sp>
      <p:sp>
        <p:nvSpPr>
          <p:cNvPr id="3" name="Subtitle 2"/>
          <p:cNvSpPr>
            <a:spLocks noGrp="1"/>
          </p:cNvSpPr>
          <p:nvPr>
            <p:ph type="subTitle" idx="1"/>
          </p:nvPr>
        </p:nvSpPr>
        <p:spPr>
          <a:xfrm>
            <a:off x="1260764" y="3809857"/>
            <a:ext cx="9144000" cy="2549380"/>
          </a:xfrm>
        </p:spPr>
        <p:txBody>
          <a:bodyPr>
            <a:normAutofit/>
          </a:bodyPr>
          <a:lstStyle/>
          <a:p>
            <a:r>
              <a:rPr lang="en-US" b="1" dirty="0" smtClean="0"/>
              <a:t>By</a:t>
            </a:r>
          </a:p>
          <a:p>
            <a:r>
              <a:rPr lang="en-US" b="1" dirty="0" smtClean="0"/>
              <a:t>R P Blah</a:t>
            </a:r>
          </a:p>
          <a:p>
            <a:r>
              <a:rPr lang="en-US" b="1" dirty="0" smtClean="0"/>
              <a:t>D.G.M. Incharge</a:t>
            </a:r>
          </a:p>
          <a:p>
            <a:r>
              <a:rPr lang="en-US" b="1" dirty="0" smtClean="0"/>
              <a:t>The Oriental Insurance Company Limited</a:t>
            </a:r>
          </a:p>
          <a:p>
            <a:r>
              <a:rPr lang="en-US" b="1" dirty="0" smtClean="0"/>
              <a:t>Regional Office Bhubaneswar</a:t>
            </a:r>
            <a:endParaRPr lang="en-GB" b="1" dirty="0"/>
          </a:p>
        </p:txBody>
      </p:sp>
    </p:spTree>
    <p:extLst>
      <p:ext uri="{BB962C8B-B14F-4D97-AF65-F5344CB8AC3E}">
        <p14:creationId xmlns:p14="http://schemas.microsoft.com/office/powerpoint/2010/main" val="182272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6" y="1011382"/>
            <a:ext cx="10737273" cy="5458691"/>
          </a:xfrm>
        </p:spPr>
        <p:txBody>
          <a:bodyPr>
            <a:noAutofit/>
          </a:bodyPr>
          <a:lstStyle/>
          <a:p>
            <a:pPr marL="0" lvl="0" indent="0">
              <a:buNone/>
            </a:pPr>
            <a:r>
              <a:rPr lang="en-IN" sz="3600" b="1" dirty="0" smtClean="0">
                <a:solidFill>
                  <a:srgbClr val="92D050"/>
                </a:solidFill>
              </a:rPr>
              <a:t>Management:</a:t>
            </a:r>
            <a:endParaRPr lang="en-GB" sz="3600" dirty="0" smtClean="0">
              <a:solidFill>
                <a:srgbClr val="92D050"/>
              </a:solidFill>
            </a:endParaRPr>
          </a:p>
          <a:p>
            <a:pPr lvl="0"/>
            <a:r>
              <a:rPr lang="en-IN" sz="3200" dirty="0" smtClean="0"/>
              <a:t>Use of sophisticated tools and data collection to quantify risk</a:t>
            </a:r>
            <a:endParaRPr lang="en-GB" sz="3200" dirty="0" smtClean="0"/>
          </a:p>
          <a:p>
            <a:pPr lvl="0"/>
            <a:r>
              <a:rPr lang="en-IN" sz="3200" dirty="0" smtClean="0"/>
              <a:t>To quantify impact of risk of correlations within and among five categories of risk.</a:t>
            </a:r>
            <a:endParaRPr lang="en-GB" sz="3200" dirty="0" smtClean="0"/>
          </a:p>
          <a:p>
            <a:pPr lvl="0"/>
            <a:r>
              <a:rPr lang="en-IN" sz="3200" dirty="0" smtClean="0"/>
              <a:t>To quantify the impact of general economic conditions, industry specific events and extreme events</a:t>
            </a:r>
            <a:endParaRPr lang="en-GB" sz="3200" dirty="0" smtClean="0"/>
          </a:p>
          <a:p>
            <a:pPr lvl="0"/>
            <a:r>
              <a:rPr lang="en-IN" sz="3200" dirty="0" smtClean="0"/>
              <a:t>To report these risk assessments to senior management on a regular basis.</a:t>
            </a:r>
            <a:endParaRPr lang="en-GB" sz="3200" dirty="0" smtClean="0"/>
          </a:p>
        </p:txBody>
      </p:sp>
    </p:spTree>
    <p:extLst>
      <p:ext uri="{BB962C8B-B14F-4D97-AF65-F5344CB8AC3E}">
        <p14:creationId xmlns:p14="http://schemas.microsoft.com/office/powerpoint/2010/main" val="3988933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2" y="314173"/>
            <a:ext cx="9404723" cy="1400530"/>
          </a:xfrm>
        </p:spPr>
        <p:txBody>
          <a:bodyPr/>
          <a:lstStyle/>
          <a:p>
            <a:r>
              <a:rPr lang="en-IN" b="1" dirty="0">
                <a:solidFill>
                  <a:srgbClr val="C00000"/>
                </a:solidFill>
              </a:rPr>
              <a:t>Major Categories of Risk in Insurance Industry</a:t>
            </a:r>
            <a:r>
              <a:rPr lang="en-IN" b="1" dirty="0" smtClean="0">
                <a:solidFill>
                  <a:srgbClr val="C00000"/>
                </a:solidFill>
              </a:rPr>
              <a:t>:</a:t>
            </a:r>
            <a:endParaRPr lang="en-GB" dirty="0">
              <a:solidFill>
                <a:srgbClr val="C00000"/>
              </a:solidFill>
            </a:endParaRPr>
          </a:p>
        </p:txBody>
      </p:sp>
      <p:sp>
        <p:nvSpPr>
          <p:cNvPr id="3" name="Content Placeholder 2"/>
          <p:cNvSpPr>
            <a:spLocks noGrp="1"/>
          </p:cNvSpPr>
          <p:nvPr>
            <p:ph idx="1"/>
          </p:nvPr>
        </p:nvSpPr>
        <p:spPr>
          <a:xfrm>
            <a:off x="646112" y="1911928"/>
            <a:ext cx="10894724" cy="4724400"/>
          </a:xfrm>
        </p:spPr>
        <p:txBody>
          <a:bodyPr>
            <a:noAutofit/>
          </a:bodyPr>
          <a:lstStyle/>
          <a:p>
            <a:pPr marL="0" lvl="0" indent="0">
              <a:buNone/>
            </a:pPr>
            <a:r>
              <a:rPr lang="en-IN" sz="3600" b="1" dirty="0">
                <a:solidFill>
                  <a:srgbClr val="92D050"/>
                </a:solidFill>
              </a:rPr>
              <a:t>Credit Risk</a:t>
            </a:r>
            <a:endParaRPr lang="en-GB" sz="3600" dirty="0">
              <a:solidFill>
                <a:srgbClr val="92D050"/>
              </a:solidFill>
            </a:endParaRPr>
          </a:p>
          <a:p>
            <a:pPr lvl="0"/>
            <a:r>
              <a:rPr lang="en-IN" sz="3200" dirty="0"/>
              <a:t>Business Credit Risk – Failure of reinsurer</a:t>
            </a:r>
            <a:endParaRPr lang="en-GB" sz="3200" dirty="0"/>
          </a:p>
          <a:p>
            <a:pPr lvl="0"/>
            <a:r>
              <a:rPr lang="en-IN" sz="3200" dirty="0"/>
              <a:t>Invested asset risk – Non-performance of invested assets.</a:t>
            </a:r>
            <a:endParaRPr lang="en-GB" sz="3200" dirty="0"/>
          </a:p>
          <a:p>
            <a:pPr marL="0" lvl="0" indent="0">
              <a:buNone/>
            </a:pPr>
            <a:r>
              <a:rPr lang="en-IN" sz="3600" b="1" dirty="0">
                <a:solidFill>
                  <a:srgbClr val="92D050"/>
                </a:solidFill>
              </a:rPr>
              <a:t>Marked Risk</a:t>
            </a:r>
            <a:endParaRPr lang="en-GB" sz="3600" dirty="0">
              <a:solidFill>
                <a:srgbClr val="92D050"/>
              </a:solidFill>
            </a:endParaRPr>
          </a:p>
          <a:p>
            <a:pPr lvl="0"/>
            <a:r>
              <a:rPr lang="en-IN" sz="3200" dirty="0"/>
              <a:t>Interest rate risk – Losses due to change in interest rate.</a:t>
            </a:r>
            <a:endParaRPr lang="en-GB" sz="3200" dirty="0"/>
          </a:p>
          <a:p>
            <a:pPr lvl="0"/>
            <a:r>
              <a:rPr lang="en-IN" sz="3200" dirty="0"/>
              <a:t>Equity &amp; rate risk – Losses due to drop in equity </a:t>
            </a:r>
            <a:r>
              <a:rPr lang="en-IN" sz="3200" dirty="0" smtClean="0"/>
              <a:t>prices</a:t>
            </a:r>
            <a:endParaRPr lang="en-GB" sz="3200" dirty="0"/>
          </a:p>
        </p:txBody>
      </p:sp>
    </p:spTree>
    <p:extLst>
      <p:ext uri="{BB962C8B-B14F-4D97-AF65-F5344CB8AC3E}">
        <p14:creationId xmlns:p14="http://schemas.microsoft.com/office/powerpoint/2010/main" val="2423181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496292"/>
            <a:ext cx="8946541" cy="4752108"/>
          </a:xfrm>
        </p:spPr>
        <p:txBody>
          <a:bodyPr>
            <a:normAutofit/>
          </a:bodyPr>
          <a:lstStyle/>
          <a:p>
            <a:pPr marL="0" lvl="0" indent="0">
              <a:buNone/>
            </a:pPr>
            <a:r>
              <a:rPr lang="en-IN" sz="3600" b="1" dirty="0">
                <a:solidFill>
                  <a:srgbClr val="92D050"/>
                </a:solidFill>
              </a:rPr>
              <a:t>U/W Risk</a:t>
            </a:r>
            <a:endParaRPr lang="en-GB" sz="3600" dirty="0">
              <a:solidFill>
                <a:srgbClr val="92D050"/>
              </a:solidFill>
            </a:endParaRPr>
          </a:p>
          <a:p>
            <a:pPr lvl="0"/>
            <a:r>
              <a:rPr lang="en-IN" sz="3200" dirty="0"/>
              <a:t>Underwriting process</a:t>
            </a:r>
            <a:endParaRPr lang="en-GB" sz="3200" dirty="0"/>
          </a:p>
          <a:p>
            <a:pPr lvl="0"/>
            <a:r>
              <a:rPr lang="en-IN" sz="3200" dirty="0"/>
              <a:t>Pricing of the product</a:t>
            </a:r>
            <a:endParaRPr lang="en-GB" sz="3200" dirty="0"/>
          </a:p>
          <a:p>
            <a:pPr lvl="0"/>
            <a:r>
              <a:rPr lang="en-IN" sz="3200" dirty="0"/>
              <a:t>Product design</a:t>
            </a:r>
            <a:endParaRPr lang="en-GB" sz="3200" dirty="0"/>
          </a:p>
          <a:p>
            <a:pPr lvl="0"/>
            <a:r>
              <a:rPr lang="en-IN" sz="3200" dirty="0"/>
              <a:t>Frequency, severity</a:t>
            </a:r>
            <a:endParaRPr lang="en-GB" sz="3200" dirty="0"/>
          </a:p>
          <a:p>
            <a:pPr lvl="0"/>
            <a:r>
              <a:rPr lang="en-IN" sz="3200" dirty="0"/>
              <a:t>Lapse</a:t>
            </a:r>
            <a:endParaRPr lang="en-GB" sz="3200" dirty="0"/>
          </a:p>
          <a:p>
            <a:pPr lvl="0"/>
            <a:r>
              <a:rPr lang="en-IN" sz="3200" dirty="0"/>
              <a:t>Economic </a:t>
            </a:r>
            <a:r>
              <a:rPr lang="en-IN" sz="3200" dirty="0" smtClean="0"/>
              <a:t>Environment</a:t>
            </a:r>
            <a:endParaRPr lang="en-GB" sz="3200" dirty="0"/>
          </a:p>
        </p:txBody>
      </p:sp>
    </p:spTree>
    <p:extLst>
      <p:ext uri="{BB962C8B-B14F-4D97-AF65-F5344CB8AC3E}">
        <p14:creationId xmlns:p14="http://schemas.microsoft.com/office/powerpoint/2010/main" val="2687175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11382"/>
            <a:ext cx="8946541" cy="5361709"/>
          </a:xfrm>
        </p:spPr>
        <p:txBody>
          <a:bodyPr>
            <a:normAutofit fontScale="92500" lnSpcReduction="20000"/>
          </a:bodyPr>
          <a:lstStyle/>
          <a:p>
            <a:pPr marL="0" lvl="0" indent="0">
              <a:buNone/>
            </a:pPr>
            <a:r>
              <a:rPr lang="en-IN" sz="3900" b="1" dirty="0">
                <a:solidFill>
                  <a:srgbClr val="92D050"/>
                </a:solidFill>
              </a:rPr>
              <a:t>Operational Risk</a:t>
            </a:r>
            <a:endParaRPr lang="en-GB" sz="3900" dirty="0">
              <a:solidFill>
                <a:srgbClr val="92D050"/>
              </a:solidFill>
            </a:endParaRPr>
          </a:p>
          <a:p>
            <a:pPr lvl="0"/>
            <a:r>
              <a:rPr lang="en-IN" sz="3200" dirty="0"/>
              <a:t>Monetary Controls </a:t>
            </a:r>
            <a:endParaRPr lang="en-GB" sz="3200" dirty="0"/>
          </a:p>
          <a:p>
            <a:pPr lvl="0"/>
            <a:r>
              <a:rPr lang="en-IN" sz="3200" dirty="0"/>
              <a:t>Financial Reporting </a:t>
            </a:r>
            <a:endParaRPr lang="en-GB" sz="3200" dirty="0"/>
          </a:p>
          <a:p>
            <a:pPr lvl="0"/>
            <a:r>
              <a:rPr lang="en-IN" sz="3200" dirty="0"/>
              <a:t>Legal controls</a:t>
            </a:r>
            <a:endParaRPr lang="en-GB" sz="3200" dirty="0"/>
          </a:p>
          <a:p>
            <a:pPr lvl="0"/>
            <a:r>
              <a:rPr lang="en-IN" sz="3200" dirty="0"/>
              <a:t>Distribution</a:t>
            </a:r>
            <a:endParaRPr lang="en-GB" sz="3200" dirty="0"/>
          </a:p>
          <a:p>
            <a:pPr lvl="0"/>
            <a:r>
              <a:rPr lang="en-IN" sz="3200" dirty="0"/>
              <a:t>IT System </a:t>
            </a:r>
            <a:endParaRPr lang="en-GB" sz="3200" dirty="0"/>
          </a:p>
          <a:p>
            <a:pPr lvl="0"/>
            <a:r>
              <a:rPr lang="en-IN" sz="3200" dirty="0"/>
              <a:t>Regulatory provision</a:t>
            </a:r>
            <a:endParaRPr lang="en-GB" sz="3200" dirty="0"/>
          </a:p>
          <a:p>
            <a:pPr lvl="0"/>
            <a:r>
              <a:rPr lang="en-IN" sz="3200" dirty="0"/>
              <a:t>Training</a:t>
            </a:r>
            <a:endParaRPr lang="en-GB" sz="3200" dirty="0"/>
          </a:p>
          <a:p>
            <a:pPr lvl="0"/>
            <a:r>
              <a:rPr lang="en-IN" sz="3200" dirty="0"/>
              <a:t>Turnover</a:t>
            </a:r>
            <a:endParaRPr lang="en-GB" sz="3200" dirty="0"/>
          </a:p>
          <a:p>
            <a:pPr lvl="0"/>
            <a:r>
              <a:rPr lang="en-IN" sz="3200" dirty="0"/>
              <a:t>Data </a:t>
            </a:r>
            <a:r>
              <a:rPr lang="en-IN" sz="3200" dirty="0" smtClean="0"/>
              <a:t>capture</a:t>
            </a:r>
            <a:endParaRPr lang="en-GB" sz="3200" dirty="0"/>
          </a:p>
        </p:txBody>
      </p:sp>
    </p:spTree>
    <p:extLst>
      <p:ext uri="{BB962C8B-B14F-4D97-AF65-F5344CB8AC3E}">
        <p14:creationId xmlns:p14="http://schemas.microsoft.com/office/powerpoint/2010/main" val="107108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510146"/>
            <a:ext cx="8946541" cy="4738254"/>
          </a:xfrm>
        </p:spPr>
        <p:txBody>
          <a:bodyPr>
            <a:normAutofit/>
          </a:bodyPr>
          <a:lstStyle/>
          <a:p>
            <a:pPr marL="0" lvl="0" indent="0">
              <a:buNone/>
            </a:pPr>
            <a:r>
              <a:rPr lang="en-IN" sz="3600" b="1" dirty="0">
                <a:solidFill>
                  <a:srgbClr val="92D050"/>
                </a:solidFill>
              </a:rPr>
              <a:t>Strategic Risk</a:t>
            </a:r>
            <a:endParaRPr lang="en-GB" sz="3600" dirty="0">
              <a:solidFill>
                <a:srgbClr val="92D050"/>
              </a:solidFill>
            </a:endParaRPr>
          </a:p>
          <a:p>
            <a:pPr lvl="0"/>
            <a:r>
              <a:rPr lang="en-IN" sz="3200" dirty="0"/>
              <a:t>Competition</a:t>
            </a:r>
            <a:endParaRPr lang="en-GB" sz="3200" dirty="0"/>
          </a:p>
          <a:p>
            <a:pPr lvl="0"/>
            <a:r>
              <a:rPr lang="en-IN" sz="3200" dirty="0"/>
              <a:t>Demographic / Social Change</a:t>
            </a:r>
            <a:endParaRPr lang="en-GB" sz="3200" dirty="0"/>
          </a:p>
          <a:p>
            <a:pPr lvl="0"/>
            <a:r>
              <a:rPr lang="en-IN" sz="3200" dirty="0"/>
              <a:t>Negative Publicity</a:t>
            </a:r>
            <a:endParaRPr lang="en-GB" sz="3200" dirty="0"/>
          </a:p>
          <a:p>
            <a:pPr lvl="0"/>
            <a:r>
              <a:rPr lang="en-IN" sz="3200" dirty="0"/>
              <a:t>Rating downgrade</a:t>
            </a:r>
            <a:endParaRPr lang="en-GB" sz="3200" dirty="0"/>
          </a:p>
          <a:p>
            <a:pPr lvl="0"/>
            <a:r>
              <a:rPr lang="en-IN" sz="3200" dirty="0"/>
              <a:t>Customer demands</a:t>
            </a:r>
            <a:endParaRPr lang="en-GB" sz="3200" dirty="0"/>
          </a:p>
          <a:p>
            <a:pPr lvl="0"/>
            <a:r>
              <a:rPr lang="en-IN" sz="3200" dirty="0" smtClean="0"/>
              <a:t>Technological</a:t>
            </a:r>
            <a:endParaRPr lang="en-GB" sz="3200" dirty="0"/>
          </a:p>
        </p:txBody>
      </p:sp>
    </p:spTree>
    <p:extLst>
      <p:ext uri="{BB962C8B-B14F-4D97-AF65-F5344CB8AC3E}">
        <p14:creationId xmlns:p14="http://schemas.microsoft.com/office/powerpoint/2010/main" val="2926023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8873" y="1496292"/>
            <a:ext cx="9753599" cy="4752108"/>
          </a:xfrm>
        </p:spPr>
        <p:txBody>
          <a:bodyPr>
            <a:noAutofit/>
          </a:bodyPr>
          <a:lstStyle/>
          <a:p>
            <a:pPr marL="0" indent="0" algn="just">
              <a:buNone/>
            </a:pPr>
            <a:r>
              <a:rPr lang="en-IN" sz="3200" dirty="0"/>
              <a:t>The strong and fundamental practices and processes encompassing traditional risk management, capital management and enterprise risk management provide a wealth of information and sophisticated tools. However, a company’s risk profile and its ultimate success or failure still are dictated by decisions made by the management</a:t>
            </a:r>
            <a:r>
              <a:rPr lang="en-IN" sz="3200" dirty="0" smtClean="0"/>
              <a:t>.</a:t>
            </a:r>
            <a:endParaRPr lang="en-GB" sz="3200" dirty="0"/>
          </a:p>
        </p:txBody>
      </p:sp>
    </p:spTree>
    <p:extLst>
      <p:ext uri="{BB962C8B-B14F-4D97-AF65-F5344CB8AC3E}">
        <p14:creationId xmlns:p14="http://schemas.microsoft.com/office/powerpoint/2010/main" val="2044329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345" y="1340716"/>
            <a:ext cx="10515600" cy="4351338"/>
          </a:xfrm>
        </p:spPr>
        <p:txBody>
          <a:bodyPr>
            <a:normAutofit/>
          </a:bodyPr>
          <a:lstStyle/>
          <a:p>
            <a:pPr marL="0" indent="0" algn="ctr">
              <a:buNone/>
            </a:pPr>
            <a:endParaRPr lang="en-US" sz="9600" dirty="0" smtClean="0"/>
          </a:p>
          <a:p>
            <a:pPr marL="0" indent="0" algn="ctr">
              <a:buNone/>
            </a:pPr>
            <a:r>
              <a:rPr lang="en-US" sz="9600" dirty="0" smtClean="0">
                <a:solidFill>
                  <a:srgbClr val="92D050"/>
                </a:solidFill>
              </a:rPr>
              <a:t>THANK YOU ALL</a:t>
            </a:r>
            <a:endParaRPr lang="en-GB" sz="9600" dirty="0">
              <a:solidFill>
                <a:srgbClr val="92D050"/>
              </a:solidFill>
            </a:endParaRPr>
          </a:p>
        </p:txBody>
      </p:sp>
    </p:spTree>
    <p:extLst>
      <p:ext uri="{BB962C8B-B14F-4D97-AF65-F5344CB8AC3E}">
        <p14:creationId xmlns:p14="http://schemas.microsoft.com/office/powerpoint/2010/main" val="2831760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35755"/>
          </a:xfrm>
        </p:spPr>
        <p:txBody>
          <a:bodyPr/>
          <a:lstStyle/>
          <a:p>
            <a:pPr lvl="0"/>
            <a:r>
              <a:rPr lang="en-IN" b="1" u="sng" dirty="0">
                <a:solidFill>
                  <a:schemeClr val="accent1"/>
                </a:solidFill>
              </a:rPr>
              <a:t>RISK MANAGEMENT</a:t>
            </a:r>
            <a:r>
              <a:rPr lang="en-IN" dirty="0" smtClean="0">
                <a:solidFill>
                  <a:schemeClr val="accent1"/>
                </a:solidFill>
              </a:rPr>
              <a:t>:</a:t>
            </a:r>
            <a:endParaRPr lang="en-GB" dirty="0">
              <a:solidFill>
                <a:schemeClr val="accent1"/>
              </a:solidFill>
            </a:endParaRPr>
          </a:p>
        </p:txBody>
      </p:sp>
      <p:sp>
        <p:nvSpPr>
          <p:cNvPr id="3" name="Content Placeholder 2"/>
          <p:cNvSpPr>
            <a:spLocks noGrp="1"/>
          </p:cNvSpPr>
          <p:nvPr>
            <p:ph idx="1"/>
          </p:nvPr>
        </p:nvSpPr>
        <p:spPr>
          <a:xfrm>
            <a:off x="748145" y="1288474"/>
            <a:ext cx="9739745" cy="4959926"/>
          </a:xfrm>
        </p:spPr>
        <p:txBody>
          <a:bodyPr>
            <a:normAutofit lnSpcReduction="10000"/>
          </a:bodyPr>
          <a:lstStyle/>
          <a:p>
            <a:pPr lvl="0"/>
            <a:r>
              <a:rPr lang="en-IN" dirty="0"/>
              <a:t>Risk is an inherent element for both operational and strategic decision making in all business and policy matter.</a:t>
            </a:r>
            <a:endParaRPr lang="en-GB" dirty="0"/>
          </a:p>
          <a:p>
            <a:pPr lvl="0"/>
            <a:r>
              <a:rPr lang="en-IN" dirty="0"/>
              <a:t>Risk Management is the process by which companies systematically identity, measure and manage the various types of risk inherent within their operations.</a:t>
            </a:r>
            <a:endParaRPr lang="en-GB" dirty="0"/>
          </a:p>
          <a:p>
            <a:pPr lvl="0"/>
            <a:r>
              <a:rPr lang="en-IN" dirty="0"/>
              <a:t>Corporate Risk Management or Enterprise Risk Management differs from traditional risk management in the manner how risks exposures in an organisation are treated.</a:t>
            </a:r>
            <a:endParaRPr lang="en-GB" dirty="0"/>
          </a:p>
          <a:p>
            <a:pPr lvl="0"/>
            <a:r>
              <a:rPr lang="en-IN" dirty="0"/>
              <a:t>Corporate Risk Management which is popularly known as Enterprise Risk Management is defined as: “Enterprise Risk Management is a process, effected by an entity’s board of directors, management, and other personnel, applied in strategy setting and across the enterprise designed to identify potential events that may affect the entity and manage risk to be within its risk appetite to provide reasonable assurance regarding the achievement of entity objectives</a:t>
            </a:r>
            <a:r>
              <a:rPr lang="en-IN" dirty="0" smtClean="0"/>
              <a:t>.</a:t>
            </a:r>
            <a:endParaRPr lang="en-GB" dirty="0"/>
          </a:p>
        </p:txBody>
      </p:sp>
    </p:spTree>
    <p:extLst>
      <p:ext uri="{BB962C8B-B14F-4D97-AF65-F5344CB8AC3E}">
        <p14:creationId xmlns:p14="http://schemas.microsoft.com/office/powerpoint/2010/main" val="3344372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21900"/>
          </a:xfrm>
        </p:spPr>
        <p:txBody>
          <a:bodyPr/>
          <a:lstStyle/>
          <a:p>
            <a:r>
              <a:rPr lang="en-IN" b="1" dirty="0">
                <a:solidFill>
                  <a:schemeClr val="accent1"/>
                </a:solidFill>
              </a:rPr>
              <a:t>The definition reflects the </a:t>
            </a:r>
            <a:r>
              <a:rPr lang="en-IN" b="1" dirty="0" smtClean="0">
                <a:solidFill>
                  <a:schemeClr val="accent1"/>
                </a:solidFill>
              </a:rPr>
              <a:t>following</a:t>
            </a:r>
            <a:endParaRPr lang="en-GB" dirty="0">
              <a:solidFill>
                <a:schemeClr val="accent1"/>
              </a:solidFill>
            </a:endParaRPr>
          </a:p>
        </p:txBody>
      </p:sp>
      <p:sp>
        <p:nvSpPr>
          <p:cNvPr id="3" name="Content Placeholder 2"/>
          <p:cNvSpPr>
            <a:spLocks noGrp="1"/>
          </p:cNvSpPr>
          <p:nvPr>
            <p:ph idx="1"/>
          </p:nvPr>
        </p:nvSpPr>
        <p:spPr>
          <a:xfrm>
            <a:off x="762000" y="1274618"/>
            <a:ext cx="9822873" cy="4973781"/>
          </a:xfrm>
        </p:spPr>
        <p:txBody>
          <a:bodyPr>
            <a:normAutofit/>
          </a:bodyPr>
          <a:lstStyle/>
          <a:p>
            <a:pPr lvl="0"/>
            <a:r>
              <a:rPr lang="en-IN" dirty="0"/>
              <a:t>A process ongoing and flowing through an entity</a:t>
            </a:r>
            <a:endParaRPr lang="en-GB" dirty="0"/>
          </a:p>
          <a:p>
            <a:pPr lvl="0"/>
            <a:r>
              <a:rPr lang="en-IN" dirty="0"/>
              <a:t>Effected by people at every level of an organisation</a:t>
            </a:r>
            <a:endParaRPr lang="en-GB" dirty="0"/>
          </a:p>
          <a:p>
            <a:pPr lvl="0"/>
            <a:r>
              <a:rPr lang="en-IN" dirty="0"/>
              <a:t>Applied in strategy setting</a:t>
            </a:r>
            <a:endParaRPr lang="en-GB" dirty="0"/>
          </a:p>
          <a:p>
            <a:pPr lvl="0"/>
            <a:r>
              <a:rPr lang="en-IN" dirty="0"/>
              <a:t>Applied across the enterprise, at every level and unit, and includes taking an entity level portfolio view of risk.</a:t>
            </a:r>
            <a:endParaRPr lang="en-GB" dirty="0"/>
          </a:p>
          <a:p>
            <a:pPr lvl="0"/>
            <a:r>
              <a:rPr lang="en-IN" dirty="0"/>
              <a:t>Designed to identity potential events that if they occur will affect the entity and to manage risk within its risk appetite.</a:t>
            </a:r>
            <a:endParaRPr lang="en-GB" dirty="0"/>
          </a:p>
          <a:p>
            <a:pPr lvl="0"/>
            <a:r>
              <a:rPr lang="en-IN" dirty="0"/>
              <a:t>Able to provide reasonable assurance to an entity’s management and Board of directors.</a:t>
            </a:r>
            <a:endParaRPr lang="en-GB" dirty="0"/>
          </a:p>
          <a:p>
            <a:pPr lvl="0"/>
            <a:r>
              <a:rPr lang="en-IN" dirty="0"/>
              <a:t>Geared to achievement of objectives in one or more separate but overlapping categories</a:t>
            </a:r>
            <a:r>
              <a:rPr lang="en-IN" dirty="0" smtClean="0"/>
              <a:t>.</a:t>
            </a:r>
            <a:endParaRPr lang="en-GB" dirty="0"/>
          </a:p>
        </p:txBody>
      </p:sp>
    </p:spTree>
    <p:extLst>
      <p:ext uri="{BB962C8B-B14F-4D97-AF65-F5344CB8AC3E}">
        <p14:creationId xmlns:p14="http://schemas.microsoft.com/office/powerpoint/2010/main" val="3168008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63464"/>
          </a:xfrm>
        </p:spPr>
        <p:txBody>
          <a:bodyPr/>
          <a:lstStyle/>
          <a:p>
            <a:r>
              <a:rPr lang="en-IN" b="1" dirty="0">
                <a:solidFill>
                  <a:schemeClr val="accent1"/>
                </a:solidFill>
              </a:rPr>
              <a:t>Objectives of Risk Management</a:t>
            </a:r>
            <a:r>
              <a:rPr lang="en-IN" dirty="0" smtClean="0">
                <a:solidFill>
                  <a:schemeClr val="accent1"/>
                </a:solidFill>
              </a:rPr>
              <a:t>:</a:t>
            </a:r>
            <a:endParaRPr lang="en-GB" dirty="0">
              <a:solidFill>
                <a:schemeClr val="accent1"/>
              </a:solidFill>
            </a:endParaRPr>
          </a:p>
        </p:txBody>
      </p:sp>
      <p:sp>
        <p:nvSpPr>
          <p:cNvPr id="3" name="Content Placeholder 2"/>
          <p:cNvSpPr>
            <a:spLocks noGrp="1"/>
          </p:cNvSpPr>
          <p:nvPr>
            <p:ph idx="1"/>
          </p:nvPr>
        </p:nvSpPr>
        <p:spPr>
          <a:xfrm>
            <a:off x="646111" y="1316182"/>
            <a:ext cx="9897198" cy="5209309"/>
          </a:xfrm>
        </p:spPr>
        <p:txBody>
          <a:bodyPr>
            <a:noAutofit/>
          </a:bodyPr>
          <a:lstStyle/>
          <a:p>
            <a:r>
              <a:rPr lang="en-IN" sz="2400" dirty="0"/>
              <a:t>The fundamental objectives of a sound risk management programme are:</a:t>
            </a:r>
            <a:endParaRPr lang="en-GB" sz="2400" dirty="0"/>
          </a:p>
          <a:p>
            <a:pPr lvl="0"/>
            <a:r>
              <a:rPr lang="en-IN" sz="2400" dirty="0"/>
              <a:t>To manage the organization’s exposure to potential earnings and capital volatility.</a:t>
            </a:r>
            <a:endParaRPr lang="en-GB" sz="2400" dirty="0"/>
          </a:p>
          <a:p>
            <a:pPr lvl="0"/>
            <a:r>
              <a:rPr lang="en-IN" sz="2400" dirty="0"/>
              <a:t>To maximise value to the organization’s various stakeholders</a:t>
            </a:r>
            <a:endParaRPr lang="en-GB" sz="2400" dirty="0"/>
          </a:p>
          <a:p>
            <a:pPr lvl="0"/>
            <a:r>
              <a:rPr lang="en-IN" sz="2400" dirty="0"/>
              <a:t>Not to eliminate risk and volatility but to understand it and manage it. </a:t>
            </a:r>
            <a:endParaRPr lang="en-GB" sz="2400" dirty="0"/>
          </a:p>
          <a:p>
            <a:pPr lvl="0"/>
            <a:r>
              <a:rPr lang="en-IN" sz="2400" dirty="0"/>
              <a:t>To identity and quantify the risk</a:t>
            </a:r>
            <a:endParaRPr lang="en-GB" sz="2400" dirty="0"/>
          </a:p>
          <a:p>
            <a:pPr lvl="0"/>
            <a:r>
              <a:rPr lang="en-IN" sz="2400" dirty="0"/>
              <a:t>Set risk tolerances based in overall corporate objectives</a:t>
            </a:r>
            <a:endParaRPr lang="en-GB" sz="2400" dirty="0"/>
          </a:p>
          <a:p>
            <a:pPr lvl="0"/>
            <a:r>
              <a:rPr lang="en-IN" sz="2400" dirty="0"/>
              <a:t>Take necessary actions to manage risks in light of objectives</a:t>
            </a:r>
            <a:r>
              <a:rPr lang="en-IN" sz="2400" dirty="0" smtClean="0"/>
              <a:t>.</a:t>
            </a:r>
            <a:endParaRPr lang="en-GB" sz="2400" dirty="0"/>
          </a:p>
        </p:txBody>
      </p:sp>
    </p:spTree>
    <p:extLst>
      <p:ext uri="{BB962C8B-B14F-4D97-AF65-F5344CB8AC3E}">
        <p14:creationId xmlns:p14="http://schemas.microsoft.com/office/powerpoint/2010/main" val="1703794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chemeClr val="accent1"/>
                </a:solidFill>
              </a:rPr>
              <a:t>Results</a:t>
            </a:r>
            <a:r>
              <a:rPr lang="en-IN" dirty="0" smtClean="0">
                <a:solidFill>
                  <a:schemeClr val="accent1"/>
                </a:solidFill>
              </a:rPr>
              <a:t>:</a:t>
            </a:r>
            <a:endParaRPr lang="en-GB" dirty="0">
              <a:solidFill>
                <a:schemeClr val="accent1"/>
              </a:solidFill>
            </a:endParaRPr>
          </a:p>
        </p:txBody>
      </p:sp>
      <p:sp>
        <p:nvSpPr>
          <p:cNvPr id="3" name="Content Placeholder 2"/>
          <p:cNvSpPr>
            <a:spLocks noGrp="1"/>
          </p:cNvSpPr>
          <p:nvPr>
            <p:ph idx="1"/>
          </p:nvPr>
        </p:nvSpPr>
        <p:spPr>
          <a:xfrm>
            <a:off x="1103312" y="2052918"/>
            <a:ext cx="9703233" cy="4195481"/>
          </a:xfrm>
        </p:spPr>
        <p:txBody>
          <a:bodyPr>
            <a:normAutofit/>
          </a:bodyPr>
          <a:lstStyle/>
          <a:p>
            <a:pPr lvl="0"/>
            <a:r>
              <a:rPr lang="en-IN" sz="2800" dirty="0"/>
              <a:t>Risk Management fosters an operative environment that supports strong financial controls and risk mitigation</a:t>
            </a:r>
            <a:r>
              <a:rPr lang="en-IN" sz="2800" dirty="0" smtClean="0"/>
              <a:t>.</a:t>
            </a:r>
          </a:p>
          <a:p>
            <a:pPr marL="0" lvl="0" indent="0">
              <a:buNone/>
            </a:pPr>
            <a:endParaRPr lang="en-GB" sz="2800" dirty="0"/>
          </a:p>
          <a:p>
            <a:pPr lvl="0"/>
            <a:r>
              <a:rPr lang="en-IN" sz="2800" dirty="0"/>
              <a:t>Prudent risk taking to seize market opportunities</a:t>
            </a:r>
            <a:r>
              <a:rPr lang="en-IN" sz="2800" dirty="0" smtClean="0"/>
              <a:t>.</a:t>
            </a:r>
            <a:endParaRPr lang="en-GB" sz="2800" dirty="0"/>
          </a:p>
        </p:txBody>
      </p:sp>
    </p:spTree>
    <p:extLst>
      <p:ext uri="{BB962C8B-B14F-4D97-AF65-F5344CB8AC3E}">
        <p14:creationId xmlns:p14="http://schemas.microsoft.com/office/powerpoint/2010/main" val="825029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2" y="206598"/>
            <a:ext cx="9404723" cy="1275838"/>
          </a:xfrm>
        </p:spPr>
        <p:txBody>
          <a:bodyPr>
            <a:normAutofit fontScale="90000"/>
          </a:bodyPr>
          <a:lstStyle/>
          <a:p>
            <a:r>
              <a:rPr lang="en-IN" b="1" dirty="0">
                <a:solidFill>
                  <a:schemeClr val="accent1"/>
                </a:solidFill>
              </a:rPr>
              <a:t>What is Corporate Risk Management in Insurance Industries</a:t>
            </a:r>
            <a:r>
              <a:rPr lang="en-IN" b="1" dirty="0" smtClean="0">
                <a:solidFill>
                  <a:schemeClr val="accent1"/>
                </a:solidFill>
              </a:rPr>
              <a:t>?</a:t>
            </a:r>
            <a:endParaRPr lang="en-GB" dirty="0">
              <a:solidFill>
                <a:schemeClr val="accent1"/>
              </a:solidFill>
            </a:endParaRPr>
          </a:p>
        </p:txBody>
      </p:sp>
      <p:sp>
        <p:nvSpPr>
          <p:cNvPr id="3" name="Content Placeholder 2"/>
          <p:cNvSpPr>
            <a:spLocks noGrp="1"/>
          </p:cNvSpPr>
          <p:nvPr>
            <p:ph idx="1"/>
          </p:nvPr>
        </p:nvSpPr>
        <p:spPr>
          <a:xfrm>
            <a:off x="646112" y="1593273"/>
            <a:ext cx="10437524" cy="4959927"/>
          </a:xfrm>
        </p:spPr>
        <p:txBody>
          <a:bodyPr>
            <a:noAutofit/>
          </a:bodyPr>
          <a:lstStyle/>
          <a:p>
            <a:pPr lvl="0"/>
            <a:r>
              <a:rPr lang="en-IN" sz="2400" dirty="0"/>
              <a:t>Significant and widespread additions to Insurance Industries’ vocabulary.</a:t>
            </a:r>
            <a:endParaRPr lang="en-GB" sz="2400" dirty="0"/>
          </a:p>
          <a:p>
            <a:pPr lvl="0"/>
            <a:r>
              <a:rPr lang="en-IN" sz="2400" dirty="0"/>
              <a:t>Natural extension of Insurer’s fundamental risk management practices. </a:t>
            </a:r>
            <a:endParaRPr lang="en-GB" sz="2400" dirty="0"/>
          </a:p>
          <a:p>
            <a:pPr lvl="0"/>
            <a:r>
              <a:rPr lang="en-IN" sz="2400" dirty="0"/>
              <a:t>Foundation rooted in sound traditional controls and policies encompassing five key categories of risk</a:t>
            </a:r>
            <a:endParaRPr lang="en-GB" sz="2400" dirty="0"/>
          </a:p>
          <a:p>
            <a:pPr lvl="0"/>
            <a:r>
              <a:rPr lang="en-IN" sz="2400" dirty="0"/>
              <a:t>Credit Risk</a:t>
            </a:r>
            <a:endParaRPr lang="en-GB" sz="2400" dirty="0"/>
          </a:p>
          <a:p>
            <a:pPr lvl="0"/>
            <a:r>
              <a:rPr lang="en-IN" sz="2400" dirty="0"/>
              <a:t>Market Risk </a:t>
            </a:r>
            <a:endParaRPr lang="en-GB" sz="2400" dirty="0"/>
          </a:p>
          <a:p>
            <a:pPr lvl="0"/>
            <a:r>
              <a:rPr lang="en-IN" sz="2400" dirty="0"/>
              <a:t>Underwriting Risk </a:t>
            </a:r>
            <a:endParaRPr lang="en-GB" sz="2400" dirty="0"/>
          </a:p>
          <a:p>
            <a:pPr lvl="0"/>
            <a:r>
              <a:rPr lang="en-IN" sz="2400" dirty="0"/>
              <a:t>Operational Risk</a:t>
            </a:r>
            <a:endParaRPr lang="en-GB" sz="2400" dirty="0"/>
          </a:p>
          <a:p>
            <a:pPr lvl="0"/>
            <a:r>
              <a:rPr lang="en-IN" sz="2400" dirty="0"/>
              <a:t>Strategic </a:t>
            </a:r>
            <a:r>
              <a:rPr lang="en-IN" sz="2400" dirty="0" smtClean="0"/>
              <a:t>Risk</a:t>
            </a:r>
            <a:endParaRPr lang="en-GB" sz="2400" dirty="0"/>
          </a:p>
        </p:txBody>
      </p:sp>
    </p:spTree>
    <p:extLst>
      <p:ext uri="{BB962C8B-B14F-4D97-AF65-F5344CB8AC3E}">
        <p14:creationId xmlns:p14="http://schemas.microsoft.com/office/powerpoint/2010/main" val="629648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chemeClr val="accent1"/>
                </a:solidFill>
              </a:rPr>
              <a:t>Enterprise Risk Management in Insurance Companies represents</a:t>
            </a:r>
            <a:r>
              <a:rPr lang="en-IN" dirty="0" smtClean="0">
                <a:solidFill>
                  <a:schemeClr val="accent1"/>
                </a:solidFill>
              </a:rPr>
              <a:t>:</a:t>
            </a:r>
            <a:endParaRPr lang="en-GB" dirty="0">
              <a:solidFill>
                <a:schemeClr val="accent1"/>
              </a:solidFill>
            </a:endParaRPr>
          </a:p>
        </p:txBody>
      </p:sp>
      <p:sp>
        <p:nvSpPr>
          <p:cNvPr id="3" name="Content Placeholder 2"/>
          <p:cNvSpPr>
            <a:spLocks noGrp="1"/>
          </p:cNvSpPr>
          <p:nvPr>
            <p:ph idx="1"/>
          </p:nvPr>
        </p:nvSpPr>
        <p:spPr>
          <a:xfrm>
            <a:off x="646112" y="2052918"/>
            <a:ext cx="9758652" cy="4195481"/>
          </a:xfrm>
        </p:spPr>
        <p:txBody>
          <a:bodyPr>
            <a:normAutofit/>
          </a:bodyPr>
          <a:lstStyle/>
          <a:p>
            <a:pPr lvl="0"/>
            <a:r>
              <a:rPr lang="en-IN" sz="2800" dirty="0"/>
              <a:t>Development of an enterprise wide view of risk</a:t>
            </a:r>
            <a:endParaRPr lang="en-GB" sz="2800" dirty="0"/>
          </a:p>
          <a:p>
            <a:pPr lvl="0"/>
            <a:r>
              <a:rPr lang="en-IN" sz="2800" dirty="0"/>
              <a:t>To identify, quantify and manage risk on a more holistic basis</a:t>
            </a:r>
            <a:endParaRPr lang="en-GB" sz="2800" dirty="0"/>
          </a:p>
          <a:p>
            <a:pPr lvl="0"/>
            <a:r>
              <a:rPr lang="en-IN" sz="2800" dirty="0"/>
              <a:t>Considers the individual risk at hand as well as any correlations and interdependencies of risk across the entire organisation</a:t>
            </a:r>
            <a:endParaRPr lang="en-GB" sz="2800" dirty="0"/>
          </a:p>
          <a:p>
            <a:pPr lvl="0"/>
            <a:r>
              <a:rPr lang="en-IN" sz="2800" dirty="0"/>
              <a:t>To create a structured, integrated framework to increase the value of the firm</a:t>
            </a:r>
            <a:r>
              <a:rPr lang="en-IN" sz="2800" dirty="0" smtClean="0"/>
              <a:t>.</a:t>
            </a:r>
            <a:endParaRPr lang="en-GB" sz="2800" dirty="0"/>
          </a:p>
        </p:txBody>
      </p:sp>
    </p:spTree>
    <p:extLst>
      <p:ext uri="{BB962C8B-B14F-4D97-AF65-F5344CB8AC3E}">
        <p14:creationId xmlns:p14="http://schemas.microsoft.com/office/powerpoint/2010/main" val="4033410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365125"/>
            <a:ext cx="11000509" cy="1338984"/>
          </a:xfrm>
        </p:spPr>
        <p:txBody>
          <a:bodyPr/>
          <a:lstStyle/>
          <a:p>
            <a:r>
              <a:rPr lang="en-IN" b="1" dirty="0">
                <a:solidFill>
                  <a:schemeClr val="accent1"/>
                </a:solidFill>
              </a:rPr>
              <a:t>Three Key Areas of Corporate Risk Management:</a:t>
            </a:r>
            <a:endParaRPr lang="en-GB" dirty="0">
              <a:solidFill>
                <a:schemeClr val="accent1"/>
              </a:solidFill>
            </a:endParaRPr>
          </a:p>
        </p:txBody>
      </p:sp>
      <p:sp>
        <p:nvSpPr>
          <p:cNvPr id="3" name="Content Placeholder 2"/>
          <p:cNvSpPr>
            <a:spLocks noGrp="1"/>
          </p:cNvSpPr>
          <p:nvPr>
            <p:ph idx="1"/>
          </p:nvPr>
        </p:nvSpPr>
        <p:spPr>
          <a:xfrm>
            <a:off x="581891" y="1856509"/>
            <a:ext cx="10515600" cy="4433455"/>
          </a:xfrm>
        </p:spPr>
        <p:txBody>
          <a:bodyPr>
            <a:normAutofit/>
          </a:bodyPr>
          <a:lstStyle/>
          <a:p>
            <a:pPr marL="0" lvl="0" indent="0">
              <a:buNone/>
            </a:pPr>
            <a:r>
              <a:rPr lang="en-IN" sz="3600" b="1" dirty="0">
                <a:solidFill>
                  <a:srgbClr val="92D050"/>
                </a:solidFill>
              </a:rPr>
              <a:t>Culture:</a:t>
            </a:r>
            <a:endParaRPr lang="en-GB" sz="3600" dirty="0">
              <a:solidFill>
                <a:srgbClr val="92D050"/>
              </a:solidFill>
            </a:endParaRPr>
          </a:p>
          <a:p>
            <a:pPr lvl="0"/>
            <a:r>
              <a:rPr lang="en-IN" sz="3200" dirty="0"/>
              <a:t>Establishment of an environment throughout the organisation from board level to senior.</a:t>
            </a:r>
            <a:endParaRPr lang="en-GB" sz="3200" dirty="0"/>
          </a:p>
          <a:p>
            <a:pPr lvl="0"/>
            <a:r>
              <a:rPr lang="en-IN" sz="3200" dirty="0"/>
              <a:t>Management to business line management to the employee.</a:t>
            </a:r>
            <a:endParaRPr lang="en-GB" sz="3200" dirty="0"/>
          </a:p>
          <a:p>
            <a:pPr lvl="0"/>
            <a:r>
              <a:rPr lang="en-IN" sz="3200" dirty="0"/>
              <a:t>Create risk awareness and accountability in daily operation</a:t>
            </a:r>
            <a:r>
              <a:rPr lang="en-IN" sz="3200" dirty="0" smtClean="0"/>
              <a:t>.</a:t>
            </a:r>
            <a:endParaRPr lang="en-GB" sz="3200" dirty="0"/>
          </a:p>
        </p:txBody>
      </p:sp>
    </p:spTree>
    <p:extLst>
      <p:ext uri="{BB962C8B-B14F-4D97-AF65-F5344CB8AC3E}">
        <p14:creationId xmlns:p14="http://schemas.microsoft.com/office/powerpoint/2010/main" val="3783161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4" y="1302328"/>
            <a:ext cx="9218580" cy="4946072"/>
          </a:xfrm>
        </p:spPr>
        <p:txBody>
          <a:bodyPr>
            <a:normAutofit/>
          </a:bodyPr>
          <a:lstStyle/>
          <a:p>
            <a:pPr marL="0" lvl="0" indent="0">
              <a:buNone/>
            </a:pPr>
            <a:r>
              <a:rPr lang="en-IN" sz="3600" b="1" dirty="0" smtClean="0">
                <a:solidFill>
                  <a:srgbClr val="92D050"/>
                </a:solidFill>
              </a:rPr>
              <a:t>Identification &amp; Management</a:t>
            </a:r>
            <a:r>
              <a:rPr lang="en-IN" sz="3600" dirty="0" smtClean="0">
                <a:solidFill>
                  <a:srgbClr val="92D050"/>
                </a:solidFill>
              </a:rPr>
              <a:t>:</a:t>
            </a:r>
            <a:endParaRPr lang="en-GB" sz="3600" dirty="0" smtClean="0">
              <a:solidFill>
                <a:srgbClr val="92D050"/>
              </a:solidFill>
            </a:endParaRPr>
          </a:p>
          <a:p>
            <a:pPr lvl="0"/>
            <a:r>
              <a:rPr lang="en-IN" sz="3200" dirty="0" smtClean="0"/>
              <a:t>Ability to consistently identify key risks across the entire organisation.</a:t>
            </a:r>
            <a:endParaRPr lang="en-GB" sz="3200" dirty="0" smtClean="0"/>
          </a:p>
          <a:p>
            <a:pPr lvl="0"/>
            <a:r>
              <a:rPr lang="en-IN" sz="3200" dirty="0" smtClean="0"/>
              <a:t>Establish uniform controls and procedures to effectively manage and mitigate the impact of risk.</a:t>
            </a:r>
            <a:endParaRPr lang="en-GB" sz="3200" dirty="0" smtClean="0"/>
          </a:p>
        </p:txBody>
      </p:sp>
    </p:spTree>
    <p:extLst>
      <p:ext uri="{BB962C8B-B14F-4D97-AF65-F5344CB8AC3E}">
        <p14:creationId xmlns:p14="http://schemas.microsoft.com/office/powerpoint/2010/main" val="26091868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119</TotalTime>
  <Words>754</Words>
  <Application>Microsoft Office PowerPoint</Application>
  <PresentationFormat>Widescreen</PresentationFormat>
  <Paragraphs>92</Paragraphs>
  <Slides>16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Century Gothic</vt:lpstr>
      <vt:lpstr>Wingdings 3</vt:lpstr>
      <vt:lpstr>Ion</vt:lpstr>
      <vt:lpstr>Paintbrush Picture</vt:lpstr>
      <vt:lpstr>CORPORATE RISK MANAGEMENT &amp; INSURANCE </vt:lpstr>
      <vt:lpstr>RISK MANAGEMENT:</vt:lpstr>
      <vt:lpstr>The definition reflects the following</vt:lpstr>
      <vt:lpstr>Objectives of Risk Management:</vt:lpstr>
      <vt:lpstr>Results:</vt:lpstr>
      <vt:lpstr>What is Corporate Risk Management in Insurance Industries?</vt:lpstr>
      <vt:lpstr>Enterprise Risk Management in Insurance Companies represents:</vt:lpstr>
      <vt:lpstr>Three Key Areas of Corporate Risk Management:</vt:lpstr>
      <vt:lpstr>PowerPoint Presentation</vt:lpstr>
      <vt:lpstr>PowerPoint Presentation</vt:lpstr>
      <vt:lpstr>Major Categories of Risk in Insurance Industry:</vt:lpstr>
      <vt:lpstr>PowerPoint Presentation</vt:lpstr>
      <vt:lpstr>PowerPoint Presentation</vt:lpstr>
      <vt:lpstr>PowerPoint Presentation</vt:lpstr>
      <vt:lpstr>PowerPoint Presentation</vt:lpstr>
      <vt:lpstr>PowerPoint Presentation</vt:lpstr>
    </vt:vector>
  </TitlesOfParts>
  <Company>Wipro Limited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RISK MANAGEMENT &amp; INSURANCE </dc:title>
  <dc:creator>Mr DEBASHIS DAS[A.A.O.]</dc:creator>
  <cp:lastModifiedBy>Mr DEBASHIS DAS[A.A.O.]</cp:lastModifiedBy>
  <cp:revision>11</cp:revision>
  <cp:lastPrinted>2015-01-09T11:11:43Z</cp:lastPrinted>
  <dcterms:created xsi:type="dcterms:W3CDTF">2015-01-09T09:27:24Z</dcterms:created>
  <dcterms:modified xsi:type="dcterms:W3CDTF">2015-01-09T11:26:33Z</dcterms:modified>
</cp:coreProperties>
</file>