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0084" y="1150619"/>
            <a:ext cx="825323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9104" y="2076194"/>
            <a:ext cx="5235191" cy="432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6" Type="http://schemas.openxmlformats.org/officeDocument/2006/relationships/image" Target="../media/image16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7684" y="1222755"/>
            <a:ext cx="5465445" cy="7620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-5"/>
              <a:t>Companies Act,</a:t>
            </a:r>
            <a:r>
              <a:rPr dirty="0" sz="5000" spc="-85"/>
              <a:t> </a:t>
            </a:r>
            <a:r>
              <a:rPr dirty="0" sz="5000" spc="-5"/>
              <a:t>2013</a:t>
            </a:r>
            <a:endParaRPr sz="50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231140" marR="461645">
              <a:lnSpc>
                <a:spcPct val="100000"/>
              </a:lnSpc>
            </a:pPr>
            <a:r>
              <a:rPr dirty="0"/>
              <a:t>By</a:t>
            </a:r>
          </a:p>
          <a:p>
            <a:pPr marL="243840">
              <a:lnSpc>
                <a:spcPts val="2395"/>
              </a:lnSpc>
            </a:pPr>
            <a:r>
              <a:rPr dirty="0" spc="-5"/>
              <a:t>Dr </a:t>
            </a:r>
            <a:r>
              <a:rPr dirty="0"/>
              <a:t>P V S </a:t>
            </a:r>
            <a:r>
              <a:rPr dirty="0" spc="-10"/>
              <a:t>Jagan Mohan</a:t>
            </a:r>
            <a:r>
              <a:rPr dirty="0" spc="-315"/>
              <a:t> </a:t>
            </a:r>
            <a:r>
              <a:rPr dirty="0" spc="-5"/>
              <a:t>Rao</a:t>
            </a:r>
          </a:p>
          <a:p>
            <a:pPr algn="ctr" marL="231140" marR="575310">
              <a:lnSpc>
                <a:spcPts val="2635"/>
              </a:lnSpc>
            </a:pPr>
            <a:r>
              <a:rPr dirty="0" sz="2200" spc="-5"/>
              <a:t>M </a:t>
            </a:r>
            <a:r>
              <a:rPr dirty="0" sz="2200" spc="-10"/>
              <a:t>Com, </a:t>
            </a:r>
            <a:r>
              <a:rPr dirty="0" sz="2200" spc="-5"/>
              <a:t>LL </a:t>
            </a:r>
            <a:r>
              <a:rPr dirty="0" sz="2200" spc="-30"/>
              <a:t>B, </a:t>
            </a:r>
            <a:r>
              <a:rPr dirty="0" sz="2200" spc="-20"/>
              <a:t>FCS, </a:t>
            </a:r>
            <a:r>
              <a:rPr dirty="0" sz="2200" spc="-15"/>
              <a:t>FCMA, </a:t>
            </a:r>
            <a:r>
              <a:rPr dirty="0" sz="2200" spc="-5"/>
              <a:t>Ph</a:t>
            </a:r>
            <a:r>
              <a:rPr dirty="0" sz="2200" spc="-35"/>
              <a:t> </a:t>
            </a:r>
            <a:r>
              <a:rPr dirty="0" sz="2200" spc="-75"/>
              <a:t>D,</a:t>
            </a:r>
            <a:endParaRPr sz="2200"/>
          </a:p>
          <a:p>
            <a:pPr marL="644525" marR="1710689">
              <a:lnSpc>
                <a:spcPct val="100000"/>
              </a:lnSpc>
            </a:pPr>
            <a:r>
              <a:rPr dirty="0" sz="2200" spc="-20"/>
              <a:t>MCJ, </a:t>
            </a:r>
            <a:r>
              <a:rPr dirty="0" sz="2200" spc="-5"/>
              <a:t>MA (Sanskrit)</a:t>
            </a:r>
            <a:r>
              <a:rPr dirty="0" sz="2200" spc="-130"/>
              <a:t> </a:t>
            </a:r>
            <a:r>
              <a:rPr dirty="0" sz="2200" spc="-5"/>
              <a:t>and  M A</a:t>
            </a:r>
            <a:r>
              <a:rPr dirty="0" sz="2200" spc="-150"/>
              <a:t> </a:t>
            </a:r>
            <a:r>
              <a:rPr dirty="0" sz="2200" spc="-5"/>
              <a:t>(Astrology)</a:t>
            </a:r>
            <a:endParaRPr sz="2200"/>
          </a:p>
          <a:p>
            <a:pPr marL="231140">
              <a:lnSpc>
                <a:spcPct val="100000"/>
              </a:lnSpc>
              <a:spcBef>
                <a:spcPts val="15"/>
              </a:spcBef>
            </a:pPr>
            <a:endParaRPr sz="2850">
              <a:latin typeface="Times New Roman"/>
              <a:cs typeface="Times New Roman"/>
            </a:endParaRPr>
          </a:p>
          <a:p>
            <a:pPr marL="650240" marR="563245" indent="-356870">
              <a:lnSpc>
                <a:spcPct val="81000"/>
              </a:lnSpc>
            </a:pPr>
            <a:r>
              <a:rPr dirty="0" spc="-5"/>
              <a:t>Past President </a:t>
            </a:r>
            <a:r>
              <a:rPr dirty="0"/>
              <a:t>– </a:t>
            </a:r>
            <a:r>
              <a:rPr dirty="0" spc="-5"/>
              <a:t>The Institute of  </a:t>
            </a:r>
            <a:r>
              <a:rPr dirty="0" spc="-10"/>
              <a:t>Company </a:t>
            </a:r>
            <a:r>
              <a:rPr dirty="0" spc="-5"/>
              <a:t>Secretaries of India </a:t>
            </a:r>
            <a:r>
              <a:rPr dirty="0"/>
              <a:t>– </a:t>
            </a:r>
            <a:r>
              <a:rPr dirty="0" spc="-10"/>
              <a:t>New  </a:t>
            </a:r>
            <a:r>
              <a:rPr dirty="0"/>
              <a:t>Delhi</a:t>
            </a:r>
          </a:p>
          <a:p>
            <a:pPr marL="231140"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29259" marR="586740" indent="-123825">
              <a:lnSpc>
                <a:spcPct val="100000"/>
              </a:lnSpc>
            </a:pPr>
            <a:r>
              <a:rPr dirty="0" spc="-10"/>
              <a:t>Council </a:t>
            </a:r>
            <a:r>
              <a:rPr dirty="0" spc="-5"/>
              <a:t>Member </a:t>
            </a:r>
            <a:r>
              <a:rPr dirty="0"/>
              <a:t>– </a:t>
            </a:r>
            <a:r>
              <a:rPr dirty="0" spc="-5"/>
              <a:t>The Institute of</a:t>
            </a:r>
            <a:r>
              <a:rPr dirty="0" spc="-295"/>
              <a:t> </a:t>
            </a:r>
            <a:r>
              <a:rPr dirty="0" spc="-5"/>
              <a:t>Cost  </a:t>
            </a:r>
            <a:r>
              <a:rPr dirty="0" spc="-10"/>
              <a:t>Accountants </a:t>
            </a:r>
            <a:r>
              <a:rPr dirty="0" spc="-5"/>
              <a:t>of India </a:t>
            </a:r>
            <a:r>
              <a:rPr dirty="0"/>
              <a:t>– </a:t>
            </a:r>
            <a:r>
              <a:rPr dirty="0" spc="-10"/>
              <a:t>Kolkata</a:t>
            </a:r>
            <a:r>
              <a:rPr dirty="0" spc="260"/>
              <a:t> </a:t>
            </a:r>
            <a:r>
              <a:rPr dirty="0"/>
              <a:t>&amp;</a:t>
            </a:r>
          </a:p>
          <a:p>
            <a:pPr marL="429259" marR="5080" indent="-123825">
              <a:lnSpc>
                <a:spcPct val="100000"/>
              </a:lnSpc>
            </a:pPr>
            <a:r>
              <a:rPr dirty="0" spc="-5"/>
              <a:t>Chairman </a:t>
            </a:r>
            <a:r>
              <a:rPr dirty="0"/>
              <a:t>– </a:t>
            </a:r>
            <a:r>
              <a:rPr dirty="0" spc="-35"/>
              <a:t>SAFA </a:t>
            </a:r>
            <a:r>
              <a:rPr dirty="0"/>
              <a:t>(South Asian </a:t>
            </a:r>
            <a:r>
              <a:rPr dirty="0" spc="-15"/>
              <a:t>Federation</a:t>
            </a:r>
            <a:r>
              <a:rPr dirty="0" spc="-280"/>
              <a:t> </a:t>
            </a:r>
            <a:r>
              <a:rPr dirty="0" spc="-5"/>
              <a:t>of  </a:t>
            </a:r>
            <a:r>
              <a:rPr dirty="0" spc="-10"/>
              <a:t>Accountants) </a:t>
            </a:r>
            <a:r>
              <a:rPr dirty="0"/>
              <a:t>- </a:t>
            </a:r>
            <a:r>
              <a:rPr dirty="0" spc="-35"/>
              <a:t>PAIB</a:t>
            </a:r>
            <a:r>
              <a:rPr dirty="0" spc="-105"/>
              <a:t> </a:t>
            </a:r>
            <a:r>
              <a:rPr dirty="0" spc="-10"/>
              <a:t>Committee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11528" y="2784854"/>
            <a:ext cx="2171065" cy="396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solidFill>
                  <a:srgbClr val="000000"/>
                </a:solidFill>
                <a:latin typeface="Constantia"/>
                <a:cs typeface="Constantia"/>
              </a:rPr>
              <a:t>Chapter</a:t>
            </a:r>
            <a:r>
              <a:rPr dirty="0" sz="2600" spc="-229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XXII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0004" y="3255262"/>
            <a:ext cx="6198235" cy="2194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4050" indent="-247015">
              <a:lnSpc>
                <a:spcPct val="100000"/>
              </a:lnSpc>
              <a:buClr>
                <a:srgbClr val="0F6EC6"/>
              </a:buClr>
              <a:buSzPct val="83333"/>
              <a:buFont typeface="Arial"/>
              <a:buChar char="●"/>
              <a:tabLst>
                <a:tab pos="654685" algn="l"/>
              </a:tabLst>
            </a:pPr>
            <a:r>
              <a:rPr dirty="0" sz="2400" spc="-5">
                <a:latin typeface="Constantia"/>
                <a:cs typeface="Constantia"/>
              </a:rPr>
              <a:t>Companies </a:t>
            </a:r>
            <a:r>
              <a:rPr dirty="0" sz="2400" spc="-15">
                <a:latin typeface="Constantia"/>
                <a:cs typeface="Constantia"/>
              </a:rPr>
              <a:t>Incorporated </a:t>
            </a:r>
            <a:r>
              <a:rPr dirty="0" sz="2400" spc="-5">
                <a:latin typeface="Constantia"/>
                <a:cs typeface="Constantia"/>
              </a:rPr>
              <a:t>outside</a:t>
            </a:r>
            <a:r>
              <a:rPr dirty="0" sz="2400" spc="-204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India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Chapter</a:t>
            </a:r>
            <a:r>
              <a:rPr dirty="0" sz="2600" spc="-229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XXIII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3415" algn="l"/>
              </a:tabLst>
            </a:pPr>
            <a:r>
              <a:rPr dirty="0" sz="2400" spc="-5">
                <a:latin typeface="Constantia"/>
                <a:cs typeface="Constantia"/>
              </a:rPr>
              <a:t>Annual </a:t>
            </a:r>
            <a:r>
              <a:rPr dirty="0" sz="2400" spc="-10">
                <a:latin typeface="Constantia"/>
                <a:cs typeface="Constantia"/>
              </a:rPr>
              <a:t>Report </a:t>
            </a:r>
            <a:r>
              <a:rPr dirty="0" sz="2400" spc="-5">
                <a:latin typeface="Constantia"/>
                <a:cs typeface="Constantia"/>
              </a:rPr>
              <a:t>of </a:t>
            </a:r>
            <a:r>
              <a:rPr dirty="0" sz="2400" spc="-15">
                <a:latin typeface="Constantia"/>
                <a:cs typeface="Constantia"/>
              </a:rPr>
              <a:t>Government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Companies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  <a:tab pos="1579245" algn="l"/>
              </a:tabLst>
            </a:pPr>
            <a:r>
              <a:rPr dirty="0" sz="2600" spc="-10">
                <a:latin typeface="Constantia"/>
                <a:cs typeface="Constantia"/>
              </a:rPr>
              <a:t>Chapter	</a:t>
            </a:r>
            <a:r>
              <a:rPr dirty="0" sz="2600">
                <a:latin typeface="Constantia"/>
                <a:cs typeface="Constantia"/>
              </a:rPr>
              <a:t>XXIV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10">
                <a:latin typeface="Constantia"/>
                <a:cs typeface="Constantia"/>
              </a:rPr>
              <a:t>Registration </a:t>
            </a:r>
            <a:r>
              <a:rPr dirty="0" sz="2400">
                <a:latin typeface="Constantia"/>
                <a:cs typeface="Constantia"/>
              </a:rPr>
              <a:t>Offices </a:t>
            </a:r>
            <a:r>
              <a:rPr dirty="0" sz="2400" spc="-5">
                <a:latin typeface="Constantia"/>
                <a:cs typeface="Constantia"/>
              </a:rPr>
              <a:t>and</a:t>
            </a:r>
            <a:r>
              <a:rPr dirty="0" sz="2400" spc="-210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Fees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11528" y="3260342"/>
            <a:ext cx="2250440" cy="396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  <a:tab pos="1579245" algn="l"/>
              </a:tabLst>
            </a:pPr>
            <a:r>
              <a:rPr dirty="0" sz="2600" spc="-10">
                <a:solidFill>
                  <a:srgbClr val="000000"/>
                </a:solidFill>
                <a:latin typeface="Constantia"/>
                <a:cs typeface="Constantia"/>
              </a:rPr>
              <a:t>C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h</a:t>
            </a:r>
            <a:r>
              <a:rPr dirty="0" sz="2600" spc="-5">
                <a:solidFill>
                  <a:srgbClr val="000000"/>
                </a:solidFill>
                <a:latin typeface="Constantia"/>
                <a:cs typeface="Constantia"/>
              </a:rPr>
              <a:t>ap</a:t>
            </a:r>
            <a:r>
              <a:rPr dirty="0" sz="2600" spc="-35">
                <a:solidFill>
                  <a:srgbClr val="000000"/>
                </a:solidFill>
                <a:latin typeface="Constantia"/>
                <a:cs typeface="Constantia"/>
              </a:rPr>
              <a:t>t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er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XXV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0004" y="3730750"/>
            <a:ext cx="7054215" cy="1280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2780" indent="-247015">
              <a:lnSpc>
                <a:spcPct val="100000"/>
              </a:lnSpc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5">
                <a:latin typeface="Constantia"/>
                <a:cs typeface="Constantia"/>
              </a:rPr>
              <a:t>Companies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10">
                <a:latin typeface="Constantia"/>
                <a:cs typeface="Constantia"/>
              </a:rPr>
              <a:t>Furnish </a:t>
            </a:r>
            <a:r>
              <a:rPr dirty="0" sz="2400" spc="-5">
                <a:latin typeface="Constantia"/>
                <a:cs typeface="Constantia"/>
              </a:rPr>
              <a:t>Information and</a:t>
            </a:r>
            <a:r>
              <a:rPr dirty="0" sz="2400" spc="-24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Statistics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  <a:tab pos="1579245" algn="l"/>
              </a:tabLst>
            </a:pPr>
            <a:r>
              <a:rPr dirty="0" sz="2600" spc="-10">
                <a:latin typeface="Constantia"/>
                <a:cs typeface="Constantia"/>
              </a:rPr>
              <a:t>Chapter	</a:t>
            </a:r>
            <a:r>
              <a:rPr dirty="0" sz="2600">
                <a:latin typeface="Constantia"/>
                <a:cs typeface="Constantia"/>
              </a:rPr>
              <a:t>XXVI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5">
                <a:latin typeface="Constantia"/>
                <a:cs typeface="Constantia"/>
              </a:rPr>
              <a:t>Nidhis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11528" y="2309366"/>
            <a:ext cx="2393315" cy="396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solidFill>
                  <a:srgbClr val="000000"/>
                </a:solidFill>
                <a:latin typeface="Constantia"/>
                <a:cs typeface="Constantia"/>
              </a:rPr>
              <a:t>Chapter</a:t>
            </a:r>
            <a:r>
              <a:rPr dirty="0" sz="2600" spc="-229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XXVII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0004" y="2779774"/>
            <a:ext cx="6830059" cy="2560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4050" marR="5080" indent="-247015">
              <a:lnSpc>
                <a:spcPct val="100000"/>
              </a:lnSpc>
              <a:buClr>
                <a:srgbClr val="0F6EC6"/>
              </a:buClr>
              <a:buSzPct val="83333"/>
              <a:buFont typeface="Arial"/>
              <a:buChar char="●"/>
              <a:tabLst>
                <a:tab pos="654685" algn="l"/>
              </a:tabLst>
            </a:pPr>
            <a:r>
              <a:rPr dirty="0" sz="2400" spc="-10">
                <a:latin typeface="Constantia"/>
                <a:cs typeface="Constantia"/>
              </a:rPr>
              <a:t>National </a:t>
            </a:r>
            <a:r>
              <a:rPr dirty="0" sz="2400" spc="-15">
                <a:latin typeface="Constantia"/>
                <a:cs typeface="Constantia"/>
              </a:rPr>
              <a:t>Company </a:t>
            </a:r>
            <a:r>
              <a:rPr dirty="0" sz="2400" spc="-5">
                <a:latin typeface="Constantia"/>
                <a:cs typeface="Constantia"/>
              </a:rPr>
              <a:t>Law </a:t>
            </a:r>
            <a:r>
              <a:rPr dirty="0" sz="2400" spc="-20">
                <a:latin typeface="Constantia"/>
                <a:cs typeface="Constantia"/>
              </a:rPr>
              <a:t>Tribunal </a:t>
            </a:r>
            <a:r>
              <a:rPr dirty="0" sz="2400" spc="-5">
                <a:latin typeface="Constantia"/>
                <a:cs typeface="Constantia"/>
              </a:rPr>
              <a:t>and</a:t>
            </a:r>
            <a:r>
              <a:rPr dirty="0" sz="2400" spc="-24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Appellate  </a:t>
            </a:r>
            <a:r>
              <a:rPr dirty="0" sz="2400" spc="-20">
                <a:latin typeface="Constantia"/>
                <a:cs typeface="Constantia"/>
              </a:rPr>
              <a:t>Tribunal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Chapter</a:t>
            </a:r>
            <a:r>
              <a:rPr dirty="0" sz="2600" spc="-2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XXVIII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5">
                <a:latin typeface="Constantia"/>
                <a:cs typeface="Constantia"/>
              </a:rPr>
              <a:t>Special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Courts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Chapter</a:t>
            </a:r>
            <a:r>
              <a:rPr dirty="0" sz="2600" spc="-229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XXIX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10">
                <a:latin typeface="Constantia"/>
                <a:cs typeface="Constantia"/>
              </a:rPr>
              <a:t>Miscellaneous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2823" rIns="0" bIns="0" rtlCol="0" vert="horz">
            <a:spAutoFit/>
          </a:bodyPr>
          <a:lstStyle/>
          <a:p>
            <a:pPr marL="154305">
              <a:lnSpc>
                <a:spcPct val="100000"/>
              </a:lnSpc>
            </a:pPr>
            <a:r>
              <a:rPr dirty="0" sz="5000" spc="-5"/>
              <a:t>Schedules</a:t>
            </a:r>
            <a:endParaRPr sz="50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0004" y="2705606"/>
            <a:ext cx="7646034" cy="3643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29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  <a:tab pos="1740535" algn="l"/>
              </a:tabLst>
            </a:pPr>
            <a:r>
              <a:rPr dirty="0" sz="2600">
                <a:latin typeface="Constantia"/>
                <a:cs typeface="Constantia"/>
              </a:rPr>
              <a:t>Schedule	I</a:t>
            </a:r>
            <a:endParaRPr sz="2600">
              <a:latin typeface="Constantia"/>
              <a:cs typeface="Constantia"/>
            </a:endParaRPr>
          </a:p>
          <a:p>
            <a:pPr lvl="1" marL="654050" indent="-247015">
              <a:lnSpc>
                <a:spcPct val="100000"/>
              </a:lnSpc>
              <a:spcBef>
                <a:spcPts val="295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4685" algn="l"/>
              </a:tabLst>
            </a:pPr>
            <a:r>
              <a:rPr dirty="0" sz="2400" spc="-15">
                <a:latin typeface="Constantia"/>
                <a:cs typeface="Constantia"/>
              </a:rPr>
              <a:t>Memorandum </a:t>
            </a:r>
            <a:r>
              <a:rPr dirty="0" sz="2400" spc="-5">
                <a:latin typeface="Constantia"/>
                <a:cs typeface="Constantia"/>
              </a:rPr>
              <a:t>and Articles of</a:t>
            </a:r>
            <a:r>
              <a:rPr dirty="0" sz="2400" spc="-20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Association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  <a:tab pos="1739264" algn="l"/>
              </a:tabLst>
            </a:pPr>
            <a:r>
              <a:rPr dirty="0" sz="2600">
                <a:latin typeface="Constantia"/>
                <a:cs typeface="Constantia"/>
              </a:rPr>
              <a:t>Schedule	II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295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10">
                <a:latin typeface="Constantia"/>
                <a:cs typeface="Constantia"/>
              </a:rPr>
              <a:t>Useful </a:t>
            </a:r>
            <a:r>
              <a:rPr dirty="0" sz="2400" spc="-20">
                <a:latin typeface="Constantia"/>
                <a:cs typeface="Constantia"/>
              </a:rPr>
              <a:t>Lives to </a:t>
            </a:r>
            <a:r>
              <a:rPr dirty="0" sz="2400" spc="-15">
                <a:latin typeface="Constantia"/>
                <a:cs typeface="Constantia"/>
              </a:rPr>
              <a:t>Compute</a:t>
            </a:r>
            <a:r>
              <a:rPr dirty="0" sz="2400" spc="-21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Depreciation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  <a:tab pos="1739264" algn="l"/>
              </a:tabLst>
            </a:pPr>
            <a:r>
              <a:rPr dirty="0" sz="2600">
                <a:latin typeface="Constantia"/>
                <a:cs typeface="Constantia"/>
              </a:rPr>
              <a:t>Schedule	III</a:t>
            </a:r>
            <a:endParaRPr sz="2600">
              <a:latin typeface="Constantia"/>
              <a:cs typeface="Constantia"/>
            </a:endParaRPr>
          </a:p>
          <a:p>
            <a:pPr lvl="1" marL="652780" marR="5080" indent="-247015">
              <a:lnSpc>
                <a:spcPts val="2590"/>
              </a:lnSpc>
              <a:spcBef>
                <a:spcPts val="62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10">
                <a:latin typeface="Constantia"/>
                <a:cs typeface="Constantia"/>
              </a:rPr>
              <a:t>General </a:t>
            </a:r>
            <a:r>
              <a:rPr dirty="0" sz="2400" spc="-5">
                <a:latin typeface="Constantia"/>
                <a:cs typeface="Constantia"/>
              </a:rPr>
              <a:t>Instructions for </a:t>
            </a:r>
            <a:r>
              <a:rPr dirty="0" sz="2400" spc="-10">
                <a:latin typeface="Constantia"/>
                <a:cs typeface="Constantia"/>
              </a:rPr>
              <a:t>preparation </a:t>
            </a:r>
            <a:r>
              <a:rPr dirty="0" sz="2400" spc="-5">
                <a:latin typeface="Constantia"/>
                <a:cs typeface="Constantia"/>
              </a:rPr>
              <a:t>of </a:t>
            </a:r>
            <a:r>
              <a:rPr dirty="0" sz="2400" spc="-15">
                <a:latin typeface="Constantia"/>
                <a:cs typeface="Constantia"/>
              </a:rPr>
              <a:t>Balance</a:t>
            </a:r>
            <a:r>
              <a:rPr dirty="0" sz="2400" spc="-22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Sheet  </a:t>
            </a:r>
            <a:r>
              <a:rPr dirty="0" sz="2400" spc="-5">
                <a:latin typeface="Constantia"/>
                <a:cs typeface="Constantia"/>
              </a:rPr>
              <a:t>and Statement of </a:t>
            </a:r>
            <a:r>
              <a:rPr dirty="0" sz="2400">
                <a:latin typeface="Constantia"/>
                <a:cs typeface="Constantia"/>
              </a:rPr>
              <a:t>Profit </a:t>
            </a:r>
            <a:r>
              <a:rPr dirty="0" sz="2400" spc="-5">
                <a:latin typeface="Constantia"/>
                <a:cs typeface="Constantia"/>
              </a:rPr>
              <a:t>and </a:t>
            </a:r>
            <a:r>
              <a:rPr dirty="0" sz="2400">
                <a:latin typeface="Constantia"/>
                <a:cs typeface="Constantia"/>
              </a:rPr>
              <a:t>Loss </a:t>
            </a:r>
            <a:r>
              <a:rPr dirty="0" sz="2400" spc="-5">
                <a:latin typeface="Constantia"/>
                <a:cs typeface="Constantia"/>
              </a:rPr>
              <a:t>of</a:t>
            </a:r>
            <a:r>
              <a:rPr dirty="0" sz="2400" spc="-23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Company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  <a:tab pos="1739264" algn="l"/>
              </a:tabLst>
            </a:pPr>
            <a:r>
              <a:rPr dirty="0" sz="2600">
                <a:latin typeface="Constantia"/>
                <a:cs typeface="Constantia"/>
              </a:rPr>
              <a:t>Schedule	IV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295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15">
                <a:latin typeface="Constantia"/>
                <a:cs typeface="Constantia"/>
              </a:rPr>
              <a:t>Code </a:t>
            </a:r>
            <a:r>
              <a:rPr dirty="0" sz="2400" spc="-5">
                <a:latin typeface="Constantia"/>
                <a:cs typeface="Constantia"/>
              </a:rPr>
              <a:t>for Independent</a:t>
            </a:r>
            <a:r>
              <a:rPr dirty="0" sz="2400" spc="-24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Directors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2823" rIns="0" bIns="0" rtlCol="0" vert="horz">
            <a:spAutoFit/>
          </a:bodyPr>
          <a:lstStyle/>
          <a:p>
            <a:pPr marL="154305">
              <a:lnSpc>
                <a:spcPct val="100000"/>
              </a:lnSpc>
            </a:pPr>
            <a:r>
              <a:rPr dirty="0" sz="5000" spc="-5"/>
              <a:t>Schedules</a:t>
            </a:r>
            <a:endParaRPr sz="50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0004" y="2309366"/>
            <a:ext cx="7904480" cy="3396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29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  <a:tab pos="1732914" algn="l"/>
              </a:tabLst>
            </a:pPr>
            <a:r>
              <a:rPr dirty="0" sz="2600">
                <a:latin typeface="Constantia"/>
                <a:cs typeface="Constantia"/>
              </a:rPr>
              <a:t>Schedule	V</a:t>
            </a:r>
            <a:endParaRPr sz="2600">
              <a:latin typeface="Constantia"/>
              <a:cs typeface="Constantia"/>
            </a:endParaRPr>
          </a:p>
          <a:p>
            <a:pPr lvl="1" marL="654050" marR="5080" indent="-247015">
              <a:lnSpc>
                <a:spcPct val="100000"/>
              </a:lnSpc>
              <a:spcBef>
                <a:spcPts val="585"/>
              </a:spcBef>
              <a:buClr>
                <a:srgbClr val="0F6EC6"/>
              </a:buClr>
              <a:buSzPct val="85416"/>
              <a:buFont typeface="Arial"/>
              <a:buChar char="●"/>
              <a:tabLst>
                <a:tab pos="654685" algn="l"/>
              </a:tabLst>
            </a:pPr>
            <a:r>
              <a:rPr dirty="0" sz="2400" spc="-10">
                <a:latin typeface="Constantia"/>
                <a:cs typeface="Constantia"/>
              </a:rPr>
              <a:t>Conditions </a:t>
            </a:r>
            <a:r>
              <a:rPr dirty="0" sz="2400" spc="-20">
                <a:latin typeface="Constantia"/>
                <a:cs typeface="Constantia"/>
              </a:rPr>
              <a:t>to </a:t>
            </a:r>
            <a:r>
              <a:rPr dirty="0" sz="2400" spc="-5">
                <a:latin typeface="Constantia"/>
                <a:cs typeface="Constantia"/>
              </a:rPr>
              <a:t>be </a:t>
            </a:r>
            <a:r>
              <a:rPr dirty="0" sz="2400" spc="5">
                <a:latin typeface="Constantia"/>
                <a:cs typeface="Constantia"/>
              </a:rPr>
              <a:t>fulfilled </a:t>
            </a:r>
            <a:r>
              <a:rPr dirty="0" sz="2400" spc="-5">
                <a:latin typeface="Constantia"/>
                <a:cs typeface="Constantia"/>
              </a:rPr>
              <a:t>for </a:t>
            </a:r>
            <a:r>
              <a:rPr dirty="0" sz="2400">
                <a:latin typeface="Constantia"/>
                <a:cs typeface="Constantia"/>
              </a:rPr>
              <a:t>the </a:t>
            </a:r>
            <a:r>
              <a:rPr dirty="0" sz="2400" spc="-5">
                <a:latin typeface="Constantia"/>
                <a:cs typeface="Constantia"/>
              </a:rPr>
              <a:t>appointment of </a:t>
            </a:r>
            <a:r>
              <a:rPr dirty="0" sz="2400">
                <a:latin typeface="Constantia"/>
                <a:cs typeface="Constantia"/>
              </a:rPr>
              <a:t>a  </a:t>
            </a:r>
            <a:r>
              <a:rPr dirty="0" sz="2400" spc="-5">
                <a:latin typeface="Constantia"/>
                <a:cs typeface="Constantia"/>
              </a:rPr>
              <a:t>Managing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or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Whole-Time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Director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or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Manager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without  </a:t>
            </a:r>
            <a:r>
              <a:rPr dirty="0" sz="2400" spc="-15">
                <a:latin typeface="Constantia"/>
                <a:cs typeface="Constantia"/>
              </a:rPr>
              <a:t>approval </a:t>
            </a:r>
            <a:r>
              <a:rPr dirty="0" sz="2400" spc="-5">
                <a:latin typeface="Constantia"/>
                <a:cs typeface="Constantia"/>
              </a:rPr>
              <a:t>of </a:t>
            </a:r>
            <a:r>
              <a:rPr dirty="0" sz="2400" spc="-10">
                <a:latin typeface="Constantia"/>
                <a:cs typeface="Constantia"/>
              </a:rPr>
              <a:t>Central</a:t>
            </a:r>
            <a:r>
              <a:rPr dirty="0" sz="2400" spc="-5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Government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  <a:tab pos="1731645" algn="l"/>
              </a:tabLst>
            </a:pPr>
            <a:r>
              <a:rPr dirty="0" sz="2600">
                <a:latin typeface="Constantia"/>
                <a:cs typeface="Constantia"/>
              </a:rPr>
              <a:t>Schedule	VI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5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10">
                <a:latin typeface="Constantia"/>
                <a:cs typeface="Constantia"/>
              </a:rPr>
              <a:t>Infrastructure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Projects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  <a:tab pos="1731645" algn="l"/>
              </a:tabLst>
            </a:pPr>
            <a:r>
              <a:rPr dirty="0" sz="2600">
                <a:latin typeface="Constantia"/>
                <a:cs typeface="Constantia"/>
              </a:rPr>
              <a:t>Schedule	VII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3415" algn="l"/>
              </a:tabLst>
            </a:pPr>
            <a:r>
              <a:rPr dirty="0" sz="2400" spc="-5">
                <a:latin typeface="Constantia"/>
                <a:cs typeface="Constantia"/>
              </a:rPr>
              <a:t>Activities </a:t>
            </a:r>
            <a:r>
              <a:rPr dirty="0" sz="2400">
                <a:latin typeface="Constantia"/>
                <a:cs typeface="Constantia"/>
              </a:rPr>
              <a:t>--</a:t>
            </a:r>
            <a:r>
              <a:rPr dirty="0" sz="2400" spc="-19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CSR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20084" y="787907"/>
            <a:ext cx="5833745" cy="1371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113915" algn="l"/>
              </a:tabLst>
            </a:pPr>
            <a:r>
              <a:rPr dirty="0" spc="-15"/>
              <a:t>Chapter	</a:t>
            </a:r>
            <a:r>
              <a:rPr dirty="0" spc="-5"/>
              <a:t>IX </a:t>
            </a:r>
            <a:r>
              <a:rPr dirty="0"/>
              <a:t>–</a:t>
            </a:r>
            <a:r>
              <a:rPr dirty="0" spc="-65"/>
              <a:t> </a:t>
            </a:r>
            <a:r>
              <a:rPr dirty="0" spc="-10"/>
              <a:t>Accounts</a:t>
            </a:r>
            <a:r>
              <a:rPr dirty="0" spc="-80"/>
              <a:t> </a:t>
            </a:r>
            <a:r>
              <a:rPr dirty="0"/>
              <a:t>of  </a:t>
            </a:r>
            <a:r>
              <a:rPr dirty="0" spc="-5"/>
              <a:t>Companies</a:t>
            </a: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0004" y="2309366"/>
            <a:ext cx="7564120" cy="2615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305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  <a:tab pos="2148840" algn="l"/>
                <a:tab pos="2550795" algn="l"/>
              </a:tabLst>
            </a:pPr>
            <a:r>
              <a:rPr dirty="0" sz="2600" spc="-5">
                <a:latin typeface="Constantia"/>
                <a:cs typeface="Constantia"/>
              </a:rPr>
              <a:t>Section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-128	--	</a:t>
            </a:r>
            <a:r>
              <a:rPr dirty="0" sz="2600">
                <a:latin typeface="Constantia"/>
                <a:cs typeface="Constantia"/>
              </a:rPr>
              <a:t>Books </a:t>
            </a:r>
            <a:r>
              <a:rPr dirty="0" sz="2600" spc="-5">
                <a:latin typeface="Constantia"/>
                <a:cs typeface="Constantia"/>
              </a:rPr>
              <a:t>of</a:t>
            </a:r>
            <a:r>
              <a:rPr dirty="0" sz="2600" spc="-19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Accounts</a:t>
            </a:r>
            <a:endParaRPr sz="26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dirty="0" sz="2600" spc="-5">
                <a:latin typeface="Constantia"/>
                <a:cs typeface="Constantia"/>
              </a:rPr>
              <a:t>Section </a:t>
            </a:r>
            <a:r>
              <a:rPr dirty="0" sz="2600">
                <a:latin typeface="Constantia"/>
                <a:cs typeface="Constantia"/>
              </a:rPr>
              <a:t>– </a:t>
            </a:r>
            <a:r>
              <a:rPr dirty="0" sz="2600" spc="-10">
                <a:latin typeface="Constantia"/>
                <a:cs typeface="Constantia"/>
              </a:rPr>
              <a:t>129 Financial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Statements</a:t>
            </a:r>
            <a:endParaRPr sz="2600">
              <a:latin typeface="Constantia"/>
              <a:cs typeface="Constantia"/>
            </a:endParaRPr>
          </a:p>
          <a:p>
            <a:pPr marL="287020" marR="5080" indent="-27305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  <a:tab pos="1310640" algn="l"/>
              </a:tabLst>
            </a:pPr>
            <a:r>
              <a:rPr dirty="0" sz="2600">
                <a:latin typeface="Constantia"/>
                <a:cs typeface="Constantia"/>
              </a:rPr>
              <a:t>Sectio	- </a:t>
            </a:r>
            <a:r>
              <a:rPr dirty="0" sz="2600" spc="-10">
                <a:latin typeface="Constantia"/>
                <a:cs typeface="Constantia"/>
              </a:rPr>
              <a:t>130 </a:t>
            </a:r>
            <a:r>
              <a:rPr dirty="0" sz="2600" spc="-20">
                <a:latin typeface="Constantia"/>
                <a:cs typeface="Constantia"/>
              </a:rPr>
              <a:t>Re </a:t>
            </a:r>
            <a:r>
              <a:rPr dirty="0" sz="2600">
                <a:latin typeface="Constantia"/>
                <a:cs typeface="Constantia"/>
              </a:rPr>
              <a:t>– </a:t>
            </a:r>
            <a:r>
              <a:rPr dirty="0" sz="2600" spc="-5">
                <a:latin typeface="Constantia"/>
                <a:cs typeface="Constantia"/>
              </a:rPr>
              <a:t>Opening of </a:t>
            </a:r>
            <a:r>
              <a:rPr dirty="0" sz="2600" spc="-15">
                <a:latin typeface="Constantia"/>
                <a:cs typeface="Constantia"/>
              </a:rPr>
              <a:t>accounts </a:t>
            </a:r>
            <a:r>
              <a:rPr dirty="0" sz="2600" spc="-5">
                <a:latin typeface="Constantia"/>
                <a:cs typeface="Constantia"/>
              </a:rPr>
              <a:t>on</a:t>
            </a:r>
            <a:r>
              <a:rPr dirty="0" sz="2600" spc="-32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Court’s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or </a:t>
            </a:r>
            <a:r>
              <a:rPr dirty="0" sz="2600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Tribunal’s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Orders</a:t>
            </a:r>
            <a:endParaRPr sz="2600">
              <a:latin typeface="Constantia"/>
              <a:cs typeface="Constantia"/>
            </a:endParaRPr>
          </a:p>
          <a:p>
            <a:pPr marL="287020" marR="972819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  <a:tab pos="1504315" algn="l"/>
              </a:tabLst>
            </a:pPr>
            <a:r>
              <a:rPr dirty="0" sz="2600" spc="-5">
                <a:latin typeface="Constantia"/>
                <a:cs typeface="Constantia"/>
              </a:rPr>
              <a:t>Section	</a:t>
            </a:r>
            <a:r>
              <a:rPr dirty="0" sz="2600">
                <a:latin typeface="Constantia"/>
                <a:cs typeface="Constantia"/>
              </a:rPr>
              <a:t>- </a:t>
            </a:r>
            <a:r>
              <a:rPr dirty="0" sz="2600" spc="-5">
                <a:latin typeface="Constantia"/>
                <a:cs typeface="Constantia"/>
              </a:rPr>
              <a:t>131 </a:t>
            </a:r>
            <a:r>
              <a:rPr dirty="0" sz="2600" spc="-20">
                <a:latin typeface="Constantia"/>
                <a:cs typeface="Constantia"/>
              </a:rPr>
              <a:t>Voluntary </a:t>
            </a:r>
            <a:r>
              <a:rPr dirty="0" sz="2600" spc="-10">
                <a:latin typeface="Constantia"/>
                <a:cs typeface="Constantia"/>
              </a:rPr>
              <a:t>Revision</a:t>
            </a:r>
            <a:r>
              <a:rPr dirty="0" sz="2600" spc="-27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of</a:t>
            </a:r>
            <a:r>
              <a:rPr dirty="0" sz="2600" spc="5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Financial </a:t>
            </a:r>
            <a:r>
              <a:rPr dirty="0" sz="260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Statements or </a:t>
            </a:r>
            <a:r>
              <a:rPr dirty="0" sz="2600" spc="-25">
                <a:latin typeface="Constantia"/>
                <a:cs typeface="Constantia"/>
              </a:rPr>
              <a:t>Board’s</a:t>
            </a:r>
            <a:r>
              <a:rPr dirty="0" sz="2600" spc="-36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Report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10004" y="2309366"/>
            <a:ext cx="7772400" cy="3119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29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  <a:tab pos="1505585" algn="l"/>
              </a:tabLst>
            </a:pPr>
            <a:r>
              <a:rPr dirty="0" sz="2600" spc="-5">
                <a:latin typeface="Constantia"/>
                <a:cs typeface="Constantia"/>
              </a:rPr>
              <a:t>Section	</a:t>
            </a:r>
            <a:r>
              <a:rPr dirty="0" sz="2600">
                <a:latin typeface="Constantia"/>
                <a:cs typeface="Constantia"/>
              </a:rPr>
              <a:t>- </a:t>
            </a:r>
            <a:r>
              <a:rPr dirty="0" sz="2600" spc="-5">
                <a:latin typeface="Constantia"/>
                <a:cs typeface="Constantia"/>
              </a:rPr>
              <a:t>132 Constitution of</a:t>
            </a:r>
            <a:r>
              <a:rPr dirty="0" sz="2600" spc="-1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NFRA</a:t>
            </a:r>
            <a:endParaRPr sz="2600">
              <a:latin typeface="Constantia"/>
              <a:cs typeface="Constantia"/>
            </a:endParaRPr>
          </a:p>
          <a:p>
            <a:pPr marL="288290" marR="94996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dirty="0" sz="2600" spc="-5">
                <a:latin typeface="Constantia"/>
                <a:cs typeface="Constantia"/>
              </a:rPr>
              <a:t>Section </a:t>
            </a:r>
            <a:r>
              <a:rPr dirty="0" sz="2600">
                <a:latin typeface="Constantia"/>
                <a:cs typeface="Constantia"/>
              </a:rPr>
              <a:t>– </a:t>
            </a:r>
            <a:r>
              <a:rPr dirty="0" sz="2600" spc="-15">
                <a:latin typeface="Constantia"/>
                <a:cs typeface="Constantia"/>
              </a:rPr>
              <a:t>133 Central </a:t>
            </a:r>
            <a:r>
              <a:rPr dirty="0" sz="2600" spc="-10">
                <a:latin typeface="Constantia"/>
                <a:cs typeface="Constantia"/>
              </a:rPr>
              <a:t>Government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3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prescribe  </a:t>
            </a:r>
            <a:r>
              <a:rPr dirty="0" sz="2600" spc="-15">
                <a:latin typeface="Constantia"/>
                <a:cs typeface="Constantia"/>
              </a:rPr>
              <a:t>Accounting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Standards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Section </a:t>
            </a:r>
            <a:r>
              <a:rPr dirty="0" sz="2600">
                <a:latin typeface="Constantia"/>
                <a:cs typeface="Constantia"/>
              </a:rPr>
              <a:t>- </a:t>
            </a:r>
            <a:r>
              <a:rPr dirty="0" sz="2600" spc="-10">
                <a:latin typeface="Constantia"/>
                <a:cs typeface="Constantia"/>
              </a:rPr>
              <a:t>134 Financial </a:t>
            </a:r>
            <a:r>
              <a:rPr dirty="0" sz="2600" spc="-5">
                <a:latin typeface="Constantia"/>
                <a:cs typeface="Constantia"/>
              </a:rPr>
              <a:t>Statements, </a:t>
            </a:r>
            <a:r>
              <a:rPr dirty="0" sz="2600" spc="-10">
                <a:latin typeface="Constantia"/>
                <a:cs typeface="Constantia"/>
              </a:rPr>
              <a:t>Board Report,</a:t>
            </a:r>
            <a:r>
              <a:rPr dirty="0" sz="2600" spc="-19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etc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Section </a:t>
            </a:r>
            <a:r>
              <a:rPr dirty="0" sz="2600">
                <a:latin typeface="Constantia"/>
                <a:cs typeface="Constantia"/>
              </a:rPr>
              <a:t>- </a:t>
            </a:r>
            <a:r>
              <a:rPr dirty="0" sz="2600" spc="-20">
                <a:latin typeface="Constantia"/>
                <a:cs typeface="Constantia"/>
              </a:rPr>
              <a:t>135 Corporate </a:t>
            </a:r>
            <a:r>
              <a:rPr dirty="0" sz="2600" spc="-5">
                <a:latin typeface="Constantia"/>
                <a:cs typeface="Constantia"/>
              </a:rPr>
              <a:t>Social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Responsibility</a:t>
            </a:r>
            <a:endParaRPr sz="2600">
              <a:latin typeface="Constantia"/>
              <a:cs typeface="Constantia"/>
            </a:endParaRPr>
          </a:p>
          <a:p>
            <a:pPr marL="287020" marR="33655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Section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–</a:t>
            </a:r>
            <a:r>
              <a:rPr dirty="0" sz="2600" spc="-10">
                <a:latin typeface="Constantia"/>
                <a:cs typeface="Constantia"/>
              </a:rPr>
              <a:t> 136</a:t>
            </a:r>
            <a:r>
              <a:rPr dirty="0" sz="2600" spc="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Right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of</a:t>
            </a:r>
            <a:r>
              <a:rPr dirty="0" sz="2600" spc="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member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copies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of</a:t>
            </a:r>
            <a:r>
              <a:rPr dirty="0" sz="2600" spc="-1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audited  </a:t>
            </a:r>
            <a:r>
              <a:rPr dirty="0" sz="2600">
                <a:latin typeface="Constantia"/>
                <a:cs typeface="Constantia"/>
              </a:rPr>
              <a:t>financial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statements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10004" y="2309366"/>
            <a:ext cx="7595870" cy="2644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290" marR="203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dirty="0" sz="2600" spc="-5">
                <a:latin typeface="Constantia"/>
                <a:cs typeface="Constantia"/>
              </a:rPr>
              <a:t>Section </a:t>
            </a:r>
            <a:r>
              <a:rPr dirty="0" sz="2600">
                <a:latin typeface="Constantia"/>
                <a:cs typeface="Constantia"/>
              </a:rPr>
              <a:t>– </a:t>
            </a:r>
            <a:r>
              <a:rPr dirty="0" sz="2600" spc="-15">
                <a:latin typeface="Constantia"/>
                <a:cs typeface="Constantia"/>
              </a:rPr>
              <a:t>137 </a:t>
            </a:r>
            <a:r>
              <a:rPr dirty="0" sz="2600" spc="-20">
                <a:latin typeface="Constantia"/>
                <a:cs typeface="Constantia"/>
              </a:rPr>
              <a:t>Copy </a:t>
            </a:r>
            <a:r>
              <a:rPr dirty="0" sz="2600" spc="-5">
                <a:latin typeface="Constantia"/>
                <a:cs typeface="Constantia"/>
              </a:rPr>
              <a:t>of </a:t>
            </a:r>
            <a:r>
              <a:rPr dirty="0" sz="2600">
                <a:latin typeface="Constantia"/>
                <a:cs typeface="Constantia"/>
              </a:rPr>
              <a:t>financial </a:t>
            </a:r>
            <a:r>
              <a:rPr dirty="0" sz="2600" spc="-5">
                <a:latin typeface="Constantia"/>
                <a:cs typeface="Constantia"/>
              </a:rPr>
              <a:t>statement </a:t>
            </a:r>
            <a:r>
              <a:rPr dirty="0" sz="2600" spc="-20">
                <a:latin typeface="Constantia"/>
                <a:cs typeface="Constantia"/>
              </a:rPr>
              <a:t>to </a:t>
            </a:r>
            <a:r>
              <a:rPr dirty="0" sz="2600">
                <a:latin typeface="Constantia"/>
                <a:cs typeface="Constantia"/>
              </a:rPr>
              <a:t>be</a:t>
            </a:r>
            <a:r>
              <a:rPr dirty="0" sz="2600" spc="-445">
                <a:latin typeface="Constantia"/>
                <a:cs typeface="Constantia"/>
              </a:rPr>
              <a:t> </a:t>
            </a:r>
            <a:r>
              <a:rPr dirty="0" sz="2600" spc="5">
                <a:latin typeface="Constantia"/>
                <a:cs typeface="Constantia"/>
              </a:rPr>
              <a:t>filed  </a:t>
            </a:r>
            <a:r>
              <a:rPr dirty="0" sz="2600" spc="-5">
                <a:latin typeface="Constantia"/>
                <a:cs typeface="Constantia"/>
              </a:rPr>
              <a:t>with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24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registrar</a:t>
            </a:r>
            <a:endParaRPr sz="26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dirty="0" sz="2600" spc="-5">
                <a:latin typeface="Constantia"/>
                <a:cs typeface="Constantia"/>
              </a:rPr>
              <a:t>Section </a:t>
            </a:r>
            <a:r>
              <a:rPr dirty="0" sz="2600">
                <a:latin typeface="Constantia"/>
                <a:cs typeface="Constantia"/>
              </a:rPr>
              <a:t>- </a:t>
            </a:r>
            <a:r>
              <a:rPr dirty="0" sz="2600" spc="-10">
                <a:latin typeface="Constantia"/>
                <a:cs typeface="Constantia"/>
              </a:rPr>
              <a:t>138 Internal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Audit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Schedule II </a:t>
            </a:r>
            <a:r>
              <a:rPr dirty="0" sz="2600" spc="-10">
                <a:latin typeface="Constantia"/>
                <a:cs typeface="Constantia"/>
              </a:rPr>
              <a:t>Useful </a:t>
            </a:r>
            <a:r>
              <a:rPr dirty="0" sz="2600" spc="-20">
                <a:latin typeface="Constantia"/>
                <a:cs typeface="Constantia"/>
              </a:rPr>
              <a:t>lives to </a:t>
            </a:r>
            <a:r>
              <a:rPr dirty="0" sz="2600" spc="-15">
                <a:latin typeface="Constantia"/>
                <a:cs typeface="Constantia"/>
              </a:rPr>
              <a:t>Compute</a:t>
            </a:r>
            <a:r>
              <a:rPr dirty="0" sz="2600" spc="-4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Depreciation</a:t>
            </a:r>
            <a:endParaRPr sz="260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Schedule III </a:t>
            </a:r>
            <a:r>
              <a:rPr dirty="0" sz="2600" spc="-10">
                <a:latin typeface="Constantia"/>
                <a:cs typeface="Constantia"/>
              </a:rPr>
              <a:t>General </a:t>
            </a:r>
            <a:r>
              <a:rPr dirty="0" sz="2600" spc="-5">
                <a:latin typeface="Constantia"/>
                <a:cs typeface="Constantia"/>
              </a:rPr>
              <a:t>Instructions </a:t>
            </a:r>
            <a:r>
              <a:rPr dirty="0" sz="2600" spc="-10">
                <a:latin typeface="Constantia"/>
                <a:cs typeface="Constantia"/>
              </a:rPr>
              <a:t>for Preparation</a:t>
            </a:r>
            <a:r>
              <a:rPr dirty="0" sz="2600" spc="-40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of  </a:t>
            </a:r>
            <a:r>
              <a:rPr dirty="0" sz="2600" spc="-10">
                <a:latin typeface="Constantia"/>
                <a:cs typeface="Constantia"/>
              </a:rPr>
              <a:t>Balance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Sheet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and</a:t>
            </a:r>
            <a:r>
              <a:rPr dirty="0" sz="2600" spc="-2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Profit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and </a:t>
            </a:r>
            <a:r>
              <a:rPr dirty="0" sz="2600" spc="10">
                <a:latin typeface="Constantia"/>
                <a:cs typeface="Constantia"/>
              </a:rPr>
              <a:t>Loss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Account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70964" y="3360418"/>
            <a:ext cx="8021320" cy="141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151505" algn="l"/>
                <a:tab pos="3758565" algn="l"/>
              </a:tabLst>
            </a:pPr>
            <a:r>
              <a:rPr dirty="0" sz="4500" spc="-5">
                <a:solidFill>
                  <a:srgbClr val="04607A"/>
                </a:solidFill>
                <a:latin typeface="Calibri"/>
                <a:cs typeface="Calibri"/>
              </a:rPr>
              <a:t>Section</a:t>
            </a:r>
            <a:r>
              <a:rPr dirty="0" sz="4500" spc="-3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-128	--	</a:t>
            </a:r>
            <a:r>
              <a:rPr dirty="0" sz="4500" spc="-10">
                <a:solidFill>
                  <a:srgbClr val="04607A"/>
                </a:solidFill>
                <a:latin typeface="Calibri"/>
                <a:cs typeface="Calibri"/>
              </a:rPr>
              <a:t>Books</a:t>
            </a:r>
            <a:r>
              <a:rPr dirty="0" sz="4500" spc="-55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of</a:t>
            </a:r>
            <a:r>
              <a:rPr dirty="0" sz="4500" spc="-45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dirty="0" sz="4500" spc="-10">
                <a:solidFill>
                  <a:srgbClr val="04607A"/>
                </a:solidFill>
                <a:latin typeface="Calibri"/>
                <a:cs typeface="Calibri"/>
              </a:rPr>
              <a:t>Accounts 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dirty="0" sz="4500" spc="-30">
                <a:solidFill>
                  <a:srgbClr val="04607A"/>
                </a:solidFill>
                <a:latin typeface="Calibri"/>
                <a:cs typeface="Calibri"/>
              </a:rPr>
              <a:t>etc </a:t>
            </a:r>
            <a:r>
              <a:rPr dirty="0" sz="4500" spc="-25">
                <a:solidFill>
                  <a:srgbClr val="04607A"/>
                </a:solidFill>
                <a:latin typeface="Calibri"/>
                <a:cs typeface="Calibri"/>
              </a:rPr>
              <a:t>to </a:t>
            </a:r>
            <a:r>
              <a:rPr dirty="0" sz="4500" spc="-5">
                <a:solidFill>
                  <a:srgbClr val="04607A"/>
                </a:solidFill>
                <a:latin typeface="Calibri"/>
                <a:cs typeface="Calibri"/>
              </a:rPr>
              <a:t>be </a:t>
            </a:r>
            <a:r>
              <a:rPr dirty="0" sz="4500" spc="-45">
                <a:solidFill>
                  <a:srgbClr val="04607A"/>
                </a:solidFill>
                <a:latin typeface="Calibri"/>
                <a:cs typeface="Calibri"/>
              </a:rPr>
              <a:t>kept </a:t>
            </a:r>
            <a:r>
              <a:rPr dirty="0" sz="4500" spc="-15">
                <a:solidFill>
                  <a:srgbClr val="04607A"/>
                </a:solidFill>
                <a:latin typeface="Calibri"/>
                <a:cs typeface="Calibri"/>
              </a:rPr>
              <a:t>by </a:t>
            </a:r>
            <a:r>
              <a:rPr dirty="0" sz="4500" spc="-5">
                <a:solidFill>
                  <a:srgbClr val="04607A"/>
                </a:solidFill>
                <a:latin typeface="Calibri"/>
                <a:cs typeface="Calibri"/>
              </a:rPr>
              <a:t>the</a:t>
            </a:r>
            <a:r>
              <a:rPr dirty="0" sz="4500" spc="3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dirty="0" sz="4500" spc="-20">
                <a:solidFill>
                  <a:srgbClr val="04607A"/>
                </a:solidFill>
                <a:latin typeface="Calibri"/>
                <a:cs typeface="Calibri"/>
              </a:rPr>
              <a:t>company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18560" y="3360418"/>
            <a:ext cx="8086090" cy="7270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Section </a:t>
            </a:r>
            <a:r>
              <a:rPr dirty="0"/>
              <a:t>– 129 </a:t>
            </a:r>
            <a:r>
              <a:rPr dirty="0" spc="-5"/>
              <a:t>Financial</a:t>
            </a:r>
            <a:r>
              <a:rPr dirty="0" spc="-114"/>
              <a:t> </a:t>
            </a:r>
            <a:r>
              <a:rPr dirty="0" spc="-20"/>
              <a:t>Statements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2823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-5"/>
              <a:t>Companies Act,</a:t>
            </a:r>
            <a:r>
              <a:rPr dirty="0" sz="5000" spc="-85"/>
              <a:t> </a:t>
            </a:r>
            <a:r>
              <a:rPr dirty="0" sz="5000" spc="-5"/>
              <a:t>2013</a:t>
            </a:r>
            <a:endParaRPr sz="50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0004" y="3260342"/>
            <a:ext cx="3098165" cy="901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29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dirty="0" sz="2600" spc="10">
                <a:latin typeface="Constantia"/>
                <a:cs typeface="Constantia"/>
              </a:rPr>
              <a:t>Lok </a:t>
            </a:r>
            <a:r>
              <a:rPr dirty="0" sz="2600">
                <a:latin typeface="Constantia"/>
                <a:cs typeface="Constantia"/>
              </a:rPr>
              <a:t>sabha – 18 12</a:t>
            </a:r>
            <a:r>
              <a:rPr dirty="0" sz="2600" spc="-2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12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Rajya </a:t>
            </a:r>
            <a:r>
              <a:rPr dirty="0" sz="2600">
                <a:latin typeface="Constantia"/>
                <a:cs typeface="Constantia"/>
              </a:rPr>
              <a:t>Sabha – 8 8</a:t>
            </a:r>
            <a:r>
              <a:rPr dirty="0" sz="2600" spc="-22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13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70964" y="2750818"/>
            <a:ext cx="7565390" cy="2098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  <a:tabLst>
                <a:tab pos="1982470" algn="l"/>
              </a:tabLst>
            </a:pPr>
            <a:r>
              <a:rPr dirty="0" sz="4500" spc="-5">
                <a:solidFill>
                  <a:srgbClr val="04607A"/>
                </a:solidFill>
                <a:latin typeface="Calibri"/>
                <a:cs typeface="Calibri"/>
              </a:rPr>
              <a:t>Section	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- 130 </a:t>
            </a:r>
            <a:r>
              <a:rPr dirty="0" sz="4500" spc="-40">
                <a:solidFill>
                  <a:srgbClr val="04607A"/>
                </a:solidFill>
                <a:latin typeface="Calibri"/>
                <a:cs typeface="Calibri"/>
              </a:rPr>
              <a:t>Re 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–</a:t>
            </a:r>
            <a:r>
              <a:rPr dirty="0" sz="4500" spc="-9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dirty="0" sz="4500" spc="-5">
                <a:solidFill>
                  <a:srgbClr val="04607A"/>
                </a:solidFill>
                <a:latin typeface="Calibri"/>
                <a:cs typeface="Calibri"/>
              </a:rPr>
              <a:t>Opening</a:t>
            </a:r>
            <a:r>
              <a:rPr dirty="0" sz="4500" spc="-35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of  </a:t>
            </a:r>
            <a:r>
              <a:rPr dirty="0" sz="4500" spc="-10">
                <a:solidFill>
                  <a:srgbClr val="04607A"/>
                </a:solidFill>
                <a:latin typeface="Calibri"/>
                <a:cs typeface="Calibri"/>
              </a:rPr>
              <a:t>accounts 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on </a:t>
            </a:r>
            <a:r>
              <a:rPr dirty="0" sz="4500" spc="-20">
                <a:solidFill>
                  <a:srgbClr val="04607A"/>
                </a:solidFill>
                <a:latin typeface="Calibri"/>
                <a:cs typeface="Calibri"/>
              </a:rPr>
              <a:t>Court’s 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or</a:t>
            </a:r>
            <a:r>
              <a:rPr dirty="0" sz="4500" spc="-85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dirty="0" sz="4500" spc="-60">
                <a:solidFill>
                  <a:srgbClr val="04607A"/>
                </a:solidFill>
                <a:latin typeface="Calibri"/>
                <a:cs typeface="Calibri"/>
              </a:rPr>
              <a:t>Tribunal’s  </a:t>
            </a:r>
            <a:r>
              <a:rPr dirty="0" sz="4500" spc="-25">
                <a:solidFill>
                  <a:srgbClr val="04607A"/>
                </a:solidFill>
                <a:latin typeface="Calibri"/>
                <a:cs typeface="Calibri"/>
              </a:rPr>
              <a:t>Orders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66160" y="2522218"/>
            <a:ext cx="7984490" cy="20986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  <a:tabLst>
                <a:tab pos="1982470" algn="l"/>
                <a:tab pos="3409950" algn="l"/>
              </a:tabLst>
            </a:pPr>
            <a:r>
              <a:rPr dirty="0" spc="-5"/>
              <a:t>Section	</a:t>
            </a:r>
            <a:r>
              <a:rPr dirty="0"/>
              <a:t>-</a:t>
            </a:r>
            <a:r>
              <a:rPr dirty="0" spc="-10"/>
              <a:t> </a:t>
            </a:r>
            <a:r>
              <a:rPr dirty="0"/>
              <a:t>131	–</a:t>
            </a:r>
            <a:r>
              <a:rPr dirty="0" spc="-55"/>
              <a:t> </a:t>
            </a:r>
            <a:r>
              <a:rPr dirty="0" spc="-15"/>
              <a:t>voluntary</a:t>
            </a:r>
            <a:r>
              <a:rPr dirty="0" spc="-40"/>
              <a:t> </a:t>
            </a:r>
            <a:r>
              <a:rPr dirty="0" spc="-15"/>
              <a:t>revision </a:t>
            </a:r>
            <a:r>
              <a:rPr dirty="0"/>
              <a:t> of </a:t>
            </a:r>
            <a:r>
              <a:rPr dirty="0" spc="-5"/>
              <a:t>financial </a:t>
            </a:r>
            <a:r>
              <a:rPr dirty="0" spc="-25"/>
              <a:t>statements </a:t>
            </a:r>
            <a:r>
              <a:rPr dirty="0"/>
              <a:t>or </a:t>
            </a:r>
            <a:r>
              <a:rPr dirty="0" spc="-15"/>
              <a:t>board  </a:t>
            </a:r>
            <a:r>
              <a:rPr dirty="0" spc="-10"/>
              <a:t>report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42360" y="3589018"/>
            <a:ext cx="8162290" cy="727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981200" algn="l"/>
              </a:tabLst>
            </a:pPr>
            <a:r>
              <a:rPr dirty="0" sz="4500" spc="-5">
                <a:solidFill>
                  <a:srgbClr val="04607A"/>
                </a:solidFill>
                <a:latin typeface="Calibri"/>
                <a:cs typeface="Calibri"/>
              </a:rPr>
              <a:t>Section	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- 132 </a:t>
            </a:r>
            <a:r>
              <a:rPr dirty="0" sz="4500" spc="-10">
                <a:solidFill>
                  <a:srgbClr val="04607A"/>
                </a:solidFill>
                <a:latin typeface="Calibri"/>
                <a:cs typeface="Calibri"/>
              </a:rPr>
              <a:t>Constitution 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of</a:t>
            </a:r>
            <a:r>
              <a:rPr dirty="0" sz="4500" spc="-85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dirty="0" sz="4500" spc="-5">
                <a:solidFill>
                  <a:srgbClr val="04607A"/>
                </a:solidFill>
                <a:latin typeface="Calibri"/>
                <a:cs typeface="Calibri"/>
              </a:rPr>
              <a:t>NFRA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6160" y="3131818"/>
            <a:ext cx="7999095" cy="141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</a:pPr>
            <a:r>
              <a:rPr dirty="0" sz="4500" spc="-5">
                <a:solidFill>
                  <a:srgbClr val="04607A"/>
                </a:solidFill>
                <a:latin typeface="Calibri"/>
                <a:cs typeface="Calibri"/>
              </a:rPr>
              <a:t>Section 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– 133 </a:t>
            </a:r>
            <a:r>
              <a:rPr dirty="0" sz="4500" spc="-20">
                <a:solidFill>
                  <a:srgbClr val="04607A"/>
                </a:solidFill>
                <a:latin typeface="Calibri"/>
                <a:cs typeface="Calibri"/>
              </a:rPr>
              <a:t>Central</a:t>
            </a:r>
            <a:r>
              <a:rPr dirty="0" sz="4500" spc="-10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dirty="0" sz="4500" spc="-15">
                <a:solidFill>
                  <a:srgbClr val="04607A"/>
                </a:solidFill>
                <a:latin typeface="Calibri"/>
                <a:cs typeface="Calibri"/>
              </a:rPr>
              <a:t>Government  </a:t>
            </a:r>
            <a:r>
              <a:rPr dirty="0" sz="4500" spc="-25">
                <a:solidFill>
                  <a:srgbClr val="04607A"/>
                </a:solidFill>
                <a:latin typeface="Calibri"/>
                <a:cs typeface="Calibri"/>
              </a:rPr>
              <a:t>to </a:t>
            </a:r>
            <a:r>
              <a:rPr dirty="0" sz="4500" spc="-10">
                <a:solidFill>
                  <a:srgbClr val="04607A"/>
                </a:solidFill>
                <a:latin typeface="Calibri"/>
                <a:cs typeface="Calibri"/>
              </a:rPr>
              <a:t>prescribe Accounting</a:t>
            </a:r>
            <a:r>
              <a:rPr dirty="0" sz="4500" spc="-5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dirty="0" sz="4500" spc="-20">
                <a:solidFill>
                  <a:srgbClr val="04607A"/>
                </a:solidFill>
                <a:latin typeface="Calibri"/>
                <a:cs typeface="Calibri"/>
              </a:rPr>
              <a:t>Standards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66160" y="2903218"/>
            <a:ext cx="8120380" cy="14128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</a:pPr>
            <a:r>
              <a:rPr dirty="0" spc="-5"/>
              <a:t>Section </a:t>
            </a:r>
            <a:r>
              <a:rPr dirty="0"/>
              <a:t>- 134 </a:t>
            </a:r>
            <a:r>
              <a:rPr dirty="0" spc="-5"/>
              <a:t>Financial</a:t>
            </a:r>
            <a:r>
              <a:rPr dirty="0" spc="-100"/>
              <a:t> </a:t>
            </a:r>
            <a:r>
              <a:rPr dirty="0" spc="-20"/>
              <a:t>Statements,  </a:t>
            </a:r>
            <a:r>
              <a:rPr dirty="0" spc="-15"/>
              <a:t>Board Report,</a:t>
            </a:r>
            <a:r>
              <a:rPr dirty="0" spc="-75"/>
              <a:t> </a:t>
            </a:r>
            <a:r>
              <a:rPr dirty="0" spc="-30"/>
              <a:t>etc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5"/>
              <a:t>Section </a:t>
            </a:r>
            <a:r>
              <a:rPr dirty="0"/>
              <a:t>- 135 </a:t>
            </a:r>
            <a:r>
              <a:rPr dirty="0" spc="-25"/>
              <a:t>Corporate</a:t>
            </a:r>
            <a:r>
              <a:rPr dirty="0" spc="-95"/>
              <a:t> </a:t>
            </a:r>
            <a:r>
              <a:rPr dirty="0" spc="-5"/>
              <a:t>Social  </a:t>
            </a:r>
            <a:r>
              <a:rPr dirty="0" spc="-10"/>
              <a:t>Responsibility</a:t>
            </a: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33800" y="2624326"/>
            <a:ext cx="7994015" cy="310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305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●"/>
              <a:tabLst>
                <a:tab pos="288925" algn="l"/>
              </a:tabLst>
            </a:pPr>
            <a:r>
              <a:rPr dirty="0" sz="2400" spc="-15">
                <a:latin typeface="Constantia"/>
                <a:cs typeface="Constantia"/>
              </a:rPr>
              <a:t>Net worth </a:t>
            </a:r>
            <a:r>
              <a:rPr dirty="0" sz="2400">
                <a:latin typeface="Constantia"/>
                <a:cs typeface="Constantia"/>
              </a:rPr>
              <a:t>– </a:t>
            </a:r>
            <a:r>
              <a:rPr dirty="0" sz="2400" spc="-5">
                <a:latin typeface="Constantia"/>
                <a:cs typeface="Constantia"/>
              </a:rPr>
              <a:t>500</a:t>
            </a:r>
            <a:r>
              <a:rPr dirty="0" sz="2400" spc="-27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crore</a:t>
            </a:r>
            <a:endParaRPr sz="24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8925" algn="l"/>
              </a:tabLst>
            </a:pPr>
            <a:r>
              <a:rPr dirty="0" sz="2400" spc="-40">
                <a:latin typeface="Constantia"/>
                <a:cs typeface="Constantia"/>
              </a:rPr>
              <a:t>Turnover </a:t>
            </a:r>
            <a:r>
              <a:rPr dirty="0" sz="2400">
                <a:latin typeface="Constantia"/>
                <a:cs typeface="Constantia"/>
              </a:rPr>
              <a:t>– 1000</a:t>
            </a:r>
            <a:r>
              <a:rPr dirty="0" sz="2400" spc="-21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crore</a:t>
            </a:r>
            <a:endParaRPr sz="24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8925" algn="l"/>
              </a:tabLst>
            </a:pPr>
            <a:r>
              <a:rPr dirty="0" sz="2400" spc="-15">
                <a:latin typeface="Constantia"/>
                <a:cs typeface="Constantia"/>
              </a:rPr>
              <a:t>Net </a:t>
            </a:r>
            <a:r>
              <a:rPr dirty="0" sz="2400">
                <a:latin typeface="Constantia"/>
                <a:cs typeface="Constantia"/>
              </a:rPr>
              <a:t>Profit – 5</a:t>
            </a:r>
            <a:r>
              <a:rPr dirty="0" sz="2400" spc="-24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crore</a:t>
            </a:r>
            <a:endParaRPr sz="2400">
              <a:latin typeface="Constantia"/>
              <a:cs typeface="Constantia"/>
            </a:endParaRPr>
          </a:p>
          <a:p>
            <a:pPr marL="287020" marR="5080" indent="-274320">
              <a:lnSpc>
                <a:spcPts val="2590"/>
              </a:lnSpc>
              <a:spcBef>
                <a:spcPts val="61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dirty="0" sz="2400" spc="-15">
                <a:latin typeface="Constantia"/>
                <a:cs typeface="Constantia"/>
              </a:rPr>
              <a:t>Corporate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social</a:t>
            </a:r>
            <a:r>
              <a:rPr dirty="0" sz="2400" spc="-3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responsibility</a:t>
            </a:r>
            <a:r>
              <a:rPr dirty="0" sz="2400" spc="-14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committee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–</a:t>
            </a:r>
            <a:r>
              <a:rPr dirty="0" sz="2400" spc="-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3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directors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and  atleast one independent</a:t>
            </a:r>
            <a:r>
              <a:rPr dirty="0" sz="2400" spc="-32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directors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dirty="0" sz="2400" spc="-5">
                <a:latin typeface="Constantia"/>
                <a:cs typeface="Constantia"/>
              </a:rPr>
              <a:t>CSR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policy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dirty="0" sz="2400" spc="-5">
                <a:latin typeface="Constantia"/>
                <a:cs typeface="Constantia"/>
              </a:rPr>
              <a:t>Schedule</a:t>
            </a:r>
            <a:r>
              <a:rPr dirty="0" sz="2400" spc="-19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VII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dirty="0" sz="2400">
                <a:latin typeface="Constantia"/>
                <a:cs typeface="Constantia"/>
              </a:rPr>
              <a:t>2% - </a:t>
            </a:r>
            <a:r>
              <a:rPr dirty="0" sz="2400" spc="-30">
                <a:latin typeface="Constantia"/>
                <a:cs typeface="Constantia"/>
              </a:rPr>
              <a:t>average </a:t>
            </a:r>
            <a:r>
              <a:rPr dirty="0" sz="2400" spc="-5">
                <a:latin typeface="Constantia"/>
                <a:cs typeface="Constantia"/>
              </a:rPr>
              <a:t>net </a:t>
            </a:r>
            <a:r>
              <a:rPr dirty="0" sz="2400">
                <a:latin typeface="Constantia"/>
                <a:cs typeface="Constantia"/>
              </a:rPr>
              <a:t>profits – 3</a:t>
            </a:r>
            <a:r>
              <a:rPr dirty="0" sz="2400" spc="-40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years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42360" y="2750818"/>
            <a:ext cx="7803515" cy="2098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</a:pPr>
            <a:r>
              <a:rPr dirty="0" sz="4500" spc="-5">
                <a:solidFill>
                  <a:srgbClr val="04607A"/>
                </a:solidFill>
                <a:latin typeface="Calibri"/>
                <a:cs typeface="Calibri"/>
              </a:rPr>
              <a:t>Section 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– 136 </a:t>
            </a:r>
            <a:r>
              <a:rPr dirty="0" sz="4500" spc="-10">
                <a:solidFill>
                  <a:srgbClr val="04607A"/>
                </a:solidFill>
                <a:latin typeface="Calibri"/>
                <a:cs typeface="Calibri"/>
              </a:rPr>
              <a:t>Right 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of member</a:t>
            </a:r>
            <a:r>
              <a:rPr dirty="0" sz="4500" spc="-145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dirty="0" sz="4500" spc="-25">
                <a:solidFill>
                  <a:srgbClr val="04607A"/>
                </a:solidFill>
                <a:latin typeface="Calibri"/>
                <a:cs typeface="Calibri"/>
              </a:rPr>
              <a:t>to  </a:t>
            </a:r>
            <a:r>
              <a:rPr dirty="0" sz="4500" spc="-10">
                <a:solidFill>
                  <a:srgbClr val="04607A"/>
                </a:solidFill>
                <a:latin typeface="Calibri"/>
                <a:cs typeface="Calibri"/>
              </a:rPr>
              <a:t>copies 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dirty="0" sz="4500" spc="-10">
                <a:solidFill>
                  <a:srgbClr val="04607A"/>
                </a:solidFill>
                <a:latin typeface="Calibri"/>
                <a:cs typeface="Calibri"/>
              </a:rPr>
              <a:t>audited </a:t>
            </a:r>
            <a:r>
              <a:rPr dirty="0" sz="4500" spc="-5">
                <a:solidFill>
                  <a:srgbClr val="04607A"/>
                </a:solidFill>
                <a:latin typeface="Calibri"/>
                <a:cs typeface="Calibri"/>
              </a:rPr>
              <a:t>financial  </a:t>
            </a:r>
            <a:r>
              <a:rPr dirty="0" sz="4500" spc="-25">
                <a:solidFill>
                  <a:srgbClr val="04607A"/>
                </a:solidFill>
                <a:latin typeface="Calibri"/>
                <a:cs typeface="Calibri"/>
              </a:rPr>
              <a:t>statements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70964" y="2903218"/>
            <a:ext cx="7127240" cy="2098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</a:pPr>
            <a:r>
              <a:rPr dirty="0" sz="4500" spc="-5">
                <a:solidFill>
                  <a:srgbClr val="04607A"/>
                </a:solidFill>
                <a:latin typeface="Calibri"/>
                <a:cs typeface="Calibri"/>
              </a:rPr>
              <a:t>Section 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– 137 </a:t>
            </a:r>
            <a:r>
              <a:rPr dirty="0" sz="4500" spc="-10">
                <a:solidFill>
                  <a:srgbClr val="04607A"/>
                </a:solidFill>
                <a:latin typeface="Calibri"/>
                <a:cs typeface="Calibri"/>
              </a:rPr>
              <a:t>Copy </a:t>
            </a:r>
            <a:r>
              <a:rPr dirty="0" sz="4500">
                <a:solidFill>
                  <a:srgbClr val="04607A"/>
                </a:solidFill>
                <a:latin typeface="Calibri"/>
                <a:cs typeface="Calibri"/>
              </a:rPr>
              <a:t>of</a:t>
            </a:r>
            <a:r>
              <a:rPr dirty="0" sz="4500" spc="-114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dirty="0" sz="4500" spc="-5">
                <a:solidFill>
                  <a:srgbClr val="04607A"/>
                </a:solidFill>
                <a:latin typeface="Calibri"/>
                <a:cs typeface="Calibri"/>
              </a:rPr>
              <a:t>financial  </a:t>
            </a:r>
            <a:r>
              <a:rPr dirty="0" sz="4500" spc="-25">
                <a:solidFill>
                  <a:srgbClr val="04607A"/>
                </a:solidFill>
                <a:latin typeface="Calibri"/>
                <a:cs typeface="Calibri"/>
              </a:rPr>
              <a:t>statement to </a:t>
            </a:r>
            <a:r>
              <a:rPr dirty="0" sz="4500" spc="-5">
                <a:solidFill>
                  <a:srgbClr val="04607A"/>
                </a:solidFill>
                <a:latin typeface="Calibri"/>
                <a:cs typeface="Calibri"/>
              </a:rPr>
              <a:t>be filed with the  </a:t>
            </a:r>
            <a:r>
              <a:rPr dirty="0" sz="4500" spc="-25">
                <a:solidFill>
                  <a:srgbClr val="04607A"/>
                </a:solidFill>
                <a:latin typeface="Calibri"/>
                <a:cs typeface="Calibri"/>
              </a:rPr>
              <a:t>registrar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20084" y="998219"/>
            <a:ext cx="6358890" cy="6858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Section </a:t>
            </a:r>
            <a:r>
              <a:rPr dirty="0"/>
              <a:t>- 138 </a:t>
            </a:r>
            <a:r>
              <a:rPr dirty="0" spc="-15"/>
              <a:t>Internal</a:t>
            </a:r>
            <a:r>
              <a:rPr dirty="0" spc="-120"/>
              <a:t> </a:t>
            </a:r>
            <a:r>
              <a:rPr dirty="0" spc="-5"/>
              <a:t>Audit</a:t>
            </a: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57600" y="2010662"/>
            <a:ext cx="7748905" cy="401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29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dirty="0" sz="2600" spc="-20">
                <a:latin typeface="Constantia"/>
                <a:cs typeface="Constantia"/>
              </a:rPr>
              <a:t>Every </a:t>
            </a:r>
            <a:r>
              <a:rPr dirty="0" sz="2600" spc="-10">
                <a:latin typeface="Constantia"/>
                <a:cs typeface="Constantia"/>
              </a:rPr>
              <a:t>listed</a:t>
            </a:r>
            <a:r>
              <a:rPr dirty="0" sz="2600" spc="-21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company</a:t>
            </a:r>
            <a:endParaRPr sz="26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dirty="0" sz="2600" spc="-20">
                <a:latin typeface="Constantia"/>
                <a:cs typeface="Constantia"/>
              </a:rPr>
              <a:t>Every </a:t>
            </a:r>
            <a:r>
              <a:rPr dirty="0" sz="2600" spc="-5">
                <a:latin typeface="Constantia"/>
                <a:cs typeface="Constantia"/>
              </a:rPr>
              <a:t>unlisted public</a:t>
            </a:r>
            <a:r>
              <a:rPr dirty="0" sz="2600" spc="-380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company</a:t>
            </a:r>
            <a:endParaRPr sz="2600">
              <a:latin typeface="Constantia"/>
              <a:cs typeface="Constantia"/>
            </a:endParaRPr>
          </a:p>
          <a:p>
            <a:pPr lvl="1" marL="652780" indent="-245745">
              <a:lnSpc>
                <a:spcPct val="100000"/>
              </a:lnSpc>
              <a:spcBef>
                <a:spcPts val="295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4685" algn="l"/>
              </a:tabLst>
            </a:pPr>
            <a:r>
              <a:rPr dirty="0" sz="2400" spc="-10">
                <a:latin typeface="Constantia"/>
                <a:cs typeface="Constantia"/>
              </a:rPr>
              <a:t>Paid </a:t>
            </a:r>
            <a:r>
              <a:rPr dirty="0" sz="2400">
                <a:latin typeface="Constantia"/>
                <a:cs typeface="Constantia"/>
              </a:rPr>
              <a:t>up </a:t>
            </a:r>
            <a:r>
              <a:rPr dirty="0" sz="2400" spc="-5">
                <a:latin typeface="Constantia"/>
                <a:cs typeface="Constantia"/>
              </a:rPr>
              <a:t>capital </a:t>
            </a:r>
            <a:r>
              <a:rPr dirty="0" sz="2400">
                <a:latin typeface="Constantia"/>
                <a:cs typeface="Constantia"/>
              </a:rPr>
              <a:t>– </a:t>
            </a:r>
            <a:r>
              <a:rPr dirty="0" sz="2400" spc="-15">
                <a:latin typeface="Constantia"/>
                <a:cs typeface="Constantia"/>
              </a:rPr>
              <a:t>Rs. </a:t>
            </a:r>
            <a:r>
              <a:rPr dirty="0" sz="2400" spc="-5">
                <a:latin typeface="Constantia"/>
                <a:cs typeface="Constantia"/>
              </a:rPr>
              <a:t>50 </a:t>
            </a:r>
            <a:r>
              <a:rPr dirty="0" sz="2400" spc="-15">
                <a:latin typeface="Constantia"/>
                <a:cs typeface="Constantia"/>
              </a:rPr>
              <a:t>crores </a:t>
            </a:r>
            <a:r>
              <a:rPr dirty="0" sz="2400" spc="-5">
                <a:latin typeface="Constantia"/>
                <a:cs typeface="Constantia"/>
              </a:rPr>
              <a:t>or</a:t>
            </a:r>
            <a:r>
              <a:rPr dirty="0" sz="2400" spc="-43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more</a:t>
            </a:r>
            <a:endParaRPr sz="2400">
              <a:latin typeface="Constantia"/>
              <a:cs typeface="Constantia"/>
            </a:endParaRPr>
          </a:p>
          <a:p>
            <a:pPr lvl="1" marL="654050" indent="-247015">
              <a:lnSpc>
                <a:spcPct val="100000"/>
              </a:lnSpc>
              <a:spcBef>
                <a:spcPts val="285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4685" algn="l"/>
              </a:tabLst>
            </a:pPr>
            <a:r>
              <a:rPr dirty="0" sz="2400" spc="-55">
                <a:latin typeface="Constantia"/>
                <a:cs typeface="Constantia"/>
              </a:rPr>
              <a:t>Turn </a:t>
            </a:r>
            <a:r>
              <a:rPr dirty="0" sz="2400" spc="-25">
                <a:latin typeface="Constantia"/>
                <a:cs typeface="Constantia"/>
              </a:rPr>
              <a:t>over </a:t>
            </a:r>
            <a:r>
              <a:rPr dirty="0" sz="2400" spc="-5">
                <a:latin typeface="Constantia"/>
                <a:cs typeface="Constantia"/>
              </a:rPr>
              <a:t>of </a:t>
            </a:r>
            <a:r>
              <a:rPr dirty="0" sz="2400">
                <a:latin typeface="Constantia"/>
                <a:cs typeface="Constantia"/>
              </a:rPr>
              <a:t>200</a:t>
            </a:r>
            <a:r>
              <a:rPr dirty="0" sz="2400" spc="-254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crores</a:t>
            </a:r>
            <a:endParaRPr sz="2400">
              <a:latin typeface="Constantia"/>
              <a:cs typeface="Constantia"/>
            </a:endParaRPr>
          </a:p>
          <a:p>
            <a:pPr lvl="1" marL="652780" marR="814705" indent="-247015">
              <a:lnSpc>
                <a:spcPts val="2590"/>
              </a:lnSpc>
              <a:spcBef>
                <a:spcPts val="615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5">
                <a:latin typeface="Constantia"/>
                <a:cs typeface="Constantia"/>
              </a:rPr>
              <a:t>Outstanding loans or </a:t>
            </a:r>
            <a:r>
              <a:rPr dirty="0" sz="2400" spc="-15">
                <a:latin typeface="Constantia"/>
                <a:cs typeface="Constantia"/>
              </a:rPr>
              <a:t>borrowings </a:t>
            </a:r>
            <a:r>
              <a:rPr dirty="0" sz="2400" spc="-10">
                <a:latin typeface="Constantia"/>
                <a:cs typeface="Constantia"/>
              </a:rPr>
              <a:t>from </a:t>
            </a:r>
            <a:r>
              <a:rPr dirty="0" sz="2400" spc="-5">
                <a:latin typeface="Constantia"/>
                <a:cs typeface="Constantia"/>
              </a:rPr>
              <a:t>banks</a:t>
            </a:r>
            <a:r>
              <a:rPr dirty="0" sz="2400" spc="-254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….  </a:t>
            </a:r>
            <a:r>
              <a:rPr dirty="0" sz="2400" spc="-20">
                <a:latin typeface="Constantia"/>
                <a:cs typeface="Constantia"/>
              </a:rPr>
              <a:t>Exceeding </a:t>
            </a:r>
            <a:r>
              <a:rPr dirty="0" sz="2400" spc="-5">
                <a:latin typeface="Constantia"/>
                <a:cs typeface="Constantia"/>
              </a:rPr>
              <a:t>one </a:t>
            </a:r>
            <a:r>
              <a:rPr dirty="0" sz="2400" spc="-10">
                <a:latin typeface="Constantia"/>
                <a:cs typeface="Constantia"/>
              </a:rPr>
              <a:t>hundred</a:t>
            </a:r>
            <a:r>
              <a:rPr dirty="0" sz="2400" spc="-17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crores</a:t>
            </a:r>
            <a:endParaRPr sz="24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25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5">
                <a:latin typeface="Constantia"/>
                <a:cs typeface="Constantia"/>
              </a:rPr>
              <a:t>Outstanding deposits of </a:t>
            </a:r>
            <a:r>
              <a:rPr dirty="0" sz="2400" spc="-20">
                <a:latin typeface="Constantia"/>
                <a:cs typeface="Constantia"/>
              </a:rPr>
              <a:t>25 </a:t>
            </a:r>
            <a:r>
              <a:rPr dirty="0" sz="2400" spc="-15">
                <a:latin typeface="Constantia"/>
                <a:cs typeface="Constantia"/>
              </a:rPr>
              <a:t>crores </a:t>
            </a:r>
            <a:r>
              <a:rPr dirty="0" sz="2400" spc="-5">
                <a:latin typeface="Constantia"/>
                <a:cs typeface="Constantia"/>
              </a:rPr>
              <a:t>or</a:t>
            </a:r>
            <a:r>
              <a:rPr dirty="0" sz="2400" spc="-32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more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20">
                <a:latin typeface="Constantia"/>
                <a:cs typeface="Constantia"/>
              </a:rPr>
              <a:t>Every </a:t>
            </a:r>
            <a:r>
              <a:rPr dirty="0" sz="2600" spc="-15">
                <a:latin typeface="Constantia"/>
                <a:cs typeface="Constantia"/>
              </a:rPr>
              <a:t>private company</a:t>
            </a:r>
            <a:r>
              <a:rPr dirty="0" sz="2600" spc="-355">
                <a:latin typeface="Constantia"/>
                <a:cs typeface="Constantia"/>
              </a:rPr>
              <a:t> </a:t>
            </a:r>
            <a:r>
              <a:rPr dirty="0" sz="2600" spc="-15">
                <a:latin typeface="Constantia"/>
                <a:cs typeface="Constantia"/>
              </a:rPr>
              <a:t>havinng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295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40">
                <a:latin typeface="Constantia"/>
                <a:cs typeface="Constantia"/>
              </a:rPr>
              <a:t>Turnover </a:t>
            </a:r>
            <a:r>
              <a:rPr dirty="0" sz="2400" spc="-5">
                <a:latin typeface="Constantia"/>
                <a:cs typeface="Constantia"/>
              </a:rPr>
              <a:t>of </a:t>
            </a:r>
            <a:r>
              <a:rPr dirty="0" sz="2400">
                <a:latin typeface="Constantia"/>
                <a:cs typeface="Constantia"/>
              </a:rPr>
              <a:t>200 </a:t>
            </a:r>
            <a:r>
              <a:rPr dirty="0" sz="2400" spc="-15">
                <a:latin typeface="Constantia"/>
                <a:cs typeface="Constantia"/>
              </a:rPr>
              <a:t>crores </a:t>
            </a:r>
            <a:r>
              <a:rPr dirty="0" sz="2400" spc="-5">
                <a:latin typeface="Constantia"/>
                <a:cs typeface="Constantia"/>
              </a:rPr>
              <a:t>or</a:t>
            </a:r>
            <a:r>
              <a:rPr dirty="0" sz="2400" spc="-33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more</a:t>
            </a:r>
            <a:endParaRPr sz="24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285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5">
                <a:latin typeface="Constantia"/>
                <a:cs typeface="Constantia"/>
              </a:rPr>
              <a:t>Outstanding loans or </a:t>
            </a:r>
            <a:r>
              <a:rPr dirty="0" sz="2400" spc="-15">
                <a:latin typeface="Constantia"/>
                <a:cs typeface="Constantia"/>
              </a:rPr>
              <a:t>borrowings exceeding </a:t>
            </a:r>
            <a:r>
              <a:rPr dirty="0" sz="2400">
                <a:latin typeface="Constantia"/>
                <a:cs typeface="Constantia"/>
              </a:rPr>
              <a:t>100</a:t>
            </a:r>
            <a:r>
              <a:rPr dirty="0" sz="2400" spc="-28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crores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10004" y="3260342"/>
            <a:ext cx="3313429" cy="1376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29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dirty="0" sz="2600" spc="-15">
                <a:latin typeface="Constantia"/>
                <a:cs typeface="Constantia"/>
              </a:rPr>
              <a:t>Company</a:t>
            </a:r>
            <a:r>
              <a:rPr dirty="0" sz="2600" spc="-1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Secretary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Secretarial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Audit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Secretarial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Standards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2823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-5"/>
              <a:t>Companies Act,</a:t>
            </a:r>
            <a:r>
              <a:rPr dirty="0" sz="5000" spc="-85"/>
              <a:t> </a:t>
            </a:r>
            <a:r>
              <a:rPr dirty="0" sz="5000" spc="-5"/>
              <a:t>2013</a:t>
            </a:r>
            <a:endParaRPr sz="50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0004" y="2309366"/>
            <a:ext cx="8068309" cy="3566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305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dirty="0" sz="2600" spc="-15">
                <a:latin typeface="Constantia"/>
                <a:cs typeface="Constantia"/>
              </a:rPr>
              <a:t>29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Chapters</a:t>
            </a:r>
            <a:endParaRPr sz="26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dirty="0" sz="2600" spc="-30">
                <a:latin typeface="Constantia"/>
                <a:cs typeface="Constantia"/>
              </a:rPr>
              <a:t>470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Sections</a:t>
            </a:r>
            <a:endParaRPr sz="26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dirty="0" sz="2600">
                <a:latin typeface="Constantia"/>
                <a:cs typeface="Constantia"/>
              </a:rPr>
              <a:t>7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Schedules</a:t>
            </a:r>
            <a:endParaRPr sz="260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5">
                <a:latin typeface="Constantia"/>
                <a:cs typeface="Constantia"/>
              </a:rPr>
              <a:t>Substantial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part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of</a:t>
            </a:r>
            <a:r>
              <a:rPr dirty="0" sz="2600" spc="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Bill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will</a:t>
            </a:r>
            <a:r>
              <a:rPr dirty="0" sz="2600" spc="-1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be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form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of </a:t>
            </a:r>
            <a:r>
              <a:rPr dirty="0" sz="2600">
                <a:latin typeface="Constantia"/>
                <a:cs typeface="Constantia"/>
              </a:rPr>
              <a:t>rules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–  </a:t>
            </a:r>
            <a:r>
              <a:rPr dirty="0" sz="2600" spc="-5">
                <a:latin typeface="Constantia"/>
                <a:cs typeface="Constantia"/>
              </a:rPr>
              <a:t>will </a:t>
            </a:r>
            <a:r>
              <a:rPr dirty="0" sz="2600">
                <a:latin typeface="Constantia"/>
                <a:cs typeface="Constantia"/>
              </a:rPr>
              <a:t>be</a:t>
            </a:r>
            <a:r>
              <a:rPr dirty="0" sz="2600" spc="-22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prescribed</a:t>
            </a:r>
            <a:endParaRPr sz="2600">
              <a:latin typeface="Constantia"/>
              <a:cs typeface="Constantia"/>
            </a:endParaRPr>
          </a:p>
          <a:p>
            <a:pPr marL="287020" marR="9779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Government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of</a:t>
            </a:r>
            <a:r>
              <a:rPr dirty="0" sz="2600" spc="4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India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has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power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10">
                <a:latin typeface="Constantia"/>
                <a:cs typeface="Constantia"/>
              </a:rPr>
              <a:t>notify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different  provisions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of</a:t>
            </a:r>
            <a:r>
              <a:rPr dirty="0" sz="2600" spc="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Act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at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different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parts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of</a:t>
            </a:r>
            <a:r>
              <a:rPr dirty="0" sz="2600" spc="10">
                <a:latin typeface="Constantia"/>
                <a:cs typeface="Constantia"/>
              </a:rPr>
              <a:t> </a:t>
            </a:r>
            <a:r>
              <a:rPr dirty="0" sz="2600" spc="-5">
                <a:latin typeface="Constantia"/>
                <a:cs typeface="Constantia"/>
              </a:rPr>
              <a:t>time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>
                <a:latin typeface="Constantia"/>
                <a:cs typeface="Constantia"/>
              </a:rPr>
              <a:t>The </a:t>
            </a:r>
            <a:r>
              <a:rPr dirty="0" sz="2600" spc="-5">
                <a:latin typeface="Constantia"/>
                <a:cs typeface="Constantia"/>
              </a:rPr>
              <a:t>bill </a:t>
            </a:r>
            <a:r>
              <a:rPr dirty="0" sz="2600">
                <a:latin typeface="Constantia"/>
                <a:cs typeface="Constantia"/>
              </a:rPr>
              <a:t>has </a:t>
            </a:r>
            <a:r>
              <a:rPr dirty="0" sz="2600" spc="-15">
                <a:latin typeface="Constantia"/>
                <a:cs typeface="Constantia"/>
              </a:rPr>
              <a:t>33 </a:t>
            </a:r>
            <a:r>
              <a:rPr dirty="0" sz="2600">
                <a:latin typeface="Constantia"/>
                <a:cs typeface="Constantia"/>
              </a:rPr>
              <a:t>new</a:t>
            </a:r>
            <a:r>
              <a:rPr dirty="0" sz="2600" spc="-30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definitions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18560" y="3055618"/>
            <a:ext cx="8182609" cy="14128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</a:pPr>
            <a:r>
              <a:rPr dirty="0" spc="-5"/>
              <a:t>Schedule II </a:t>
            </a:r>
            <a:r>
              <a:rPr dirty="0" spc="-10"/>
              <a:t>Useful </a:t>
            </a:r>
            <a:r>
              <a:rPr dirty="0" spc="-15"/>
              <a:t>lives </a:t>
            </a:r>
            <a:r>
              <a:rPr dirty="0" spc="-25"/>
              <a:t>to </a:t>
            </a:r>
            <a:r>
              <a:rPr dirty="0" spc="-10"/>
              <a:t>Compute  Depreciation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30168" y="2547288"/>
            <a:ext cx="7542530" cy="20967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1270">
              <a:lnSpc>
                <a:spcPct val="99900"/>
              </a:lnSpc>
            </a:pPr>
            <a:r>
              <a:rPr dirty="0" spc="-5"/>
              <a:t>Schedule </a:t>
            </a:r>
            <a:r>
              <a:rPr dirty="0" spc="-10"/>
              <a:t>III </a:t>
            </a:r>
            <a:r>
              <a:rPr dirty="0" spc="-15"/>
              <a:t>General </a:t>
            </a:r>
            <a:r>
              <a:rPr dirty="0" spc="-10"/>
              <a:t>Instructions  </a:t>
            </a:r>
            <a:r>
              <a:rPr dirty="0" spc="-35"/>
              <a:t>for </a:t>
            </a:r>
            <a:r>
              <a:rPr dirty="0" spc="-20"/>
              <a:t>Preparation </a:t>
            </a:r>
            <a:r>
              <a:rPr dirty="0"/>
              <a:t>of </a:t>
            </a:r>
            <a:r>
              <a:rPr dirty="0" spc="-5"/>
              <a:t>Balance </a:t>
            </a:r>
            <a:r>
              <a:rPr dirty="0" spc="-10"/>
              <a:t>Sheet  </a:t>
            </a:r>
            <a:r>
              <a:rPr dirty="0" spc="-5"/>
              <a:t>and </a:t>
            </a:r>
            <a:r>
              <a:rPr dirty="0" spc="-15"/>
              <a:t>Profit </a:t>
            </a:r>
            <a:r>
              <a:rPr dirty="0" spc="-5"/>
              <a:t>and </a:t>
            </a:r>
            <a:r>
              <a:rPr dirty="0"/>
              <a:t>Loss</a:t>
            </a:r>
            <a:r>
              <a:rPr dirty="0" spc="-85"/>
              <a:t> </a:t>
            </a:r>
            <a:r>
              <a:rPr dirty="0" spc="-15"/>
              <a:t>Account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18560" y="3432554"/>
            <a:ext cx="2667635" cy="807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-5">
                <a:solidFill>
                  <a:srgbClr val="04607A"/>
                </a:solidFill>
                <a:latin typeface="Calibri"/>
                <a:cs typeface="Calibri"/>
              </a:rPr>
              <a:t>Thank</a:t>
            </a:r>
            <a:r>
              <a:rPr dirty="0" sz="5000" spc="-9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dirty="0" sz="5000" spc="-130">
                <a:solidFill>
                  <a:srgbClr val="04607A"/>
                </a:solidFill>
                <a:latin typeface="Calibri"/>
                <a:cs typeface="Calibri"/>
              </a:rPr>
              <a:t>You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20084" y="787907"/>
            <a:ext cx="4922520" cy="1371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5"/>
              <a:t>Companies </a:t>
            </a:r>
            <a:r>
              <a:rPr dirty="0"/>
              <a:t>Act,</a:t>
            </a:r>
            <a:r>
              <a:rPr dirty="0" spc="-105"/>
              <a:t> </a:t>
            </a:r>
            <a:r>
              <a:rPr dirty="0"/>
              <a:t>2013  </a:t>
            </a:r>
            <a:r>
              <a:rPr dirty="0" spc="-20"/>
              <a:t>Chapters</a:t>
            </a: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0004" y="2269742"/>
            <a:ext cx="7435850" cy="421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29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dirty="0" sz="2600" spc="-10">
                <a:latin typeface="Constantia"/>
                <a:cs typeface="Constantia"/>
              </a:rPr>
              <a:t>Chapter</a:t>
            </a:r>
            <a:r>
              <a:rPr dirty="0" sz="2600" spc="-19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</a:t>
            </a:r>
            <a:endParaRPr sz="2600">
              <a:latin typeface="Constantia"/>
              <a:cs typeface="Constantia"/>
            </a:endParaRPr>
          </a:p>
          <a:p>
            <a:pPr lvl="1" marL="654050" indent="-247015">
              <a:lnSpc>
                <a:spcPct val="100000"/>
              </a:lnSpc>
              <a:spcBef>
                <a:spcPts val="295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4685" algn="l"/>
              </a:tabLst>
            </a:pPr>
            <a:r>
              <a:rPr dirty="0" sz="2400" spc="-5">
                <a:latin typeface="Constantia"/>
                <a:cs typeface="Constantia"/>
              </a:rPr>
              <a:t>Preliminary</a:t>
            </a:r>
            <a:endParaRPr sz="2400">
              <a:latin typeface="Constantia"/>
              <a:cs typeface="Constantia"/>
            </a:endParaRPr>
          </a:p>
          <a:p>
            <a:pPr lvl="2" marL="928369" indent="-247015">
              <a:lnSpc>
                <a:spcPct val="100000"/>
              </a:lnSpc>
              <a:spcBef>
                <a:spcPts val="275"/>
              </a:spcBef>
              <a:buClr>
                <a:srgbClr val="009DD9"/>
              </a:buClr>
              <a:buSzPct val="69047"/>
              <a:buFont typeface="Arial"/>
              <a:buChar char="●"/>
              <a:tabLst>
                <a:tab pos="928369" algn="l"/>
                <a:tab pos="929005" algn="l"/>
              </a:tabLst>
            </a:pPr>
            <a:r>
              <a:rPr dirty="0" sz="2100" spc="-5">
                <a:latin typeface="Constantia"/>
                <a:cs typeface="Constantia"/>
              </a:rPr>
              <a:t>Short Title, Commencement </a:t>
            </a:r>
            <a:r>
              <a:rPr dirty="0" sz="2100">
                <a:latin typeface="Constantia"/>
                <a:cs typeface="Constantia"/>
              </a:rPr>
              <a:t>and</a:t>
            </a:r>
            <a:r>
              <a:rPr dirty="0" sz="2100" spc="-320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Application</a:t>
            </a:r>
            <a:endParaRPr sz="2100">
              <a:latin typeface="Constantia"/>
              <a:cs typeface="Constantia"/>
            </a:endParaRPr>
          </a:p>
          <a:p>
            <a:pPr lvl="2" marL="928369" indent="-247015">
              <a:lnSpc>
                <a:spcPct val="100000"/>
              </a:lnSpc>
              <a:spcBef>
                <a:spcPts val="250"/>
              </a:spcBef>
              <a:buClr>
                <a:srgbClr val="009DD9"/>
              </a:buClr>
              <a:buSzPct val="69047"/>
              <a:buFont typeface="Arial"/>
              <a:buChar char="●"/>
              <a:tabLst>
                <a:tab pos="928369" algn="l"/>
                <a:tab pos="929005" algn="l"/>
              </a:tabLst>
            </a:pPr>
            <a:r>
              <a:rPr dirty="0" sz="2100">
                <a:latin typeface="Constantia"/>
                <a:cs typeface="Constantia"/>
              </a:rPr>
              <a:t>Definitions</a:t>
            </a:r>
            <a:endParaRPr sz="21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8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Chapter</a:t>
            </a:r>
            <a:r>
              <a:rPr dirty="0" sz="2600" spc="-19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II</a:t>
            </a:r>
            <a:endParaRPr sz="2600">
              <a:latin typeface="Constantia"/>
              <a:cs typeface="Constantia"/>
            </a:endParaRPr>
          </a:p>
          <a:p>
            <a:pPr lvl="1" marL="652780" marR="5080" indent="-247015">
              <a:lnSpc>
                <a:spcPts val="2590"/>
              </a:lnSpc>
              <a:spcBef>
                <a:spcPts val="62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10">
                <a:latin typeface="Constantia"/>
                <a:cs typeface="Constantia"/>
              </a:rPr>
              <a:t>Incorporation </a:t>
            </a:r>
            <a:r>
              <a:rPr dirty="0" sz="2400" spc="-5">
                <a:latin typeface="Constantia"/>
                <a:cs typeface="Constantia"/>
              </a:rPr>
              <a:t>of Companies and </a:t>
            </a:r>
            <a:r>
              <a:rPr dirty="0" sz="2400" spc="-15">
                <a:latin typeface="Constantia"/>
                <a:cs typeface="Constantia"/>
              </a:rPr>
              <a:t>Matters</a:t>
            </a:r>
            <a:r>
              <a:rPr dirty="0" sz="2400" spc="-22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Incidental  </a:t>
            </a:r>
            <a:r>
              <a:rPr dirty="0" sz="2400" spc="-10">
                <a:latin typeface="Constantia"/>
                <a:cs typeface="Constantia"/>
              </a:rPr>
              <a:t>Thereto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Chapter</a:t>
            </a:r>
            <a:r>
              <a:rPr dirty="0" sz="2600" spc="-19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III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295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5">
                <a:latin typeface="Constantia"/>
                <a:cs typeface="Constantia"/>
              </a:rPr>
              <a:t>Prospectus and Allotment of</a:t>
            </a:r>
            <a:r>
              <a:rPr dirty="0" sz="2400" spc="-21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Securities</a:t>
            </a:r>
            <a:endParaRPr sz="2400">
              <a:latin typeface="Constantia"/>
              <a:cs typeface="Constantia"/>
            </a:endParaRPr>
          </a:p>
          <a:p>
            <a:pPr lvl="2" marL="927100" indent="-247015">
              <a:lnSpc>
                <a:spcPct val="100000"/>
              </a:lnSpc>
              <a:spcBef>
                <a:spcPts val="275"/>
              </a:spcBef>
              <a:buClr>
                <a:srgbClr val="009DD9"/>
              </a:buClr>
              <a:buSzPct val="69047"/>
              <a:buFont typeface="Arial"/>
              <a:buChar char="●"/>
              <a:tabLst>
                <a:tab pos="926465" algn="l"/>
                <a:tab pos="927100" algn="l"/>
              </a:tabLst>
            </a:pPr>
            <a:r>
              <a:rPr dirty="0" sz="2100" spc="-10">
                <a:latin typeface="Constantia"/>
                <a:cs typeface="Constantia"/>
              </a:rPr>
              <a:t>Part </a:t>
            </a:r>
            <a:r>
              <a:rPr dirty="0" sz="2100">
                <a:latin typeface="Constantia"/>
                <a:cs typeface="Constantia"/>
              </a:rPr>
              <a:t>I – Public</a:t>
            </a:r>
            <a:r>
              <a:rPr dirty="0" sz="2100" spc="-200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Offer</a:t>
            </a:r>
            <a:endParaRPr sz="2100">
              <a:latin typeface="Constantia"/>
              <a:cs typeface="Constantia"/>
            </a:endParaRPr>
          </a:p>
          <a:p>
            <a:pPr lvl="2" marL="927100" indent="-247015">
              <a:lnSpc>
                <a:spcPct val="100000"/>
              </a:lnSpc>
              <a:spcBef>
                <a:spcPts val="250"/>
              </a:spcBef>
              <a:buClr>
                <a:srgbClr val="009DD9"/>
              </a:buClr>
              <a:buSzPct val="69047"/>
              <a:buFont typeface="Arial"/>
              <a:buChar char="●"/>
              <a:tabLst>
                <a:tab pos="926465" algn="l"/>
                <a:tab pos="927100" algn="l"/>
              </a:tabLst>
            </a:pPr>
            <a:r>
              <a:rPr dirty="0" sz="2100" spc="-10">
                <a:latin typeface="Constantia"/>
                <a:cs typeface="Constantia"/>
              </a:rPr>
              <a:t>Part </a:t>
            </a:r>
            <a:r>
              <a:rPr dirty="0" sz="2100" spc="-5">
                <a:latin typeface="Constantia"/>
                <a:cs typeface="Constantia"/>
              </a:rPr>
              <a:t>II </a:t>
            </a:r>
            <a:r>
              <a:rPr dirty="0" sz="2100">
                <a:latin typeface="Constantia"/>
                <a:cs typeface="Constantia"/>
              </a:rPr>
              <a:t>– </a:t>
            </a:r>
            <a:r>
              <a:rPr dirty="0" sz="2100" spc="-15">
                <a:latin typeface="Constantia"/>
                <a:cs typeface="Constantia"/>
              </a:rPr>
              <a:t>Private</a:t>
            </a:r>
            <a:r>
              <a:rPr dirty="0" sz="2100" spc="-185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Placement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11528" y="2309366"/>
            <a:ext cx="1851025" cy="396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solidFill>
                  <a:srgbClr val="000000"/>
                </a:solidFill>
                <a:latin typeface="Constantia"/>
                <a:cs typeface="Constantia"/>
              </a:rPr>
              <a:t>Chapter</a:t>
            </a:r>
            <a:r>
              <a:rPr dirty="0" sz="2600" spc="-19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IV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0004" y="2779774"/>
            <a:ext cx="5646420" cy="310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4050" indent="-247015">
              <a:lnSpc>
                <a:spcPct val="100000"/>
              </a:lnSpc>
              <a:buClr>
                <a:srgbClr val="0F6EC6"/>
              </a:buClr>
              <a:buSzPct val="83333"/>
              <a:buFont typeface="Arial"/>
              <a:buChar char="●"/>
              <a:tabLst>
                <a:tab pos="654685" algn="l"/>
              </a:tabLst>
            </a:pPr>
            <a:r>
              <a:rPr dirty="0" sz="2400" spc="-10">
                <a:latin typeface="Constantia"/>
                <a:cs typeface="Constantia"/>
              </a:rPr>
              <a:t>Share </a:t>
            </a:r>
            <a:r>
              <a:rPr dirty="0" sz="2400" spc="-5">
                <a:latin typeface="Constantia"/>
                <a:cs typeface="Constantia"/>
              </a:rPr>
              <a:t>Capital and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Debentures</a:t>
            </a:r>
            <a:endParaRPr sz="24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dirty="0" sz="2600" spc="-10">
                <a:latin typeface="Constantia"/>
                <a:cs typeface="Constantia"/>
              </a:rPr>
              <a:t>Chapter</a:t>
            </a:r>
            <a:r>
              <a:rPr dirty="0" sz="2600" spc="-2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V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5"/>
              </a:spcBef>
              <a:buClr>
                <a:srgbClr val="0F6EC6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dirty="0" sz="2400" spc="-20">
                <a:latin typeface="Constantia"/>
                <a:cs typeface="Constantia"/>
              </a:rPr>
              <a:t>Acceptance </a:t>
            </a:r>
            <a:r>
              <a:rPr dirty="0" sz="2400" spc="-5">
                <a:latin typeface="Constantia"/>
                <a:cs typeface="Constantia"/>
              </a:rPr>
              <a:t>of Deposits </a:t>
            </a:r>
            <a:r>
              <a:rPr dirty="0" sz="2400" spc="-15">
                <a:latin typeface="Constantia"/>
                <a:cs typeface="Constantia"/>
              </a:rPr>
              <a:t>by</a:t>
            </a:r>
            <a:r>
              <a:rPr dirty="0" sz="2400" spc="-22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Companies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Chapter</a:t>
            </a:r>
            <a:r>
              <a:rPr dirty="0" sz="2600" spc="-2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VI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10">
                <a:latin typeface="Constantia"/>
                <a:cs typeface="Constantia"/>
              </a:rPr>
              <a:t>Registration </a:t>
            </a:r>
            <a:r>
              <a:rPr dirty="0" sz="2400" spc="-5">
                <a:latin typeface="Constantia"/>
                <a:cs typeface="Constantia"/>
              </a:rPr>
              <a:t>of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Charges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Chapter</a:t>
            </a:r>
            <a:r>
              <a:rPr dirty="0" sz="2600" spc="-2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VII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10">
                <a:latin typeface="Constantia"/>
                <a:cs typeface="Constantia"/>
              </a:rPr>
              <a:t>Management </a:t>
            </a:r>
            <a:r>
              <a:rPr dirty="0" sz="2400" spc="-5">
                <a:latin typeface="Constantia"/>
                <a:cs typeface="Constantia"/>
              </a:rPr>
              <a:t>and</a:t>
            </a:r>
            <a:r>
              <a:rPr dirty="0" sz="2400" spc="-15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Administration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11528" y="2309366"/>
            <a:ext cx="2067560" cy="396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solidFill>
                  <a:srgbClr val="000000"/>
                </a:solidFill>
                <a:latin typeface="Constantia"/>
                <a:cs typeface="Constantia"/>
              </a:rPr>
              <a:t>Chapter</a:t>
            </a:r>
            <a:r>
              <a:rPr dirty="0" sz="2600" spc="-254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VIII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0004" y="2779774"/>
            <a:ext cx="6570980" cy="310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4050" indent="-247015">
              <a:lnSpc>
                <a:spcPct val="100000"/>
              </a:lnSpc>
              <a:buClr>
                <a:srgbClr val="0F6EC6"/>
              </a:buClr>
              <a:buSzPct val="83333"/>
              <a:buFont typeface="Arial"/>
              <a:buChar char="●"/>
              <a:tabLst>
                <a:tab pos="654685" algn="l"/>
              </a:tabLst>
            </a:pPr>
            <a:r>
              <a:rPr dirty="0" sz="2400" spc="-5">
                <a:latin typeface="Constantia"/>
                <a:cs typeface="Constantia"/>
              </a:rPr>
              <a:t>Declaration and </a:t>
            </a:r>
            <a:r>
              <a:rPr dirty="0" sz="2400" spc="-10">
                <a:latin typeface="Constantia"/>
                <a:cs typeface="Constantia"/>
              </a:rPr>
              <a:t>payment </a:t>
            </a:r>
            <a:r>
              <a:rPr dirty="0" sz="2400" spc="-5">
                <a:latin typeface="Constantia"/>
                <a:cs typeface="Constantia"/>
              </a:rPr>
              <a:t>of</a:t>
            </a:r>
            <a:r>
              <a:rPr dirty="0" sz="2400" spc="-28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Dividend</a:t>
            </a:r>
            <a:endParaRPr sz="24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  <a:tab pos="1586865" algn="l"/>
              </a:tabLst>
            </a:pPr>
            <a:r>
              <a:rPr dirty="0" sz="2600" spc="-10">
                <a:latin typeface="Constantia"/>
                <a:cs typeface="Constantia"/>
              </a:rPr>
              <a:t>Chapter	</a:t>
            </a:r>
            <a:r>
              <a:rPr dirty="0" sz="2600">
                <a:latin typeface="Constantia"/>
                <a:cs typeface="Constantia"/>
              </a:rPr>
              <a:t>IX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5"/>
              </a:spcBef>
              <a:buClr>
                <a:srgbClr val="0F6EC6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dirty="0" sz="2400" spc="-20">
                <a:latin typeface="Constantia"/>
                <a:cs typeface="Constantia"/>
              </a:rPr>
              <a:t>Accounts </a:t>
            </a:r>
            <a:r>
              <a:rPr dirty="0" sz="2400" spc="-5">
                <a:latin typeface="Constantia"/>
                <a:cs typeface="Constantia"/>
              </a:rPr>
              <a:t>of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Companies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  <a:tab pos="1579245" algn="l"/>
              </a:tabLst>
            </a:pPr>
            <a:r>
              <a:rPr dirty="0" sz="2600" spc="-10">
                <a:latin typeface="Constantia"/>
                <a:cs typeface="Constantia"/>
              </a:rPr>
              <a:t>Chapter	</a:t>
            </a:r>
            <a:r>
              <a:rPr dirty="0" sz="2600">
                <a:latin typeface="Constantia"/>
                <a:cs typeface="Constantia"/>
              </a:rPr>
              <a:t>X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3415" algn="l"/>
              </a:tabLst>
            </a:pPr>
            <a:r>
              <a:rPr dirty="0" sz="2400" spc="-10">
                <a:latin typeface="Constantia"/>
                <a:cs typeface="Constantia"/>
              </a:rPr>
              <a:t>Audit </a:t>
            </a:r>
            <a:r>
              <a:rPr dirty="0" sz="2400" spc="-5">
                <a:latin typeface="Constantia"/>
                <a:cs typeface="Constantia"/>
              </a:rPr>
              <a:t>and</a:t>
            </a:r>
            <a:r>
              <a:rPr dirty="0" sz="2400" spc="-24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Auditors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Chapter</a:t>
            </a:r>
            <a:r>
              <a:rPr dirty="0" sz="2600" spc="-2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XI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3415" algn="l"/>
              </a:tabLst>
            </a:pPr>
            <a:r>
              <a:rPr dirty="0" sz="2400" spc="-5">
                <a:latin typeface="Constantia"/>
                <a:cs typeface="Constantia"/>
              </a:rPr>
              <a:t>Appointment and </a:t>
            </a:r>
            <a:r>
              <a:rPr dirty="0" sz="2400">
                <a:latin typeface="Constantia"/>
                <a:cs typeface="Constantia"/>
              </a:rPr>
              <a:t>Qualifications </a:t>
            </a:r>
            <a:r>
              <a:rPr dirty="0" sz="2400" spc="-5">
                <a:latin typeface="Constantia"/>
                <a:cs typeface="Constantia"/>
              </a:rPr>
              <a:t>of</a:t>
            </a:r>
            <a:r>
              <a:rPr dirty="0" sz="2400" spc="-24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Directors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11528" y="2273806"/>
            <a:ext cx="1898650" cy="365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  <a:tab pos="1478915" algn="l"/>
              </a:tabLst>
            </a:pPr>
            <a:r>
              <a:rPr dirty="0" sz="2400" spc="-5">
                <a:solidFill>
                  <a:srgbClr val="000000"/>
                </a:solidFill>
                <a:latin typeface="Constantia"/>
                <a:cs typeface="Constantia"/>
              </a:rPr>
              <a:t>C</a:t>
            </a:r>
            <a:r>
              <a:rPr dirty="0" sz="2400">
                <a:solidFill>
                  <a:srgbClr val="000000"/>
                </a:solidFill>
                <a:latin typeface="Constantia"/>
                <a:cs typeface="Constantia"/>
              </a:rPr>
              <a:t>hap</a:t>
            </a:r>
            <a:r>
              <a:rPr dirty="0" sz="2400" spc="-35">
                <a:solidFill>
                  <a:srgbClr val="000000"/>
                </a:solidFill>
                <a:latin typeface="Constantia"/>
                <a:cs typeface="Constantia"/>
              </a:rPr>
              <a:t>t</a:t>
            </a:r>
            <a:r>
              <a:rPr dirty="0" sz="2400">
                <a:solidFill>
                  <a:srgbClr val="000000"/>
                </a:solidFill>
                <a:latin typeface="Constantia"/>
                <a:cs typeface="Constantia"/>
              </a:rPr>
              <a:t>er	</a:t>
            </a:r>
            <a:r>
              <a:rPr dirty="0" sz="2400" spc="-10">
                <a:solidFill>
                  <a:srgbClr val="000000"/>
                </a:solidFill>
                <a:latin typeface="Constantia"/>
                <a:cs typeface="Constantia"/>
              </a:rPr>
              <a:t>X</a:t>
            </a:r>
            <a:r>
              <a:rPr dirty="0" sz="2400">
                <a:solidFill>
                  <a:srgbClr val="000000"/>
                </a:solidFill>
                <a:latin typeface="Constantia"/>
                <a:cs typeface="Constantia"/>
              </a:rPr>
              <a:t>II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0004" y="2675634"/>
            <a:ext cx="7577455" cy="3420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4050" indent="-247015">
              <a:lnSpc>
                <a:spcPct val="100000"/>
              </a:lnSpc>
              <a:buClr>
                <a:srgbClr val="0F6EC6"/>
              </a:buClr>
              <a:buSzPct val="84090"/>
              <a:buFont typeface="Arial"/>
              <a:buChar char="●"/>
              <a:tabLst>
                <a:tab pos="654685" algn="l"/>
              </a:tabLst>
            </a:pPr>
            <a:r>
              <a:rPr dirty="0" sz="2200" spc="-10">
                <a:latin typeface="Constantia"/>
                <a:cs typeface="Constantia"/>
              </a:rPr>
              <a:t>Meetings </a:t>
            </a:r>
            <a:r>
              <a:rPr dirty="0" sz="2200" spc="-5">
                <a:latin typeface="Constantia"/>
                <a:cs typeface="Constantia"/>
              </a:rPr>
              <a:t>of </a:t>
            </a:r>
            <a:r>
              <a:rPr dirty="0" sz="2200" spc="-15">
                <a:latin typeface="Constantia"/>
                <a:cs typeface="Constantia"/>
              </a:rPr>
              <a:t>Board </a:t>
            </a:r>
            <a:r>
              <a:rPr dirty="0" sz="2200" spc="-5">
                <a:latin typeface="Constantia"/>
                <a:cs typeface="Constantia"/>
              </a:rPr>
              <a:t>and its</a:t>
            </a:r>
            <a:r>
              <a:rPr dirty="0" sz="2200" spc="-210">
                <a:latin typeface="Constantia"/>
                <a:cs typeface="Constantia"/>
              </a:rPr>
              <a:t> </a:t>
            </a:r>
            <a:r>
              <a:rPr dirty="0" sz="2200" spc="-30">
                <a:latin typeface="Constantia"/>
                <a:cs typeface="Constantia"/>
              </a:rPr>
              <a:t>Powers</a:t>
            </a:r>
            <a:endParaRPr sz="22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26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8925" algn="l"/>
                <a:tab pos="1480185" algn="l"/>
              </a:tabLst>
            </a:pPr>
            <a:r>
              <a:rPr dirty="0" sz="2400" spc="-10">
                <a:latin typeface="Constantia"/>
                <a:cs typeface="Constantia"/>
              </a:rPr>
              <a:t>Chapter	</a:t>
            </a:r>
            <a:r>
              <a:rPr dirty="0" sz="2400" spc="-5">
                <a:latin typeface="Constantia"/>
                <a:cs typeface="Constantia"/>
              </a:rPr>
              <a:t>XIII</a:t>
            </a:r>
            <a:endParaRPr sz="2400">
              <a:latin typeface="Constantia"/>
              <a:cs typeface="Constantia"/>
            </a:endParaRPr>
          </a:p>
          <a:p>
            <a:pPr lvl="1" marL="654050" indent="-247015">
              <a:lnSpc>
                <a:spcPct val="100000"/>
              </a:lnSpc>
              <a:spcBef>
                <a:spcPts val="280"/>
              </a:spcBef>
              <a:buClr>
                <a:srgbClr val="0F6EC6"/>
              </a:buClr>
              <a:buSzPct val="84090"/>
              <a:buFont typeface="Arial"/>
              <a:buChar char="●"/>
              <a:tabLst>
                <a:tab pos="654685" algn="l"/>
              </a:tabLst>
            </a:pPr>
            <a:r>
              <a:rPr dirty="0" sz="2200" spc="-5">
                <a:latin typeface="Constantia"/>
                <a:cs typeface="Constantia"/>
              </a:rPr>
              <a:t>Appointment and </a:t>
            </a:r>
            <a:r>
              <a:rPr dirty="0" sz="2200" spc="-10">
                <a:latin typeface="Constantia"/>
                <a:cs typeface="Constantia"/>
              </a:rPr>
              <a:t>Remuneration </a:t>
            </a:r>
            <a:r>
              <a:rPr dirty="0" sz="2200" spc="-5">
                <a:latin typeface="Constantia"/>
                <a:cs typeface="Constantia"/>
              </a:rPr>
              <a:t>of </a:t>
            </a:r>
            <a:r>
              <a:rPr dirty="0" sz="2200" spc="-10">
                <a:latin typeface="Constantia"/>
                <a:cs typeface="Constantia"/>
              </a:rPr>
              <a:t>Managerial</a:t>
            </a:r>
            <a:r>
              <a:rPr dirty="0" sz="2200" spc="-31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Personnel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  <a:tab pos="1478915" algn="l"/>
              </a:tabLst>
            </a:pPr>
            <a:r>
              <a:rPr dirty="0" sz="2400" spc="-10">
                <a:latin typeface="Constantia"/>
                <a:cs typeface="Constantia"/>
              </a:rPr>
              <a:t>Chapter	</a:t>
            </a:r>
            <a:r>
              <a:rPr dirty="0" sz="2400" spc="-5">
                <a:latin typeface="Constantia"/>
                <a:cs typeface="Constantia"/>
              </a:rPr>
              <a:t>XIV</a:t>
            </a:r>
            <a:endParaRPr sz="24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280"/>
              </a:spcBef>
              <a:buClr>
                <a:srgbClr val="0F6EC6"/>
              </a:buClr>
              <a:buSzPct val="84090"/>
              <a:buFont typeface="Arial"/>
              <a:buChar char="●"/>
              <a:tabLst>
                <a:tab pos="652780" algn="l"/>
              </a:tabLst>
            </a:pPr>
            <a:r>
              <a:rPr dirty="0" sz="2200" spc="-5">
                <a:latin typeface="Constantia"/>
                <a:cs typeface="Constantia"/>
              </a:rPr>
              <a:t>Inspection, </a:t>
            </a:r>
            <a:r>
              <a:rPr dirty="0" sz="2200">
                <a:latin typeface="Constantia"/>
                <a:cs typeface="Constantia"/>
              </a:rPr>
              <a:t>Inquiry </a:t>
            </a:r>
            <a:r>
              <a:rPr dirty="0" sz="2200" spc="-5">
                <a:latin typeface="Constantia"/>
                <a:cs typeface="Constantia"/>
              </a:rPr>
              <a:t>and</a:t>
            </a:r>
            <a:r>
              <a:rPr dirty="0" sz="2200" spc="-160">
                <a:latin typeface="Constantia"/>
                <a:cs typeface="Constantia"/>
              </a:rPr>
              <a:t> </a:t>
            </a:r>
            <a:r>
              <a:rPr dirty="0" sz="2200" spc="-15">
                <a:latin typeface="Constantia"/>
                <a:cs typeface="Constantia"/>
              </a:rPr>
              <a:t>Investigation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  <a:tab pos="1478915" algn="l"/>
              </a:tabLst>
            </a:pPr>
            <a:r>
              <a:rPr dirty="0" sz="2400" spc="-10">
                <a:latin typeface="Constantia"/>
                <a:cs typeface="Constantia"/>
              </a:rPr>
              <a:t>Chapter	</a:t>
            </a:r>
            <a:r>
              <a:rPr dirty="0" sz="2400" spc="-5">
                <a:latin typeface="Constantia"/>
                <a:cs typeface="Constantia"/>
              </a:rPr>
              <a:t>XV</a:t>
            </a:r>
            <a:endParaRPr sz="24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280"/>
              </a:spcBef>
              <a:buClr>
                <a:srgbClr val="0F6EC6"/>
              </a:buClr>
              <a:buSzPct val="84090"/>
              <a:buFont typeface="Arial"/>
              <a:buChar char="●"/>
              <a:tabLst>
                <a:tab pos="652780" algn="l"/>
              </a:tabLst>
            </a:pPr>
            <a:r>
              <a:rPr dirty="0" sz="2200" spc="-10">
                <a:latin typeface="Constantia"/>
                <a:cs typeface="Constantia"/>
              </a:rPr>
              <a:t>Compromise, Arrangements </a:t>
            </a:r>
            <a:r>
              <a:rPr dirty="0" sz="2200" spc="-5">
                <a:latin typeface="Constantia"/>
                <a:cs typeface="Constantia"/>
              </a:rPr>
              <a:t>and</a:t>
            </a:r>
            <a:r>
              <a:rPr dirty="0" sz="2200" spc="-280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Amalgamations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dirty="0" sz="2400" spc="-10">
                <a:latin typeface="Constantia"/>
                <a:cs typeface="Constantia"/>
              </a:rPr>
              <a:t>Chapter</a:t>
            </a:r>
            <a:r>
              <a:rPr dirty="0" sz="2400" spc="-22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XVI</a:t>
            </a:r>
            <a:endParaRPr sz="24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280"/>
              </a:spcBef>
              <a:buClr>
                <a:srgbClr val="0F6EC6"/>
              </a:buClr>
              <a:buSzPct val="84090"/>
              <a:buFont typeface="Arial"/>
              <a:buChar char="●"/>
              <a:tabLst>
                <a:tab pos="652780" algn="l"/>
              </a:tabLst>
            </a:pPr>
            <a:r>
              <a:rPr dirty="0" sz="2200" spc="-15">
                <a:latin typeface="Constantia"/>
                <a:cs typeface="Constantia"/>
              </a:rPr>
              <a:t>Prevention </a:t>
            </a:r>
            <a:r>
              <a:rPr dirty="0" sz="2200" spc="-5">
                <a:latin typeface="Constantia"/>
                <a:cs typeface="Constantia"/>
              </a:rPr>
              <a:t>of Office and</a:t>
            </a:r>
            <a:r>
              <a:rPr dirty="0" sz="2200" spc="-16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Mismanagement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11528" y="2309366"/>
            <a:ext cx="2258060" cy="396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  <a:tab pos="1579245" algn="l"/>
              </a:tabLst>
            </a:pPr>
            <a:r>
              <a:rPr dirty="0" sz="2600" spc="-10">
                <a:solidFill>
                  <a:srgbClr val="000000"/>
                </a:solidFill>
                <a:latin typeface="Constantia"/>
                <a:cs typeface="Constantia"/>
              </a:rPr>
              <a:t>C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h</a:t>
            </a:r>
            <a:r>
              <a:rPr dirty="0" sz="2600" spc="-5">
                <a:solidFill>
                  <a:srgbClr val="000000"/>
                </a:solidFill>
                <a:latin typeface="Constantia"/>
                <a:cs typeface="Constantia"/>
              </a:rPr>
              <a:t>ap</a:t>
            </a:r>
            <a:r>
              <a:rPr dirty="0" sz="2600" spc="-35">
                <a:solidFill>
                  <a:srgbClr val="000000"/>
                </a:solidFill>
                <a:latin typeface="Constantia"/>
                <a:cs typeface="Constantia"/>
              </a:rPr>
              <a:t>t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er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XVII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0004" y="2779774"/>
            <a:ext cx="7644765" cy="2560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4050" indent="-247015">
              <a:lnSpc>
                <a:spcPct val="100000"/>
              </a:lnSpc>
              <a:buClr>
                <a:srgbClr val="0F6EC6"/>
              </a:buClr>
              <a:buSzPct val="83333"/>
              <a:buFont typeface="Arial"/>
              <a:buChar char="●"/>
              <a:tabLst>
                <a:tab pos="654685" algn="l"/>
              </a:tabLst>
            </a:pPr>
            <a:r>
              <a:rPr dirty="0" sz="2400" spc="-15">
                <a:latin typeface="Constantia"/>
                <a:cs typeface="Constantia"/>
              </a:rPr>
              <a:t>Registered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30">
                <a:latin typeface="Constantia"/>
                <a:cs typeface="Constantia"/>
              </a:rPr>
              <a:t>Valuers</a:t>
            </a:r>
            <a:endParaRPr sz="24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dirty="0" sz="2600" spc="-10">
                <a:latin typeface="Constantia"/>
                <a:cs typeface="Constantia"/>
              </a:rPr>
              <a:t>Chapter</a:t>
            </a:r>
            <a:r>
              <a:rPr dirty="0" sz="2600" spc="-229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XVII</a:t>
            </a:r>
            <a:endParaRPr sz="2600">
              <a:latin typeface="Constantia"/>
              <a:cs typeface="Constantia"/>
            </a:endParaRPr>
          </a:p>
          <a:p>
            <a:pPr lvl="1" marL="652780" marR="5080" indent="-247015">
              <a:lnSpc>
                <a:spcPct val="100000"/>
              </a:lnSpc>
              <a:spcBef>
                <a:spcPts val="585"/>
              </a:spcBef>
              <a:buClr>
                <a:srgbClr val="0F6EC6"/>
              </a:buClr>
              <a:buSzPct val="85416"/>
              <a:buFont typeface="Arial"/>
              <a:buChar char="●"/>
              <a:tabLst>
                <a:tab pos="652780" algn="l"/>
              </a:tabLst>
            </a:pPr>
            <a:r>
              <a:rPr dirty="0" sz="2400" spc="-15">
                <a:latin typeface="Constantia"/>
                <a:cs typeface="Constantia"/>
              </a:rPr>
              <a:t>Removal </a:t>
            </a:r>
            <a:r>
              <a:rPr dirty="0" sz="2400" spc="-5">
                <a:latin typeface="Constantia"/>
                <a:cs typeface="Constantia"/>
              </a:rPr>
              <a:t>of </a:t>
            </a:r>
            <a:r>
              <a:rPr dirty="0" sz="2400" spc="-15">
                <a:latin typeface="Constantia"/>
                <a:cs typeface="Constantia"/>
              </a:rPr>
              <a:t>Names </a:t>
            </a:r>
            <a:r>
              <a:rPr dirty="0" sz="2400" spc="-5">
                <a:latin typeface="Constantia"/>
                <a:cs typeface="Constantia"/>
              </a:rPr>
              <a:t>of Companies </a:t>
            </a:r>
            <a:r>
              <a:rPr dirty="0" sz="2400" spc="-10">
                <a:latin typeface="Constantia"/>
                <a:cs typeface="Constantia"/>
              </a:rPr>
              <a:t>from </a:t>
            </a:r>
            <a:r>
              <a:rPr dirty="0" sz="2400">
                <a:latin typeface="Constantia"/>
                <a:cs typeface="Constantia"/>
              </a:rPr>
              <a:t>the </a:t>
            </a:r>
            <a:r>
              <a:rPr dirty="0" sz="2400" spc="-10">
                <a:latin typeface="Constantia"/>
                <a:cs typeface="Constantia"/>
              </a:rPr>
              <a:t>Register</a:t>
            </a:r>
            <a:r>
              <a:rPr dirty="0" sz="2400" spc="-434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of  Companies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  <a:tab pos="1579245" algn="l"/>
              </a:tabLst>
            </a:pPr>
            <a:r>
              <a:rPr dirty="0" sz="2600" spc="-10">
                <a:latin typeface="Constantia"/>
                <a:cs typeface="Constantia"/>
              </a:rPr>
              <a:t>Chapter	</a:t>
            </a:r>
            <a:r>
              <a:rPr dirty="0" sz="2600">
                <a:latin typeface="Constantia"/>
                <a:cs typeface="Constantia"/>
              </a:rPr>
              <a:t>XIX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15">
                <a:latin typeface="Constantia"/>
                <a:cs typeface="Constantia"/>
              </a:rPr>
              <a:t>Revival </a:t>
            </a:r>
            <a:r>
              <a:rPr dirty="0" sz="2400" spc="-5">
                <a:latin typeface="Constantia"/>
                <a:cs typeface="Constantia"/>
              </a:rPr>
              <a:t>and Rehabilitation of Sick</a:t>
            </a:r>
            <a:r>
              <a:rPr dirty="0" sz="2400" spc="-18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Companies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11528" y="2309366"/>
            <a:ext cx="1945639" cy="396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solidFill>
                  <a:srgbClr val="000000"/>
                </a:solidFill>
                <a:latin typeface="Constantia"/>
                <a:cs typeface="Constantia"/>
              </a:rPr>
              <a:t>Chapter</a:t>
            </a:r>
            <a:r>
              <a:rPr dirty="0" sz="2600" spc="-235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XX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0004" y="2779774"/>
            <a:ext cx="7015480" cy="281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4050" indent="-247015">
              <a:lnSpc>
                <a:spcPct val="100000"/>
              </a:lnSpc>
              <a:buClr>
                <a:srgbClr val="0F6EC6"/>
              </a:buClr>
              <a:buSzPct val="83333"/>
              <a:buFont typeface="Arial"/>
              <a:buChar char="●"/>
              <a:tabLst>
                <a:tab pos="654685" algn="l"/>
              </a:tabLst>
            </a:pPr>
            <a:r>
              <a:rPr dirty="0" sz="2400" spc="-5">
                <a:latin typeface="Constantia"/>
                <a:cs typeface="Constantia"/>
              </a:rPr>
              <a:t>Winding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Up</a:t>
            </a:r>
            <a:endParaRPr sz="2400">
              <a:latin typeface="Constantia"/>
              <a:cs typeface="Constantia"/>
            </a:endParaRPr>
          </a:p>
          <a:p>
            <a:pPr lvl="1" marL="928369" indent="-247015">
              <a:lnSpc>
                <a:spcPct val="100000"/>
              </a:lnSpc>
              <a:spcBef>
                <a:spcPts val="525"/>
              </a:spcBef>
              <a:buClr>
                <a:srgbClr val="009DD9"/>
              </a:buClr>
              <a:buSzPct val="69047"/>
              <a:buFont typeface="Arial"/>
              <a:buChar char="●"/>
              <a:tabLst>
                <a:tab pos="928369" algn="l"/>
                <a:tab pos="929005" algn="l"/>
              </a:tabLst>
            </a:pPr>
            <a:r>
              <a:rPr dirty="0" sz="2100" spc="-5">
                <a:latin typeface="Constantia"/>
                <a:cs typeface="Constantia"/>
              </a:rPr>
              <a:t>Winding </a:t>
            </a:r>
            <a:r>
              <a:rPr dirty="0" sz="2100" spc="-20">
                <a:latin typeface="Constantia"/>
                <a:cs typeface="Constantia"/>
              </a:rPr>
              <a:t>Up </a:t>
            </a:r>
            <a:r>
              <a:rPr dirty="0" sz="2100" spc="-10">
                <a:latin typeface="Constantia"/>
                <a:cs typeface="Constantia"/>
              </a:rPr>
              <a:t>by </a:t>
            </a:r>
            <a:r>
              <a:rPr dirty="0" sz="2100" spc="-5">
                <a:latin typeface="Constantia"/>
                <a:cs typeface="Constantia"/>
              </a:rPr>
              <a:t>the</a:t>
            </a:r>
            <a:r>
              <a:rPr dirty="0" sz="2100" spc="-250">
                <a:latin typeface="Constantia"/>
                <a:cs typeface="Constantia"/>
              </a:rPr>
              <a:t> </a:t>
            </a:r>
            <a:r>
              <a:rPr dirty="0" sz="2100" spc="-20">
                <a:latin typeface="Constantia"/>
                <a:cs typeface="Constantia"/>
              </a:rPr>
              <a:t>Tribunal</a:t>
            </a:r>
            <a:endParaRPr sz="2100">
              <a:latin typeface="Constantia"/>
              <a:cs typeface="Constantia"/>
            </a:endParaRPr>
          </a:p>
          <a:p>
            <a:pPr lvl="1" marL="927100" indent="-247015">
              <a:lnSpc>
                <a:spcPct val="100000"/>
              </a:lnSpc>
              <a:spcBef>
                <a:spcPts val="500"/>
              </a:spcBef>
              <a:buClr>
                <a:srgbClr val="009DD9"/>
              </a:buClr>
              <a:buSzPct val="69047"/>
              <a:buFont typeface="Arial"/>
              <a:buChar char="●"/>
              <a:tabLst>
                <a:tab pos="927100" algn="l"/>
                <a:tab pos="927735" algn="l"/>
              </a:tabLst>
            </a:pPr>
            <a:r>
              <a:rPr dirty="0" sz="2100" spc="-15">
                <a:latin typeface="Constantia"/>
                <a:cs typeface="Constantia"/>
              </a:rPr>
              <a:t>Voluntary </a:t>
            </a:r>
            <a:r>
              <a:rPr dirty="0" sz="2100" spc="-5">
                <a:latin typeface="Constantia"/>
                <a:cs typeface="Constantia"/>
              </a:rPr>
              <a:t>Winding</a:t>
            </a:r>
            <a:r>
              <a:rPr dirty="0" sz="2100" spc="-155">
                <a:latin typeface="Constantia"/>
                <a:cs typeface="Constantia"/>
              </a:rPr>
              <a:t> </a:t>
            </a:r>
            <a:r>
              <a:rPr dirty="0" sz="2100" spc="-20">
                <a:latin typeface="Constantia"/>
                <a:cs typeface="Constantia"/>
              </a:rPr>
              <a:t>Up</a:t>
            </a:r>
            <a:endParaRPr sz="2100">
              <a:latin typeface="Constantia"/>
              <a:cs typeface="Constantia"/>
            </a:endParaRPr>
          </a:p>
          <a:p>
            <a:pPr lvl="1" marL="927100" indent="-247015">
              <a:lnSpc>
                <a:spcPct val="100000"/>
              </a:lnSpc>
              <a:spcBef>
                <a:spcPts val="500"/>
              </a:spcBef>
              <a:buClr>
                <a:srgbClr val="009DD9"/>
              </a:buClr>
              <a:buSzPct val="69047"/>
              <a:buFont typeface="Arial"/>
              <a:buChar char="●"/>
              <a:tabLst>
                <a:tab pos="926465" algn="l"/>
                <a:tab pos="927100" algn="l"/>
                <a:tab pos="5572760" algn="l"/>
              </a:tabLst>
            </a:pPr>
            <a:r>
              <a:rPr dirty="0" sz="2100" spc="-10">
                <a:latin typeface="Constantia"/>
                <a:cs typeface="Constantia"/>
              </a:rPr>
              <a:t>Provisions </a:t>
            </a:r>
            <a:r>
              <a:rPr dirty="0" sz="2100" spc="-5">
                <a:latin typeface="Constantia"/>
                <a:cs typeface="Constantia"/>
              </a:rPr>
              <a:t>applicable  </a:t>
            </a:r>
            <a:r>
              <a:rPr dirty="0" sz="2100" spc="-20">
                <a:latin typeface="Constantia"/>
                <a:cs typeface="Constantia"/>
              </a:rPr>
              <a:t>to </a:t>
            </a:r>
            <a:r>
              <a:rPr dirty="0" sz="2100" spc="-5">
                <a:latin typeface="Constantia"/>
                <a:cs typeface="Constantia"/>
              </a:rPr>
              <a:t>every</a:t>
            </a:r>
            <a:r>
              <a:rPr dirty="0" sz="2100" spc="250">
                <a:latin typeface="Constantia"/>
                <a:cs typeface="Constantia"/>
              </a:rPr>
              <a:t> </a:t>
            </a:r>
            <a:r>
              <a:rPr dirty="0" sz="2100">
                <a:latin typeface="Constantia"/>
                <a:cs typeface="Constantia"/>
              </a:rPr>
              <a:t>mode</a:t>
            </a:r>
            <a:r>
              <a:rPr dirty="0" sz="2100" spc="-110">
                <a:latin typeface="Constantia"/>
                <a:cs typeface="Constantia"/>
              </a:rPr>
              <a:t> </a:t>
            </a:r>
            <a:r>
              <a:rPr dirty="0" sz="2100">
                <a:latin typeface="Constantia"/>
                <a:cs typeface="Constantia"/>
              </a:rPr>
              <a:t>of	</a:t>
            </a:r>
            <a:r>
              <a:rPr dirty="0" sz="2100" spc="-5">
                <a:latin typeface="Constantia"/>
                <a:cs typeface="Constantia"/>
              </a:rPr>
              <a:t>Winding</a:t>
            </a:r>
            <a:r>
              <a:rPr dirty="0" sz="2100" spc="-85">
                <a:latin typeface="Constantia"/>
                <a:cs typeface="Constantia"/>
              </a:rPr>
              <a:t> </a:t>
            </a:r>
            <a:r>
              <a:rPr dirty="0" sz="2100" spc="-20">
                <a:latin typeface="Constantia"/>
                <a:cs typeface="Constantia"/>
              </a:rPr>
              <a:t>Up</a:t>
            </a:r>
            <a:endParaRPr sz="2100">
              <a:latin typeface="Constantia"/>
              <a:cs typeface="Constantia"/>
            </a:endParaRPr>
          </a:p>
          <a:p>
            <a:pPr lvl="1" marL="927100" indent="-247015">
              <a:lnSpc>
                <a:spcPct val="100000"/>
              </a:lnSpc>
              <a:spcBef>
                <a:spcPts val="500"/>
              </a:spcBef>
              <a:buClr>
                <a:srgbClr val="009DD9"/>
              </a:buClr>
              <a:buSzPct val="69047"/>
              <a:buFont typeface="Arial"/>
              <a:buChar char="●"/>
              <a:tabLst>
                <a:tab pos="926465" algn="l"/>
                <a:tab pos="927100" algn="l"/>
              </a:tabLst>
            </a:pPr>
            <a:r>
              <a:rPr dirty="0" sz="2100" spc="5">
                <a:latin typeface="Constantia"/>
                <a:cs typeface="Constantia"/>
              </a:rPr>
              <a:t>Official</a:t>
            </a:r>
            <a:r>
              <a:rPr dirty="0" sz="2100" spc="-95">
                <a:latin typeface="Constantia"/>
                <a:cs typeface="Constantia"/>
              </a:rPr>
              <a:t> </a:t>
            </a:r>
            <a:r>
              <a:rPr dirty="0" sz="2100" spc="-5">
                <a:latin typeface="Constantia"/>
                <a:cs typeface="Constantia"/>
              </a:rPr>
              <a:t>Liquidators</a:t>
            </a:r>
            <a:endParaRPr sz="21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9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dirty="0" sz="2600" spc="-10">
                <a:latin typeface="Constantia"/>
                <a:cs typeface="Constantia"/>
              </a:rPr>
              <a:t>Chapter</a:t>
            </a:r>
            <a:r>
              <a:rPr dirty="0" sz="2600" spc="-229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XXI</a:t>
            </a:r>
            <a:endParaRPr sz="26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8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dirty="0" sz="2400" spc="-5">
                <a:latin typeface="Constantia"/>
                <a:cs typeface="Constantia"/>
              </a:rPr>
              <a:t>Companies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Authorised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to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register</a:t>
            </a:r>
            <a:r>
              <a:rPr dirty="0" sz="2400" spc="-145">
                <a:latin typeface="Constantia"/>
                <a:cs typeface="Constantia"/>
              </a:rPr>
              <a:t> </a:t>
            </a:r>
            <a:r>
              <a:rPr dirty="0" sz="2400" spc="-5">
                <a:latin typeface="Constantia"/>
                <a:cs typeface="Constantia"/>
              </a:rPr>
              <a:t>under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this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Act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Microsoft PowerPoint - Cos Act, 20 13 cma....pptx</dc:title>
  <dcterms:created xsi:type="dcterms:W3CDTF">2016-06-10T05:14:02Z</dcterms:created>
  <dcterms:modified xsi:type="dcterms:W3CDTF">2016-06-10T05:14:02Z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2016-05-30T00:00:00Z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2016-06-10T00:00:00Z</vt:filetime>
  </property>
</Properties>
</file>