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2" r:id="rId4"/>
    <p:sldId id="273" r:id="rId5"/>
    <p:sldId id="259" r:id="rId6"/>
    <p:sldId id="258" r:id="rId7"/>
    <p:sldId id="274" r:id="rId8"/>
    <p:sldId id="260" r:id="rId9"/>
    <p:sldId id="261" r:id="rId10"/>
    <p:sldId id="262" r:id="rId11"/>
    <p:sldId id="277" r:id="rId12"/>
    <p:sldId id="264" r:id="rId13"/>
    <p:sldId id="265" r:id="rId14"/>
    <p:sldId id="279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5"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24" autoAdjust="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Singrauli-6 (1986-87)</c:v>
                </c:pt>
                <c:pt idx="1">
                  <c:v>Vindhyachal - 7 (1998-99)</c:v>
                </c:pt>
                <c:pt idx="2">
                  <c:v>Simhadri - 1( 2001-02)</c:v>
                </c:pt>
                <c:pt idx="3">
                  <c:v>Talcher - 3(2002-03)</c:v>
                </c:pt>
                <c:pt idx="4">
                  <c:v>Ramagundam - 7 (2004-05)</c:v>
                </c:pt>
                <c:pt idx="5">
                  <c:v>Dadri - 5 (2009-10)</c:v>
                </c:pt>
                <c:pt idx="6">
                  <c:v>Vindhyachal - 13 (2015-16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66</c:v>
                </c:pt>
                <c:pt idx="1">
                  <c:v>63</c:v>
                </c:pt>
                <c:pt idx="2">
                  <c:v>45</c:v>
                </c:pt>
                <c:pt idx="3">
                  <c:v>45</c:v>
                </c:pt>
                <c:pt idx="4">
                  <c:v>43</c:v>
                </c:pt>
                <c:pt idx="5">
                  <c:v>39</c:v>
                </c:pt>
                <c:pt idx="6">
                  <c:v>39</c:v>
                </c:pt>
              </c:numCache>
            </c:numRef>
          </c:val>
        </c:ser>
        <c:marker val="1"/>
        <c:axId val="86464384"/>
        <c:axId val="86465920"/>
      </c:lineChart>
      <c:catAx>
        <c:axId val="8646438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lang="en-US" sz="800"/>
            </a:pPr>
            <a:endParaRPr lang="en-US"/>
          </a:p>
        </c:txPr>
        <c:crossAx val="86465920"/>
        <c:crosses val="autoZero"/>
        <c:auto val="1"/>
        <c:lblAlgn val="ctr"/>
        <c:lblOffset val="100"/>
      </c:catAx>
      <c:valAx>
        <c:axId val="86465920"/>
        <c:scaling>
          <c:orientation val="minMax"/>
          <c:min val="35"/>
        </c:scaling>
        <c:axPos val="l"/>
        <c:numFmt formatCode="General" sourceLinked="1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86464384"/>
        <c:crosses val="autoZero"/>
        <c:crossBetween val="between"/>
      </c:valAx>
    </c:plotArea>
    <c:plotVisOnly val="1"/>
    <c:dispBlanksAs val="gap"/>
  </c:chart>
  <c:spPr>
    <a:solidFill>
      <a:schemeClr val="accent5">
        <a:lumMod val="40000"/>
        <a:lumOff val="60000"/>
      </a:schemeClr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Rs Cr/MW</c:v>
                </c:pt>
              </c:strCache>
            </c:strRef>
          </c:tx>
          <c:dLbls>
            <c:dLbl>
              <c:idx val="0"/>
              <c:layout>
                <c:manualLayout>
                  <c:x val="-0.19202898550724681"/>
                  <c:y val="4.7145164546739352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173000114116242"/>
                  <c:y val="-2.564102564102573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0697178477690439E-2"/>
                  <c:y val="-3.3062746062992136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184711286089243E-2"/>
                  <c:y val="-1.9303641732283537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7874835958005445E-2"/>
                  <c:y val="1.889714566929134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4326229601734644"/>
                  <c:y val="0.1923076923076924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/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Main Plant</c:v>
                </c:pt>
                <c:pt idx="1">
                  <c:v>BOP </c:v>
                </c:pt>
                <c:pt idx="2">
                  <c:v>WCM </c:v>
                </c:pt>
                <c:pt idx="3">
                  <c:v>Others </c:v>
                </c:pt>
                <c:pt idx="4">
                  <c:v>IEDC </c:v>
                </c:pt>
                <c:pt idx="5">
                  <c:v>IDC+FC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2.8699999999999997</c:v>
                </c:pt>
                <c:pt idx="1">
                  <c:v>1.5</c:v>
                </c:pt>
                <c:pt idx="2">
                  <c:v>0.14000000000000001</c:v>
                </c:pt>
                <c:pt idx="3">
                  <c:v>0.97000000000000064</c:v>
                </c:pt>
                <c:pt idx="4">
                  <c:v>0.32000000000000095</c:v>
                </c:pt>
                <c:pt idx="5">
                  <c:v>1.1399999999999963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42C461-7F1E-47AD-92CB-06A393D3EC7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EB2938-60EE-4F3D-A010-590FCA50ADA3}">
      <dgm:prSet phldrT="[Text]"/>
      <dgm:spPr/>
      <dgm:t>
        <a:bodyPr/>
        <a:lstStyle/>
        <a:p>
          <a:endParaRPr lang="en-US" dirty="0"/>
        </a:p>
      </dgm:t>
    </dgm:pt>
    <dgm:pt modelId="{65A3D69F-1D2C-4FA7-81C2-5553F54CE5BE}" type="parTrans" cxnId="{3665DB69-BBF4-4D38-911A-2E4077DC8487}">
      <dgm:prSet/>
      <dgm:spPr/>
      <dgm:t>
        <a:bodyPr/>
        <a:lstStyle/>
        <a:p>
          <a:endParaRPr lang="en-US"/>
        </a:p>
      </dgm:t>
    </dgm:pt>
    <dgm:pt modelId="{DAC6480C-F178-445D-BE8F-837EE8A1E7AD}" type="sibTrans" cxnId="{3665DB69-BBF4-4D38-911A-2E4077DC8487}">
      <dgm:prSet/>
      <dgm:spPr/>
      <dgm:t>
        <a:bodyPr/>
        <a:lstStyle/>
        <a:p>
          <a:endParaRPr lang="en-US"/>
        </a:p>
      </dgm:t>
    </dgm:pt>
    <dgm:pt modelId="{4D95CE80-FA2D-4A60-8668-0C315B73BCA1}">
      <dgm:prSet phldrT="[Text]" custT="1"/>
      <dgm:spPr/>
      <dgm:t>
        <a:bodyPr/>
        <a:lstStyle/>
        <a:p>
          <a:pPr algn="l"/>
          <a:r>
            <a:rPr lang="en-US" sz="3200" i="0" dirty="0" smtClean="0">
              <a:solidFill>
                <a:srgbClr val="FFC000"/>
              </a:solidFill>
            </a:rPr>
            <a:t>37th Cost Conference 2016, Kolkata</a:t>
          </a:r>
        </a:p>
        <a:p>
          <a:pPr algn="l"/>
          <a:r>
            <a:rPr lang="en-US" sz="2800" dirty="0" smtClean="0">
              <a:solidFill>
                <a:srgbClr val="00B0F0"/>
              </a:solidFill>
            </a:rPr>
            <a:t>Managing Cost and Taking Successful Business Decisions</a:t>
          </a:r>
        </a:p>
        <a:p>
          <a:pPr algn="l"/>
          <a:r>
            <a:rPr lang="en-US" sz="2400" i="1" dirty="0" smtClean="0"/>
            <a:t>- </a:t>
          </a:r>
          <a:r>
            <a:rPr lang="en-US" sz="2400" i="1" dirty="0" smtClean="0"/>
            <a:t>Core Competency </a:t>
          </a:r>
          <a:r>
            <a:rPr lang="en-US" sz="2400" i="1" dirty="0" smtClean="0"/>
            <a:t>of </a:t>
          </a:r>
          <a:r>
            <a:rPr lang="en-US" sz="2400" i="1" dirty="0" smtClean="0"/>
            <a:t>CMAs</a:t>
          </a:r>
          <a:endParaRPr lang="en-US" sz="2400" i="1" dirty="0" smtClean="0"/>
        </a:p>
      </dgm:t>
    </dgm:pt>
    <dgm:pt modelId="{8164C279-9642-4F8E-9608-97F00B40F530}" type="parTrans" cxnId="{82DEA109-C54C-4175-92C6-296B0ED7F705}">
      <dgm:prSet/>
      <dgm:spPr/>
      <dgm:t>
        <a:bodyPr/>
        <a:lstStyle/>
        <a:p>
          <a:endParaRPr lang="en-US"/>
        </a:p>
      </dgm:t>
    </dgm:pt>
    <dgm:pt modelId="{CEC17D44-809D-4D5E-B099-9661FA93CD71}" type="sibTrans" cxnId="{82DEA109-C54C-4175-92C6-296B0ED7F705}">
      <dgm:prSet/>
      <dgm:spPr/>
      <dgm:t>
        <a:bodyPr/>
        <a:lstStyle/>
        <a:p>
          <a:endParaRPr lang="en-US"/>
        </a:p>
      </dgm:t>
    </dgm:pt>
    <dgm:pt modelId="{88CA8CA3-9B9D-49D7-9319-C7C8E358ECD5}">
      <dgm:prSet phldrT="[Text]" custT="1"/>
      <dgm:spPr/>
      <dgm:t>
        <a:bodyPr/>
        <a:lstStyle/>
        <a:p>
          <a:pPr algn="ctr">
            <a:lnSpc>
              <a:spcPct val="90000"/>
            </a:lnSpc>
          </a:pPr>
          <a:r>
            <a:rPr lang="en-US" sz="4000" dirty="0" smtClean="0"/>
            <a:t>A Power Sector Perspectives</a:t>
          </a:r>
        </a:p>
        <a:p>
          <a:pPr algn="l">
            <a:lnSpc>
              <a:spcPct val="90000"/>
            </a:lnSpc>
          </a:pPr>
          <a:endParaRPr lang="en-US" sz="2400" dirty="0" smtClean="0"/>
        </a:p>
        <a:p>
          <a:pPr algn="l">
            <a:lnSpc>
              <a:spcPct val="100000"/>
            </a:lnSpc>
          </a:pPr>
          <a:r>
            <a:rPr lang="en-US" sz="2000" i="1" dirty="0" smtClean="0"/>
            <a:t>By K.P. Gupta</a:t>
          </a:r>
        </a:p>
        <a:p>
          <a:pPr algn="l">
            <a:lnSpc>
              <a:spcPct val="100000"/>
            </a:lnSpc>
          </a:pPr>
          <a:r>
            <a:rPr lang="en-US" sz="2000" i="1" dirty="0" smtClean="0"/>
            <a:t>GM-Finance, NTPC Limited</a:t>
          </a:r>
          <a:endParaRPr lang="en-US" sz="2000" i="1" dirty="0"/>
        </a:p>
      </dgm:t>
    </dgm:pt>
    <dgm:pt modelId="{DDFEBF38-A00B-409B-A170-D3E20999B32B}" type="parTrans" cxnId="{D183420B-F8E2-4674-A112-023E577F6D68}">
      <dgm:prSet/>
      <dgm:spPr/>
      <dgm:t>
        <a:bodyPr/>
        <a:lstStyle/>
        <a:p>
          <a:endParaRPr lang="en-US"/>
        </a:p>
      </dgm:t>
    </dgm:pt>
    <dgm:pt modelId="{B310624A-DFCF-49C2-81F1-E44C2844BEE4}" type="sibTrans" cxnId="{D183420B-F8E2-4674-A112-023E577F6D68}">
      <dgm:prSet/>
      <dgm:spPr/>
      <dgm:t>
        <a:bodyPr/>
        <a:lstStyle/>
        <a:p>
          <a:endParaRPr lang="en-US"/>
        </a:p>
      </dgm:t>
    </dgm:pt>
    <dgm:pt modelId="{A50A3C36-A48A-4519-AA75-A58D4B56FB51}" type="pres">
      <dgm:prSet presAssocID="{4A42C461-7F1E-47AD-92CB-06A393D3EC7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893BABEE-5659-4636-95F3-8350F5F544C9}" type="pres">
      <dgm:prSet presAssocID="{EEEB2938-60EE-4F3D-A010-590FCA50ADA3}" presName="thickLine" presStyleLbl="alignNode1" presStyleIdx="0" presStyleCnt="1"/>
      <dgm:spPr/>
    </dgm:pt>
    <dgm:pt modelId="{DD5C8CAC-4D4B-46F2-AD08-DDC86A3F69CB}" type="pres">
      <dgm:prSet presAssocID="{EEEB2938-60EE-4F3D-A010-590FCA50ADA3}" presName="horz1" presStyleCnt="0"/>
      <dgm:spPr/>
    </dgm:pt>
    <dgm:pt modelId="{F0BD5881-4AD7-4CA9-ABAB-AC791490217B}" type="pres">
      <dgm:prSet presAssocID="{EEEB2938-60EE-4F3D-A010-590FCA50ADA3}" presName="tx1" presStyleLbl="revTx" presStyleIdx="0" presStyleCnt="3" custFlipHor="1" custScaleX="8188"/>
      <dgm:spPr/>
      <dgm:t>
        <a:bodyPr/>
        <a:lstStyle/>
        <a:p>
          <a:endParaRPr lang="en-US"/>
        </a:p>
      </dgm:t>
    </dgm:pt>
    <dgm:pt modelId="{035D1655-50F7-46D0-8C98-030188395761}" type="pres">
      <dgm:prSet presAssocID="{EEEB2938-60EE-4F3D-A010-590FCA50ADA3}" presName="vert1" presStyleCnt="0"/>
      <dgm:spPr/>
    </dgm:pt>
    <dgm:pt modelId="{9E647EE4-D74C-4269-9129-BFC2E957F380}" type="pres">
      <dgm:prSet presAssocID="{4D95CE80-FA2D-4A60-8668-0C315B73BCA1}" presName="vertSpace2a" presStyleCnt="0"/>
      <dgm:spPr/>
    </dgm:pt>
    <dgm:pt modelId="{7794677C-6BD1-4201-8C8B-3CCA37802B7A}" type="pres">
      <dgm:prSet presAssocID="{4D95CE80-FA2D-4A60-8668-0C315B73BCA1}" presName="horz2" presStyleCnt="0"/>
      <dgm:spPr/>
    </dgm:pt>
    <dgm:pt modelId="{E1D73400-C09D-44E7-B576-ED77E7F97CE2}" type="pres">
      <dgm:prSet presAssocID="{4D95CE80-FA2D-4A60-8668-0C315B73BCA1}" presName="horzSpace2" presStyleCnt="0"/>
      <dgm:spPr/>
    </dgm:pt>
    <dgm:pt modelId="{11747BE6-F657-419D-8E60-B76A46B79832}" type="pres">
      <dgm:prSet presAssocID="{4D95CE80-FA2D-4A60-8668-0C315B73BCA1}" presName="tx2" presStyleLbl="revTx" presStyleIdx="1" presStyleCnt="3" custScaleX="127389" custScaleY="90756"/>
      <dgm:spPr/>
      <dgm:t>
        <a:bodyPr/>
        <a:lstStyle/>
        <a:p>
          <a:endParaRPr lang="en-US"/>
        </a:p>
      </dgm:t>
    </dgm:pt>
    <dgm:pt modelId="{92503C0D-1078-4B76-8DB8-AECC7B96340A}" type="pres">
      <dgm:prSet presAssocID="{4D95CE80-FA2D-4A60-8668-0C315B73BCA1}" presName="vert2" presStyleCnt="0"/>
      <dgm:spPr/>
    </dgm:pt>
    <dgm:pt modelId="{6FACD2FD-3B46-4E7A-B6DD-D30E73B78E0E}" type="pres">
      <dgm:prSet presAssocID="{4D95CE80-FA2D-4A60-8668-0C315B73BCA1}" presName="thinLine2b" presStyleLbl="callout" presStyleIdx="0" presStyleCnt="2"/>
      <dgm:spPr/>
    </dgm:pt>
    <dgm:pt modelId="{5D80F739-0006-4CE6-9EA0-CE0DE3C016AB}" type="pres">
      <dgm:prSet presAssocID="{4D95CE80-FA2D-4A60-8668-0C315B73BCA1}" presName="vertSpace2b" presStyleCnt="0"/>
      <dgm:spPr/>
    </dgm:pt>
    <dgm:pt modelId="{F97DABE2-96D0-41AD-AE5F-05F93690AD09}" type="pres">
      <dgm:prSet presAssocID="{88CA8CA3-9B9D-49D7-9319-C7C8E358ECD5}" presName="horz2" presStyleCnt="0"/>
      <dgm:spPr/>
    </dgm:pt>
    <dgm:pt modelId="{A0569571-2691-461C-9378-E4E8430F4095}" type="pres">
      <dgm:prSet presAssocID="{88CA8CA3-9B9D-49D7-9319-C7C8E358ECD5}" presName="horzSpace2" presStyleCnt="0"/>
      <dgm:spPr/>
    </dgm:pt>
    <dgm:pt modelId="{91BCA2E6-37EA-4C6C-958C-F1AD135D1E3E}" type="pres">
      <dgm:prSet presAssocID="{88CA8CA3-9B9D-49D7-9319-C7C8E358ECD5}" presName="tx2" presStyleLbl="revTx" presStyleIdx="2" presStyleCnt="3" custLinFactNeighborX="937" custLinFactNeighborY="-392"/>
      <dgm:spPr/>
      <dgm:t>
        <a:bodyPr/>
        <a:lstStyle/>
        <a:p>
          <a:endParaRPr lang="en-US"/>
        </a:p>
      </dgm:t>
    </dgm:pt>
    <dgm:pt modelId="{A66195D6-52D9-4F0B-84DF-18EAB41C7516}" type="pres">
      <dgm:prSet presAssocID="{88CA8CA3-9B9D-49D7-9319-C7C8E358ECD5}" presName="vert2" presStyleCnt="0"/>
      <dgm:spPr/>
    </dgm:pt>
    <dgm:pt modelId="{64636307-ECC7-47AA-B73A-CA967B62DD29}" type="pres">
      <dgm:prSet presAssocID="{88CA8CA3-9B9D-49D7-9319-C7C8E358ECD5}" presName="thinLine2b" presStyleLbl="callout" presStyleIdx="1" presStyleCnt="2"/>
      <dgm:spPr/>
    </dgm:pt>
    <dgm:pt modelId="{6DD7F2DE-3318-4BA8-B6FC-AEA873854EA3}" type="pres">
      <dgm:prSet presAssocID="{88CA8CA3-9B9D-49D7-9319-C7C8E358ECD5}" presName="vertSpace2b" presStyleCnt="0"/>
      <dgm:spPr/>
    </dgm:pt>
  </dgm:ptLst>
  <dgm:cxnLst>
    <dgm:cxn modelId="{63B6D039-3B74-4850-A90F-6C032F8BC93D}" type="presOf" srcId="{4A42C461-7F1E-47AD-92CB-06A393D3EC71}" destId="{A50A3C36-A48A-4519-AA75-A58D4B56FB51}" srcOrd="0" destOrd="0" presId="urn:microsoft.com/office/officeart/2008/layout/LinedList"/>
    <dgm:cxn modelId="{3665DB69-BBF4-4D38-911A-2E4077DC8487}" srcId="{4A42C461-7F1E-47AD-92CB-06A393D3EC71}" destId="{EEEB2938-60EE-4F3D-A010-590FCA50ADA3}" srcOrd="0" destOrd="0" parTransId="{65A3D69F-1D2C-4FA7-81C2-5553F54CE5BE}" sibTransId="{DAC6480C-F178-445D-BE8F-837EE8A1E7AD}"/>
    <dgm:cxn modelId="{AD498688-F3BC-4238-B3FE-D292C25525AA}" type="presOf" srcId="{88CA8CA3-9B9D-49D7-9319-C7C8E358ECD5}" destId="{91BCA2E6-37EA-4C6C-958C-F1AD135D1E3E}" srcOrd="0" destOrd="0" presId="urn:microsoft.com/office/officeart/2008/layout/LinedList"/>
    <dgm:cxn modelId="{A72E6BBA-BC39-4209-9521-B99B71C94127}" type="presOf" srcId="{EEEB2938-60EE-4F3D-A010-590FCA50ADA3}" destId="{F0BD5881-4AD7-4CA9-ABAB-AC791490217B}" srcOrd="0" destOrd="0" presId="urn:microsoft.com/office/officeart/2008/layout/LinedList"/>
    <dgm:cxn modelId="{86BC37FF-DAEC-414B-B2C8-2D517804405B}" type="presOf" srcId="{4D95CE80-FA2D-4A60-8668-0C315B73BCA1}" destId="{11747BE6-F657-419D-8E60-B76A46B79832}" srcOrd="0" destOrd="0" presId="urn:microsoft.com/office/officeart/2008/layout/LinedList"/>
    <dgm:cxn modelId="{D183420B-F8E2-4674-A112-023E577F6D68}" srcId="{EEEB2938-60EE-4F3D-A010-590FCA50ADA3}" destId="{88CA8CA3-9B9D-49D7-9319-C7C8E358ECD5}" srcOrd="1" destOrd="0" parTransId="{DDFEBF38-A00B-409B-A170-D3E20999B32B}" sibTransId="{B310624A-DFCF-49C2-81F1-E44C2844BEE4}"/>
    <dgm:cxn modelId="{82DEA109-C54C-4175-92C6-296B0ED7F705}" srcId="{EEEB2938-60EE-4F3D-A010-590FCA50ADA3}" destId="{4D95CE80-FA2D-4A60-8668-0C315B73BCA1}" srcOrd="0" destOrd="0" parTransId="{8164C279-9642-4F8E-9608-97F00B40F530}" sibTransId="{CEC17D44-809D-4D5E-B099-9661FA93CD71}"/>
    <dgm:cxn modelId="{F5EF7A76-CB93-43DC-8FB9-99EAAA83D038}" type="presParOf" srcId="{A50A3C36-A48A-4519-AA75-A58D4B56FB51}" destId="{893BABEE-5659-4636-95F3-8350F5F544C9}" srcOrd="0" destOrd="0" presId="urn:microsoft.com/office/officeart/2008/layout/LinedList"/>
    <dgm:cxn modelId="{AFFB980B-27A5-46B6-B896-7D3CDB4B58BB}" type="presParOf" srcId="{A50A3C36-A48A-4519-AA75-A58D4B56FB51}" destId="{DD5C8CAC-4D4B-46F2-AD08-DDC86A3F69CB}" srcOrd="1" destOrd="0" presId="urn:microsoft.com/office/officeart/2008/layout/LinedList"/>
    <dgm:cxn modelId="{E5182761-92BA-4FB4-A4D6-F6D8A162C589}" type="presParOf" srcId="{DD5C8CAC-4D4B-46F2-AD08-DDC86A3F69CB}" destId="{F0BD5881-4AD7-4CA9-ABAB-AC791490217B}" srcOrd="0" destOrd="0" presId="urn:microsoft.com/office/officeart/2008/layout/LinedList"/>
    <dgm:cxn modelId="{87C07600-FF43-4226-AA75-3F2AA65EA3FB}" type="presParOf" srcId="{DD5C8CAC-4D4B-46F2-AD08-DDC86A3F69CB}" destId="{035D1655-50F7-46D0-8C98-030188395761}" srcOrd="1" destOrd="0" presId="urn:microsoft.com/office/officeart/2008/layout/LinedList"/>
    <dgm:cxn modelId="{B2FB0814-3120-4398-9ECC-AC95C3D3DE40}" type="presParOf" srcId="{035D1655-50F7-46D0-8C98-030188395761}" destId="{9E647EE4-D74C-4269-9129-BFC2E957F380}" srcOrd="0" destOrd="0" presId="urn:microsoft.com/office/officeart/2008/layout/LinedList"/>
    <dgm:cxn modelId="{34297FE5-F4CD-4FCC-963C-4766F7B0F1B8}" type="presParOf" srcId="{035D1655-50F7-46D0-8C98-030188395761}" destId="{7794677C-6BD1-4201-8C8B-3CCA37802B7A}" srcOrd="1" destOrd="0" presId="urn:microsoft.com/office/officeart/2008/layout/LinedList"/>
    <dgm:cxn modelId="{5652EA03-ACEA-46F7-BC06-5DABA85BDA0A}" type="presParOf" srcId="{7794677C-6BD1-4201-8C8B-3CCA37802B7A}" destId="{E1D73400-C09D-44E7-B576-ED77E7F97CE2}" srcOrd="0" destOrd="0" presId="urn:microsoft.com/office/officeart/2008/layout/LinedList"/>
    <dgm:cxn modelId="{39617099-5541-4578-B648-F27E35AB78F9}" type="presParOf" srcId="{7794677C-6BD1-4201-8C8B-3CCA37802B7A}" destId="{11747BE6-F657-419D-8E60-B76A46B79832}" srcOrd="1" destOrd="0" presId="urn:microsoft.com/office/officeart/2008/layout/LinedList"/>
    <dgm:cxn modelId="{6604FD82-C1DA-4DCC-8072-09790FF81CB0}" type="presParOf" srcId="{7794677C-6BD1-4201-8C8B-3CCA37802B7A}" destId="{92503C0D-1078-4B76-8DB8-AECC7B96340A}" srcOrd="2" destOrd="0" presId="urn:microsoft.com/office/officeart/2008/layout/LinedList"/>
    <dgm:cxn modelId="{DE3ACFF6-550D-40F3-B780-18FEF8810794}" type="presParOf" srcId="{035D1655-50F7-46D0-8C98-030188395761}" destId="{6FACD2FD-3B46-4E7A-B6DD-D30E73B78E0E}" srcOrd="2" destOrd="0" presId="urn:microsoft.com/office/officeart/2008/layout/LinedList"/>
    <dgm:cxn modelId="{75663213-9734-436E-93BD-87C6AFB501D8}" type="presParOf" srcId="{035D1655-50F7-46D0-8C98-030188395761}" destId="{5D80F739-0006-4CE6-9EA0-CE0DE3C016AB}" srcOrd="3" destOrd="0" presId="urn:microsoft.com/office/officeart/2008/layout/LinedList"/>
    <dgm:cxn modelId="{516FA2A2-A41D-454F-A92B-E565B062921E}" type="presParOf" srcId="{035D1655-50F7-46D0-8C98-030188395761}" destId="{F97DABE2-96D0-41AD-AE5F-05F93690AD09}" srcOrd="4" destOrd="0" presId="urn:microsoft.com/office/officeart/2008/layout/LinedList"/>
    <dgm:cxn modelId="{DA4F3735-B20F-4A0A-95B7-A8031F1500A2}" type="presParOf" srcId="{F97DABE2-96D0-41AD-AE5F-05F93690AD09}" destId="{A0569571-2691-461C-9378-E4E8430F4095}" srcOrd="0" destOrd="0" presId="urn:microsoft.com/office/officeart/2008/layout/LinedList"/>
    <dgm:cxn modelId="{9E576ADA-043F-461A-8CD6-4F68065C2C64}" type="presParOf" srcId="{F97DABE2-96D0-41AD-AE5F-05F93690AD09}" destId="{91BCA2E6-37EA-4C6C-958C-F1AD135D1E3E}" srcOrd="1" destOrd="0" presId="urn:microsoft.com/office/officeart/2008/layout/LinedList"/>
    <dgm:cxn modelId="{786AD6B8-292E-4010-8705-BB446E8A3EFC}" type="presParOf" srcId="{F97DABE2-96D0-41AD-AE5F-05F93690AD09}" destId="{A66195D6-52D9-4F0B-84DF-18EAB41C7516}" srcOrd="2" destOrd="0" presId="urn:microsoft.com/office/officeart/2008/layout/LinedList"/>
    <dgm:cxn modelId="{C5A75557-AC55-449B-B288-6432BF287FCB}" type="presParOf" srcId="{035D1655-50F7-46D0-8C98-030188395761}" destId="{64636307-ECC7-47AA-B73A-CA967B62DD29}" srcOrd="5" destOrd="0" presId="urn:microsoft.com/office/officeart/2008/layout/LinedList"/>
    <dgm:cxn modelId="{FD0158E7-3AB5-4476-8489-0EE043BCE26F}" type="presParOf" srcId="{035D1655-50F7-46D0-8C98-030188395761}" destId="{6DD7F2DE-3318-4BA8-B6FC-AEA873854EA3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68992F-70A6-47CA-8289-FD891DB2171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02A86D-46EA-40E9-AE8D-5074CAD52BAC}">
      <dgm:prSet phldrT="[Text]" custT="1"/>
      <dgm:spPr/>
      <dgm:t>
        <a:bodyPr/>
        <a:lstStyle/>
        <a:p>
          <a:r>
            <a:rPr lang="en-US" sz="2000" dirty="0" smtClean="0"/>
            <a:t>Electricity is the key enabler of country’s development </a:t>
          </a:r>
          <a:endParaRPr lang="en-US" sz="2000" dirty="0"/>
        </a:p>
      </dgm:t>
    </dgm:pt>
    <dgm:pt modelId="{AD8C67E4-ABC6-4039-B3A3-9B5C533A3A84}" type="parTrans" cxnId="{C23395C6-2622-4D3F-9003-10D6D558F979}">
      <dgm:prSet/>
      <dgm:spPr/>
      <dgm:t>
        <a:bodyPr/>
        <a:lstStyle/>
        <a:p>
          <a:endParaRPr lang="en-US"/>
        </a:p>
      </dgm:t>
    </dgm:pt>
    <dgm:pt modelId="{DDA4D3F5-BB94-467B-9CBB-EEB26662F75D}" type="sibTrans" cxnId="{C23395C6-2622-4D3F-9003-10D6D558F979}">
      <dgm:prSet/>
      <dgm:spPr/>
      <dgm:t>
        <a:bodyPr/>
        <a:lstStyle/>
        <a:p>
          <a:endParaRPr lang="en-US"/>
        </a:p>
      </dgm:t>
    </dgm:pt>
    <dgm:pt modelId="{EFCD5033-41B5-4B9B-BAB8-B39AF0617BF9}">
      <dgm:prSet phldrT="[Text]"/>
      <dgm:spPr/>
      <dgm:t>
        <a:bodyPr/>
        <a:lstStyle/>
        <a:p>
          <a:r>
            <a:rPr lang="en-US" dirty="0" smtClean="0"/>
            <a:t>It is highly regulated – CERC, SERCs</a:t>
          </a:r>
          <a:endParaRPr lang="en-US" dirty="0"/>
        </a:p>
      </dgm:t>
    </dgm:pt>
    <dgm:pt modelId="{F755A2D6-7252-4B50-9C34-95EC41697E0A}" type="parTrans" cxnId="{62E632B0-3AF5-4F83-9E15-725A12FEAA08}">
      <dgm:prSet/>
      <dgm:spPr/>
      <dgm:t>
        <a:bodyPr/>
        <a:lstStyle/>
        <a:p>
          <a:endParaRPr lang="en-US"/>
        </a:p>
      </dgm:t>
    </dgm:pt>
    <dgm:pt modelId="{446AD4E8-5E53-4A53-8EC9-26CFDE682A32}" type="sibTrans" cxnId="{62E632B0-3AF5-4F83-9E15-725A12FEAA08}">
      <dgm:prSet/>
      <dgm:spPr/>
      <dgm:t>
        <a:bodyPr/>
        <a:lstStyle/>
        <a:p>
          <a:endParaRPr lang="en-US"/>
        </a:p>
      </dgm:t>
    </dgm:pt>
    <dgm:pt modelId="{0872E233-05F5-4581-AB88-AD5ECD59F395}">
      <dgm:prSet phldrT="[Text]"/>
      <dgm:spPr/>
      <dgm:t>
        <a:bodyPr/>
        <a:lstStyle/>
        <a:p>
          <a:r>
            <a:rPr lang="en-US" dirty="0" smtClean="0"/>
            <a:t>It is highly capital intensive</a:t>
          </a:r>
          <a:endParaRPr lang="en-US" dirty="0"/>
        </a:p>
      </dgm:t>
    </dgm:pt>
    <dgm:pt modelId="{5218564A-CF69-49AE-A6DE-43414B53C2F8}" type="parTrans" cxnId="{170B7FBB-CD74-4A4D-9297-6046D1792AD1}">
      <dgm:prSet/>
      <dgm:spPr/>
      <dgm:t>
        <a:bodyPr/>
        <a:lstStyle/>
        <a:p>
          <a:endParaRPr lang="en-US"/>
        </a:p>
      </dgm:t>
    </dgm:pt>
    <dgm:pt modelId="{53A5E360-6825-4A68-81CB-CF94BC884BC9}" type="sibTrans" cxnId="{170B7FBB-CD74-4A4D-9297-6046D1792AD1}">
      <dgm:prSet/>
      <dgm:spPr/>
      <dgm:t>
        <a:bodyPr/>
        <a:lstStyle/>
        <a:p>
          <a:endParaRPr lang="en-US"/>
        </a:p>
      </dgm:t>
    </dgm:pt>
    <dgm:pt modelId="{8439703F-0647-47B3-A724-8CFA27D82A3B}">
      <dgm:prSet/>
      <dgm:spPr/>
      <dgm:t>
        <a:bodyPr/>
        <a:lstStyle/>
        <a:p>
          <a:r>
            <a:rPr lang="en-US" dirty="0" smtClean="0"/>
            <a:t>Power Value Chain – Equipment </a:t>
          </a:r>
          <a:r>
            <a:rPr lang="en-US" dirty="0" err="1" smtClean="0"/>
            <a:t>manufactureres</a:t>
          </a:r>
          <a:r>
            <a:rPr lang="en-US" dirty="0" smtClean="0"/>
            <a:t>, Fuel supplier, Generator, Transmission, Distribution.</a:t>
          </a:r>
          <a:endParaRPr lang="en-US" dirty="0"/>
        </a:p>
      </dgm:t>
    </dgm:pt>
    <dgm:pt modelId="{D4C11D10-E170-4944-B510-70D4942D4CC4}" type="parTrans" cxnId="{C2FDC938-56DE-48A3-BDC6-AC8E48B85424}">
      <dgm:prSet/>
      <dgm:spPr/>
      <dgm:t>
        <a:bodyPr/>
        <a:lstStyle/>
        <a:p>
          <a:endParaRPr lang="en-US"/>
        </a:p>
      </dgm:t>
    </dgm:pt>
    <dgm:pt modelId="{912AD4E4-FEC0-4870-952E-359A81B394F0}" type="sibTrans" cxnId="{C2FDC938-56DE-48A3-BDC6-AC8E48B85424}">
      <dgm:prSet/>
      <dgm:spPr/>
      <dgm:t>
        <a:bodyPr/>
        <a:lstStyle/>
        <a:p>
          <a:endParaRPr lang="en-US"/>
        </a:p>
      </dgm:t>
    </dgm:pt>
    <dgm:pt modelId="{EF69DB45-62F3-4C4C-AD7D-CC476BF4537B}">
      <dgm:prSet/>
      <dgm:spPr/>
      <dgm:t>
        <a:bodyPr/>
        <a:lstStyle/>
        <a:p>
          <a:r>
            <a:rPr lang="en-US" dirty="0" smtClean="0"/>
            <a:t>Input driven – Coal, Gas, Renewables including  Hydro etc.</a:t>
          </a:r>
          <a:endParaRPr lang="en-US" dirty="0"/>
        </a:p>
      </dgm:t>
    </dgm:pt>
    <dgm:pt modelId="{2E874586-E626-478F-9C37-1601BD4475A2}" type="parTrans" cxnId="{D4D1F7DA-DFF5-4B84-BDE9-CB1E0CF057F2}">
      <dgm:prSet/>
      <dgm:spPr/>
      <dgm:t>
        <a:bodyPr/>
        <a:lstStyle/>
        <a:p>
          <a:endParaRPr lang="en-US"/>
        </a:p>
      </dgm:t>
    </dgm:pt>
    <dgm:pt modelId="{AF979611-46EE-4F73-9CCC-05A502AE2055}" type="sibTrans" cxnId="{D4D1F7DA-DFF5-4B84-BDE9-CB1E0CF057F2}">
      <dgm:prSet/>
      <dgm:spPr/>
      <dgm:t>
        <a:bodyPr/>
        <a:lstStyle/>
        <a:p>
          <a:endParaRPr lang="en-US"/>
        </a:p>
      </dgm:t>
    </dgm:pt>
    <dgm:pt modelId="{20DAC262-75B5-4C6E-AC3C-01283DEEEEF9}">
      <dgm:prSet/>
      <dgm:spPr/>
      <dgm:t>
        <a:bodyPr/>
        <a:lstStyle/>
        <a:p>
          <a:r>
            <a:rPr lang="en-US" dirty="0" smtClean="0"/>
            <a:t>Electricity generated can not be stored</a:t>
          </a:r>
          <a:endParaRPr lang="en-US" dirty="0"/>
        </a:p>
      </dgm:t>
    </dgm:pt>
    <dgm:pt modelId="{1F4DC5CB-9020-4A99-81C3-777EC4693F7A}" type="parTrans" cxnId="{E6A3A99E-7F7D-422E-ADBF-43DD84E43401}">
      <dgm:prSet/>
      <dgm:spPr/>
      <dgm:t>
        <a:bodyPr/>
        <a:lstStyle/>
        <a:p>
          <a:endParaRPr lang="en-US"/>
        </a:p>
      </dgm:t>
    </dgm:pt>
    <dgm:pt modelId="{72B1483A-1224-4343-97B1-68DDDA938F29}" type="sibTrans" cxnId="{E6A3A99E-7F7D-422E-ADBF-43DD84E43401}">
      <dgm:prSet/>
      <dgm:spPr/>
      <dgm:t>
        <a:bodyPr/>
        <a:lstStyle/>
        <a:p>
          <a:endParaRPr lang="en-US"/>
        </a:p>
      </dgm:t>
    </dgm:pt>
    <dgm:pt modelId="{D4CED955-67E6-4D51-A9AE-FFD51B1D964C}" type="pres">
      <dgm:prSet presAssocID="{CE68992F-70A6-47CA-8289-FD891DB2171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IN"/>
        </a:p>
      </dgm:t>
    </dgm:pt>
    <dgm:pt modelId="{45F207ED-D268-4804-8ECB-3D93C31205F6}" type="pres">
      <dgm:prSet presAssocID="{CE68992F-70A6-47CA-8289-FD891DB2171E}" presName="Name1" presStyleCnt="0"/>
      <dgm:spPr/>
    </dgm:pt>
    <dgm:pt modelId="{48204BDC-F4BF-480F-A7E6-39640011B26E}" type="pres">
      <dgm:prSet presAssocID="{CE68992F-70A6-47CA-8289-FD891DB2171E}" presName="cycle" presStyleCnt="0"/>
      <dgm:spPr/>
    </dgm:pt>
    <dgm:pt modelId="{D6A1893E-FEBF-4CCF-8151-A4314D18E49A}" type="pres">
      <dgm:prSet presAssocID="{CE68992F-70A6-47CA-8289-FD891DB2171E}" presName="srcNode" presStyleLbl="node1" presStyleIdx="0" presStyleCnt="6"/>
      <dgm:spPr/>
    </dgm:pt>
    <dgm:pt modelId="{E38A2ACC-D797-4F02-9E39-A9CB28F161BC}" type="pres">
      <dgm:prSet presAssocID="{CE68992F-70A6-47CA-8289-FD891DB2171E}" presName="conn" presStyleLbl="parChTrans1D2" presStyleIdx="0" presStyleCnt="1"/>
      <dgm:spPr/>
      <dgm:t>
        <a:bodyPr/>
        <a:lstStyle/>
        <a:p>
          <a:endParaRPr lang="en-IN"/>
        </a:p>
      </dgm:t>
    </dgm:pt>
    <dgm:pt modelId="{C421B476-2555-4190-95B4-82B88FA7395B}" type="pres">
      <dgm:prSet presAssocID="{CE68992F-70A6-47CA-8289-FD891DB2171E}" presName="extraNode" presStyleLbl="node1" presStyleIdx="0" presStyleCnt="6"/>
      <dgm:spPr/>
    </dgm:pt>
    <dgm:pt modelId="{01AD910A-CD33-4BF4-9DFC-FE243B644E14}" type="pres">
      <dgm:prSet presAssocID="{CE68992F-70A6-47CA-8289-FD891DB2171E}" presName="dstNode" presStyleLbl="node1" presStyleIdx="0" presStyleCnt="6"/>
      <dgm:spPr/>
    </dgm:pt>
    <dgm:pt modelId="{4507327F-ECC7-4643-BE80-2783E3112F78}" type="pres">
      <dgm:prSet presAssocID="{7F02A86D-46EA-40E9-AE8D-5074CAD52BAC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0CA50C-0B0A-4181-B996-990C71987AEF}" type="pres">
      <dgm:prSet presAssocID="{7F02A86D-46EA-40E9-AE8D-5074CAD52BAC}" presName="accent_1" presStyleCnt="0"/>
      <dgm:spPr/>
    </dgm:pt>
    <dgm:pt modelId="{202013F1-657B-4A1B-B437-B69F849B4227}" type="pres">
      <dgm:prSet presAssocID="{7F02A86D-46EA-40E9-AE8D-5074CAD52BAC}" presName="accentRepeatNode" presStyleLbl="solidFgAcc1" presStyleIdx="0" presStyleCnt="6"/>
      <dgm:spPr/>
    </dgm:pt>
    <dgm:pt modelId="{6CB383C8-AE57-4F60-940F-9B534BC33D47}" type="pres">
      <dgm:prSet presAssocID="{EFCD5033-41B5-4B9B-BAB8-B39AF0617BF9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8E0EEC-5C2E-49D0-9516-717507785FF2}" type="pres">
      <dgm:prSet presAssocID="{EFCD5033-41B5-4B9B-BAB8-B39AF0617BF9}" presName="accent_2" presStyleCnt="0"/>
      <dgm:spPr/>
    </dgm:pt>
    <dgm:pt modelId="{E540FA33-836C-479C-B5D0-16184445DA7B}" type="pres">
      <dgm:prSet presAssocID="{EFCD5033-41B5-4B9B-BAB8-B39AF0617BF9}" presName="accentRepeatNode" presStyleLbl="solidFgAcc1" presStyleIdx="1" presStyleCnt="6"/>
      <dgm:spPr/>
    </dgm:pt>
    <dgm:pt modelId="{AFC7F69A-E144-4FA7-9219-810706BB02DD}" type="pres">
      <dgm:prSet presAssocID="{0872E233-05F5-4581-AB88-AD5ECD59F395}" presName="text_3" presStyleLbl="node1" presStyleIdx="2" presStyleCnt="6" custLinFactNeighborX="2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77972F-F883-4D55-8DC3-3D6373771F66}" type="pres">
      <dgm:prSet presAssocID="{0872E233-05F5-4581-AB88-AD5ECD59F395}" presName="accent_3" presStyleCnt="0"/>
      <dgm:spPr/>
    </dgm:pt>
    <dgm:pt modelId="{11E0234A-ACF6-4283-B1C7-785D70A55D5D}" type="pres">
      <dgm:prSet presAssocID="{0872E233-05F5-4581-AB88-AD5ECD59F395}" presName="accentRepeatNode" presStyleLbl="solidFgAcc1" presStyleIdx="2" presStyleCnt="6"/>
      <dgm:spPr/>
    </dgm:pt>
    <dgm:pt modelId="{4FF01604-C314-4BFD-9FCB-0D0532D1F02E}" type="pres">
      <dgm:prSet presAssocID="{EF69DB45-62F3-4C4C-AD7D-CC476BF4537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FC2C67-F06F-4452-9C3F-C00DD9100EC1}" type="pres">
      <dgm:prSet presAssocID="{EF69DB45-62F3-4C4C-AD7D-CC476BF4537B}" presName="accent_4" presStyleCnt="0"/>
      <dgm:spPr/>
    </dgm:pt>
    <dgm:pt modelId="{4CCADB36-2200-4E47-90D4-C30462D55710}" type="pres">
      <dgm:prSet presAssocID="{EF69DB45-62F3-4C4C-AD7D-CC476BF4537B}" presName="accentRepeatNode" presStyleLbl="solidFgAcc1" presStyleIdx="3" presStyleCnt="6"/>
      <dgm:spPr/>
    </dgm:pt>
    <dgm:pt modelId="{614EE44D-B83B-473A-9CFA-09FD1131717C}" type="pres">
      <dgm:prSet presAssocID="{20DAC262-75B5-4C6E-AC3C-01283DEEEEF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B6223A-B619-4906-930C-9D97CCE14C13}" type="pres">
      <dgm:prSet presAssocID="{20DAC262-75B5-4C6E-AC3C-01283DEEEEF9}" presName="accent_5" presStyleCnt="0"/>
      <dgm:spPr/>
    </dgm:pt>
    <dgm:pt modelId="{5D963E0B-6511-433C-BA32-DA33F7ADB899}" type="pres">
      <dgm:prSet presAssocID="{20DAC262-75B5-4C6E-AC3C-01283DEEEEF9}" presName="accentRepeatNode" presStyleLbl="solidFgAcc1" presStyleIdx="4" presStyleCnt="6"/>
      <dgm:spPr/>
    </dgm:pt>
    <dgm:pt modelId="{0F1B3DD4-080B-4530-862D-064A4AED18E5}" type="pres">
      <dgm:prSet presAssocID="{8439703F-0647-47B3-A724-8CFA27D82A3B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93C553-2FA1-47F8-BF08-8705E01BEC4D}" type="pres">
      <dgm:prSet presAssocID="{8439703F-0647-47B3-A724-8CFA27D82A3B}" presName="accent_6" presStyleCnt="0"/>
      <dgm:spPr/>
    </dgm:pt>
    <dgm:pt modelId="{7A506CD2-3E13-4D6B-9E01-E7D06BE71038}" type="pres">
      <dgm:prSet presAssocID="{8439703F-0647-47B3-A724-8CFA27D82A3B}" presName="accentRepeatNode" presStyleLbl="solidFgAcc1" presStyleIdx="5" presStyleCnt="6"/>
      <dgm:spPr/>
    </dgm:pt>
  </dgm:ptLst>
  <dgm:cxnLst>
    <dgm:cxn modelId="{D4D1F7DA-DFF5-4B84-BDE9-CB1E0CF057F2}" srcId="{CE68992F-70A6-47CA-8289-FD891DB2171E}" destId="{EF69DB45-62F3-4C4C-AD7D-CC476BF4537B}" srcOrd="3" destOrd="0" parTransId="{2E874586-E626-478F-9C37-1601BD4475A2}" sibTransId="{AF979611-46EE-4F73-9CCC-05A502AE2055}"/>
    <dgm:cxn modelId="{24214D9C-359C-4FA9-9F88-5681DE747848}" type="presOf" srcId="{EFCD5033-41B5-4B9B-BAB8-B39AF0617BF9}" destId="{6CB383C8-AE57-4F60-940F-9B534BC33D47}" srcOrd="0" destOrd="0" presId="urn:microsoft.com/office/officeart/2008/layout/VerticalCurvedList"/>
    <dgm:cxn modelId="{C2FDC938-56DE-48A3-BDC6-AC8E48B85424}" srcId="{CE68992F-70A6-47CA-8289-FD891DB2171E}" destId="{8439703F-0647-47B3-A724-8CFA27D82A3B}" srcOrd="5" destOrd="0" parTransId="{D4C11D10-E170-4944-B510-70D4942D4CC4}" sibTransId="{912AD4E4-FEC0-4870-952E-359A81B394F0}"/>
    <dgm:cxn modelId="{19227E72-6279-4697-B1A2-4656CD51D9C9}" type="presOf" srcId="{DDA4D3F5-BB94-467B-9CBB-EEB26662F75D}" destId="{E38A2ACC-D797-4F02-9E39-A9CB28F161BC}" srcOrd="0" destOrd="0" presId="urn:microsoft.com/office/officeart/2008/layout/VerticalCurvedList"/>
    <dgm:cxn modelId="{635B001B-5B1D-4F93-A99A-A354004F2DB1}" type="presOf" srcId="{8439703F-0647-47B3-A724-8CFA27D82A3B}" destId="{0F1B3DD4-080B-4530-862D-064A4AED18E5}" srcOrd="0" destOrd="0" presId="urn:microsoft.com/office/officeart/2008/layout/VerticalCurvedList"/>
    <dgm:cxn modelId="{D3CEF4CB-D964-4C46-A7ED-8919749AB129}" type="presOf" srcId="{EF69DB45-62F3-4C4C-AD7D-CC476BF4537B}" destId="{4FF01604-C314-4BFD-9FCB-0D0532D1F02E}" srcOrd="0" destOrd="0" presId="urn:microsoft.com/office/officeart/2008/layout/VerticalCurvedList"/>
    <dgm:cxn modelId="{BACFD19C-791A-495B-8E9F-FBF8359189E7}" type="presOf" srcId="{7F02A86D-46EA-40E9-AE8D-5074CAD52BAC}" destId="{4507327F-ECC7-4643-BE80-2783E3112F78}" srcOrd="0" destOrd="0" presId="urn:microsoft.com/office/officeart/2008/layout/VerticalCurvedList"/>
    <dgm:cxn modelId="{C23395C6-2622-4D3F-9003-10D6D558F979}" srcId="{CE68992F-70A6-47CA-8289-FD891DB2171E}" destId="{7F02A86D-46EA-40E9-AE8D-5074CAD52BAC}" srcOrd="0" destOrd="0" parTransId="{AD8C67E4-ABC6-4039-B3A3-9B5C533A3A84}" sibTransId="{DDA4D3F5-BB94-467B-9CBB-EEB26662F75D}"/>
    <dgm:cxn modelId="{170B7FBB-CD74-4A4D-9297-6046D1792AD1}" srcId="{CE68992F-70A6-47CA-8289-FD891DB2171E}" destId="{0872E233-05F5-4581-AB88-AD5ECD59F395}" srcOrd="2" destOrd="0" parTransId="{5218564A-CF69-49AE-A6DE-43414B53C2F8}" sibTransId="{53A5E360-6825-4A68-81CB-CF94BC884BC9}"/>
    <dgm:cxn modelId="{864F4236-3DBA-4A1D-9C66-A88AF4CFF62F}" type="presOf" srcId="{CE68992F-70A6-47CA-8289-FD891DB2171E}" destId="{D4CED955-67E6-4D51-A9AE-FFD51B1D964C}" srcOrd="0" destOrd="0" presId="urn:microsoft.com/office/officeart/2008/layout/VerticalCurvedList"/>
    <dgm:cxn modelId="{E6A3A99E-7F7D-422E-ADBF-43DD84E43401}" srcId="{CE68992F-70A6-47CA-8289-FD891DB2171E}" destId="{20DAC262-75B5-4C6E-AC3C-01283DEEEEF9}" srcOrd="4" destOrd="0" parTransId="{1F4DC5CB-9020-4A99-81C3-777EC4693F7A}" sibTransId="{72B1483A-1224-4343-97B1-68DDDA938F29}"/>
    <dgm:cxn modelId="{E28C6677-6BA5-4069-92E4-2974424AE154}" type="presOf" srcId="{0872E233-05F5-4581-AB88-AD5ECD59F395}" destId="{AFC7F69A-E144-4FA7-9219-810706BB02DD}" srcOrd="0" destOrd="0" presId="urn:microsoft.com/office/officeart/2008/layout/VerticalCurvedList"/>
    <dgm:cxn modelId="{E68ECD3A-A73E-47AB-B94F-317E35E17CB1}" type="presOf" srcId="{20DAC262-75B5-4C6E-AC3C-01283DEEEEF9}" destId="{614EE44D-B83B-473A-9CFA-09FD1131717C}" srcOrd="0" destOrd="0" presId="urn:microsoft.com/office/officeart/2008/layout/VerticalCurvedList"/>
    <dgm:cxn modelId="{62E632B0-3AF5-4F83-9E15-725A12FEAA08}" srcId="{CE68992F-70A6-47CA-8289-FD891DB2171E}" destId="{EFCD5033-41B5-4B9B-BAB8-B39AF0617BF9}" srcOrd="1" destOrd="0" parTransId="{F755A2D6-7252-4B50-9C34-95EC41697E0A}" sibTransId="{446AD4E8-5E53-4A53-8EC9-26CFDE682A32}"/>
    <dgm:cxn modelId="{F57471AE-9232-4B27-BDC1-4A05A1C3BF93}" type="presParOf" srcId="{D4CED955-67E6-4D51-A9AE-FFD51B1D964C}" destId="{45F207ED-D268-4804-8ECB-3D93C31205F6}" srcOrd="0" destOrd="0" presId="urn:microsoft.com/office/officeart/2008/layout/VerticalCurvedList"/>
    <dgm:cxn modelId="{4DD1861D-E3F2-48BF-9F34-09D22D730C89}" type="presParOf" srcId="{45F207ED-D268-4804-8ECB-3D93C31205F6}" destId="{48204BDC-F4BF-480F-A7E6-39640011B26E}" srcOrd="0" destOrd="0" presId="urn:microsoft.com/office/officeart/2008/layout/VerticalCurvedList"/>
    <dgm:cxn modelId="{D40FBBE1-3921-4357-BE49-A6E994BF2532}" type="presParOf" srcId="{48204BDC-F4BF-480F-A7E6-39640011B26E}" destId="{D6A1893E-FEBF-4CCF-8151-A4314D18E49A}" srcOrd="0" destOrd="0" presId="urn:microsoft.com/office/officeart/2008/layout/VerticalCurvedList"/>
    <dgm:cxn modelId="{18B0017C-7B67-42BA-9D0A-F205C1960104}" type="presParOf" srcId="{48204BDC-F4BF-480F-A7E6-39640011B26E}" destId="{E38A2ACC-D797-4F02-9E39-A9CB28F161BC}" srcOrd="1" destOrd="0" presId="urn:microsoft.com/office/officeart/2008/layout/VerticalCurvedList"/>
    <dgm:cxn modelId="{26B68056-9F2D-4B69-A228-ECF791DC7D7D}" type="presParOf" srcId="{48204BDC-F4BF-480F-A7E6-39640011B26E}" destId="{C421B476-2555-4190-95B4-82B88FA7395B}" srcOrd="2" destOrd="0" presId="urn:microsoft.com/office/officeart/2008/layout/VerticalCurvedList"/>
    <dgm:cxn modelId="{DF2EAEE4-66FD-44AD-93D9-670D910DF997}" type="presParOf" srcId="{48204BDC-F4BF-480F-A7E6-39640011B26E}" destId="{01AD910A-CD33-4BF4-9DFC-FE243B644E14}" srcOrd="3" destOrd="0" presId="urn:microsoft.com/office/officeart/2008/layout/VerticalCurvedList"/>
    <dgm:cxn modelId="{FCD6132B-32D6-4094-AEDC-D075184D62BE}" type="presParOf" srcId="{45F207ED-D268-4804-8ECB-3D93C31205F6}" destId="{4507327F-ECC7-4643-BE80-2783E3112F78}" srcOrd="1" destOrd="0" presId="urn:microsoft.com/office/officeart/2008/layout/VerticalCurvedList"/>
    <dgm:cxn modelId="{95F6A7C1-2126-4F0F-A790-01772EFAB6D0}" type="presParOf" srcId="{45F207ED-D268-4804-8ECB-3D93C31205F6}" destId="{290CA50C-0B0A-4181-B996-990C71987AEF}" srcOrd="2" destOrd="0" presId="urn:microsoft.com/office/officeart/2008/layout/VerticalCurvedList"/>
    <dgm:cxn modelId="{807CBA11-D910-4C49-A1BC-D7470EF0070D}" type="presParOf" srcId="{290CA50C-0B0A-4181-B996-990C71987AEF}" destId="{202013F1-657B-4A1B-B437-B69F849B4227}" srcOrd="0" destOrd="0" presId="urn:microsoft.com/office/officeart/2008/layout/VerticalCurvedList"/>
    <dgm:cxn modelId="{12273867-1962-4B6F-B795-4942E510BC77}" type="presParOf" srcId="{45F207ED-D268-4804-8ECB-3D93C31205F6}" destId="{6CB383C8-AE57-4F60-940F-9B534BC33D47}" srcOrd="3" destOrd="0" presId="urn:microsoft.com/office/officeart/2008/layout/VerticalCurvedList"/>
    <dgm:cxn modelId="{4E71784A-7A64-421F-8C41-2EF9977C40A6}" type="presParOf" srcId="{45F207ED-D268-4804-8ECB-3D93C31205F6}" destId="{388E0EEC-5C2E-49D0-9516-717507785FF2}" srcOrd="4" destOrd="0" presId="urn:microsoft.com/office/officeart/2008/layout/VerticalCurvedList"/>
    <dgm:cxn modelId="{16E35B4A-9995-4105-9D0F-9055896BEC32}" type="presParOf" srcId="{388E0EEC-5C2E-49D0-9516-717507785FF2}" destId="{E540FA33-836C-479C-B5D0-16184445DA7B}" srcOrd="0" destOrd="0" presId="urn:microsoft.com/office/officeart/2008/layout/VerticalCurvedList"/>
    <dgm:cxn modelId="{25421B79-BBDF-4DDD-87FD-21E7767715BE}" type="presParOf" srcId="{45F207ED-D268-4804-8ECB-3D93C31205F6}" destId="{AFC7F69A-E144-4FA7-9219-810706BB02DD}" srcOrd="5" destOrd="0" presId="urn:microsoft.com/office/officeart/2008/layout/VerticalCurvedList"/>
    <dgm:cxn modelId="{C794BB55-DD55-415B-AF6A-EC0E531A0E4B}" type="presParOf" srcId="{45F207ED-D268-4804-8ECB-3D93C31205F6}" destId="{1877972F-F883-4D55-8DC3-3D6373771F66}" srcOrd="6" destOrd="0" presId="urn:microsoft.com/office/officeart/2008/layout/VerticalCurvedList"/>
    <dgm:cxn modelId="{E840F2AE-ED4E-4999-9264-0F8542B774EC}" type="presParOf" srcId="{1877972F-F883-4D55-8DC3-3D6373771F66}" destId="{11E0234A-ACF6-4283-B1C7-785D70A55D5D}" srcOrd="0" destOrd="0" presId="urn:microsoft.com/office/officeart/2008/layout/VerticalCurvedList"/>
    <dgm:cxn modelId="{DC232B90-9523-44A3-909D-CCFCC6F39F04}" type="presParOf" srcId="{45F207ED-D268-4804-8ECB-3D93C31205F6}" destId="{4FF01604-C314-4BFD-9FCB-0D0532D1F02E}" srcOrd="7" destOrd="0" presId="urn:microsoft.com/office/officeart/2008/layout/VerticalCurvedList"/>
    <dgm:cxn modelId="{7700F5E4-5C27-4E5D-A9F4-C214CBB7EE99}" type="presParOf" srcId="{45F207ED-D268-4804-8ECB-3D93C31205F6}" destId="{DEFC2C67-F06F-4452-9C3F-C00DD9100EC1}" srcOrd="8" destOrd="0" presId="urn:microsoft.com/office/officeart/2008/layout/VerticalCurvedList"/>
    <dgm:cxn modelId="{D79A739B-D589-4CAE-A1F5-396124CAAC0A}" type="presParOf" srcId="{DEFC2C67-F06F-4452-9C3F-C00DD9100EC1}" destId="{4CCADB36-2200-4E47-90D4-C30462D55710}" srcOrd="0" destOrd="0" presId="urn:microsoft.com/office/officeart/2008/layout/VerticalCurvedList"/>
    <dgm:cxn modelId="{C73D08C5-FC58-4263-8137-1900CF3CAE53}" type="presParOf" srcId="{45F207ED-D268-4804-8ECB-3D93C31205F6}" destId="{614EE44D-B83B-473A-9CFA-09FD1131717C}" srcOrd="9" destOrd="0" presId="urn:microsoft.com/office/officeart/2008/layout/VerticalCurvedList"/>
    <dgm:cxn modelId="{DAB31D48-7F94-403C-9B3B-9E5C261D5D9C}" type="presParOf" srcId="{45F207ED-D268-4804-8ECB-3D93C31205F6}" destId="{2CB6223A-B619-4906-930C-9D97CCE14C13}" srcOrd="10" destOrd="0" presId="urn:microsoft.com/office/officeart/2008/layout/VerticalCurvedList"/>
    <dgm:cxn modelId="{043025F4-76B4-4DEC-8BC3-1A32C9E6B19E}" type="presParOf" srcId="{2CB6223A-B619-4906-930C-9D97CCE14C13}" destId="{5D963E0B-6511-433C-BA32-DA33F7ADB899}" srcOrd="0" destOrd="0" presId="urn:microsoft.com/office/officeart/2008/layout/VerticalCurvedList"/>
    <dgm:cxn modelId="{EBE1E4A4-6268-4BCB-82C0-BF7AC8DF45B3}" type="presParOf" srcId="{45F207ED-D268-4804-8ECB-3D93C31205F6}" destId="{0F1B3DD4-080B-4530-862D-064A4AED18E5}" srcOrd="11" destOrd="0" presId="urn:microsoft.com/office/officeart/2008/layout/VerticalCurvedList"/>
    <dgm:cxn modelId="{D319F68C-046B-40A2-A274-B2A02C14241D}" type="presParOf" srcId="{45F207ED-D268-4804-8ECB-3D93C31205F6}" destId="{2793C553-2FA1-47F8-BF08-8705E01BEC4D}" srcOrd="12" destOrd="0" presId="urn:microsoft.com/office/officeart/2008/layout/VerticalCurvedList"/>
    <dgm:cxn modelId="{E194E233-BC5C-4F96-B0F3-5EF585ABA482}" type="presParOf" srcId="{2793C553-2FA1-47F8-BF08-8705E01BEC4D}" destId="{7A506CD2-3E13-4D6B-9E01-E7D06BE710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0F6312-706F-4E52-814A-AAB06E5E2C6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48F382-FEF6-4D8D-8192-E049D1DDAEBE}">
      <dgm:prSet phldrT="[Text]" custT="1"/>
      <dgm:spPr/>
      <dgm:t>
        <a:bodyPr/>
        <a:lstStyle/>
        <a:p>
          <a:r>
            <a:rPr lang="en-US" sz="3200" b="1" dirty="0" smtClean="0">
              <a:solidFill>
                <a:srgbClr val="FFC000"/>
              </a:solidFill>
            </a:rPr>
            <a:t>CAPEX</a:t>
          </a:r>
          <a:endParaRPr lang="en-US" sz="3200" b="1" dirty="0">
            <a:solidFill>
              <a:srgbClr val="FFC000"/>
            </a:solidFill>
          </a:endParaRPr>
        </a:p>
      </dgm:t>
    </dgm:pt>
    <dgm:pt modelId="{5C66B667-1A57-438C-99B9-C76AF30C1D2C}" type="parTrans" cxnId="{5CF8BE30-D636-4D02-BCEC-52252C6AEE92}">
      <dgm:prSet/>
      <dgm:spPr/>
      <dgm:t>
        <a:bodyPr/>
        <a:lstStyle/>
        <a:p>
          <a:endParaRPr lang="en-US"/>
        </a:p>
      </dgm:t>
    </dgm:pt>
    <dgm:pt modelId="{475A6E79-FF88-41BE-868D-39130CA4839C}" type="sibTrans" cxnId="{5CF8BE30-D636-4D02-BCEC-52252C6AEE92}">
      <dgm:prSet/>
      <dgm:spPr/>
      <dgm:t>
        <a:bodyPr/>
        <a:lstStyle/>
        <a:p>
          <a:endParaRPr lang="en-US"/>
        </a:p>
      </dgm:t>
    </dgm:pt>
    <dgm:pt modelId="{104C4FFB-A5CF-449C-BDD5-37DA133BB246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Calibri" pitchFamily="34" charset="0"/>
            </a:rPr>
            <a:t>Hard costs : Cost of land, equipment costs, townships, civil works etc.</a:t>
          </a:r>
          <a:endParaRPr lang="en-US" dirty="0"/>
        </a:p>
      </dgm:t>
    </dgm:pt>
    <dgm:pt modelId="{C2659000-0ABF-4434-995E-A4EB65D76291}" type="parTrans" cxnId="{F6D146EE-A844-4DB3-8B59-F40F38FE5431}">
      <dgm:prSet/>
      <dgm:spPr/>
      <dgm:t>
        <a:bodyPr/>
        <a:lstStyle/>
        <a:p>
          <a:endParaRPr lang="en-US"/>
        </a:p>
      </dgm:t>
    </dgm:pt>
    <dgm:pt modelId="{A13D6308-00C9-49C0-AF33-ABF5EC22F89A}" type="sibTrans" cxnId="{F6D146EE-A844-4DB3-8B59-F40F38FE5431}">
      <dgm:prSet/>
      <dgm:spPr/>
      <dgm:t>
        <a:bodyPr/>
        <a:lstStyle/>
        <a:p>
          <a:endParaRPr lang="en-US"/>
        </a:p>
      </dgm:t>
    </dgm:pt>
    <dgm:pt modelId="{AEB1B433-73B1-4B7C-B04A-D8038D14D30B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  <a:latin typeface="Calibri" pitchFamily="34" charset="0"/>
            </a:rPr>
            <a:t>Soft Costs : Establishment Expenditure during construction-IEDC , Interest during construction- IDC</a:t>
          </a:r>
          <a:endParaRPr lang="en-US" dirty="0"/>
        </a:p>
      </dgm:t>
    </dgm:pt>
    <dgm:pt modelId="{6B4D0879-ED64-4247-9A6A-002C3C64C8A3}" type="parTrans" cxnId="{36EF4B7A-5789-4564-9B61-2FC25B0D9CEF}">
      <dgm:prSet/>
      <dgm:spPr/>
      <dgm:t>
        <a:bodyPr/>
        <a:lstStyle/>
        <a:p>
          <a:endParaRPr lang="en-US"/>
        </a:p>
      </dgm:t>
    </dgm:pt>
    <dgm:pt modelId="{4B2193BB-DB3A-4284-86CA-93C813D2CACF}" type="sibTrans" cxnId="{36EF4B7A-5789-4564-9B61-2FC25B0D9CEF}">
      <dgm:prSet/>
      <dgm:spPr/>
      <dgm:t>
        <a:bodyPr/>
        <a:lstStyle/>
        <a:p>
          <a:endParaRPr lang="en-US"/>
        </a:p>
      </dgm:t>
    </dgm:pt>
    <dgm:pt modelId="{BF329816-85E7-4897-9F82-EC9FD1A1F9AF}">
      <dgm:prSet phldrT="[Text]"/>
      <dgm:spPr/>
      <dgm:t>
        <a:bodyPr/>
        <a:lstStyle/>
        <a:p>
          <a:r>
            <a:rPr lang="en-US" b="1" dirty="0" smtClean="0"/>
            <a:t>OPEX</a:t>
          </a:r>
          <a:endParaRPr lang="en-US" b="1" dirty="0"/>
        </a:p>
      </dgm:t>
    </dgm:pt>
    <dgm:pt modelId="{6FE5E490-4BBB-45EA-BE15-1E28AF54204C}" type="parTrans" cxnId="{A4197E1A-838F-4E8D-86E3-2C34E821E542}">
      <dgm:prSet/>
      <dgm:spPr/>
      <dgm:t>
        <a:bodyPr/>
        <a:lstStyle/>
        <a:p>
          <a:endParaRPr lang="en-US"/>
        </a:p>
      </dgm:t>
    </dgm:pt>
    <dgm:pt modelId="{F3B88778-ECB5-4A0D-8EAD-B029A9DC6989}" type="sibTrans" cxnId="{A4197E1A-838F-4E8D-86E3-2C34E821E542}">
      <dgm:prSet/>
      <dgm:spPr/>
      <dgm:t>
        <a:bodyPr/>
        <a:lstStyle/>
        <a:p>
          <a:endParaRPr lang="en-US"/>
        </a:p>
      </dgm:t>
    </dgm:pt>
    <dgm:pt modelId="{2B46BA5D-AF31-4C2B-8777-DD4F8B4CC033}">
      <dgm:prSet phldrT="[Text]" custT="1"/>
      <dgm:spPr/>
      <dgm:t>
        <a:bodyPr/>
        <a:lstStyle/>
        <a:p>
          <a:r>
            <a:rPr lang="en-US" sz="2400" dirty="0" smtClean="0">
              <a:solidFill>
                <a:srgbClr val="000000"/>
              </a:solidFill>
              <a:latin typeface="Calibri" pitchFamily="34" charset="0"/>
            </a:rPr>
            <a:t>Depreciation, Fuel Costs, O&amp;M (including establishment, R&amp;M)</a:t>
          </a:r>
          <a:endParaRPr lang="en-US" sz="2400" dirty="0"/>
        </a:p>
      </dgm:t>
    </dgm:pt>
    <dgm:pt modelId="{3F576834-827D-4665-8596-89B3EB435AD0}" type="parTrans" cxnId="{65EF7DE0-35A7-4F3C-9160-10D2B9214894}">
      <dgm:prSet/>
      <dgm:spPr/>
      <dgm:t>
        <a:bodyPr/>
        <a:lstStyle/>
        <a:p>
          <a:endParaRPr lang="en-US"/>
        </a:p>
      </dgm:t>
    </dgm:pt>
    <dgm:pt modelId="{E4856749-BF1D-4F25-A01C-8013DB8ED2B6}" type="sibTrans" cxnId="{65EF7DE0-35A7-4F3C-9160-10D2B9214894}">
      <dgm:prSet/>
      <dgm:spPr/>
      <dgm:t>
        <a:bodyPr/>
        <a:lstStyle/>
        <a:p>
          <a:endParaRPr lang="en-US"/>
        </a:p>
      </dgm:t>
    </dgm:pt>
    <dgm:pt modelId="{F70687FC-2A23-4C77-BA2D-1802ED407B92}">
      <dgm:prSet phldrT="[Text]" custT="1"/>
      <dgm:spPr/>
      <dgm:t>
        <a:bodyPr/>
        <a:lstStyle/>
        <a:p>
          <a:r>
            <a:rPr lang="en-IN" sz="2400" b="0" dirty="0" smtClean="0">
              <a:solidFill>
                <a:srgbClr val="000000"/>
              </a:solidFill>
              <a:latin typeface="Calibri" pitchFamily="34" charset="0"/>
            </a:rPr>
            <a:t>Finance Costs </a:t>
          </a:r>
          <a:r>
            <a:rPr lang="en-IN" sz="2400" b="1" dirty="0" smtClean="0">
              <a:solidFill>
                <a:srgbClr val="000000"/>
              </a:solidFill>
              <a:latin typeface="Calibri" pitchFamily="34" charset="0"/>
            </a:rPr>
            <a:t>: </a:t>
          </a:r>
          <a:r>
            <a:rPr lang="en-IN" sz="2400" dirty="0" smtClean="0">
              <a:solidFill>
                <a:srgbClr val="000000"/>
              </a:solidFill>
              <a:latin typeface="Calibri" pitchFamily="34" charset="0"/>
            </a:rPr>
            <a:t>Interest on Loan and Working Capital</a:t>
          </a:r>
          <a:endParaRPr lang="en-US" sz="2400" dirty="0"/>
        </a:p>
      </dgm:t>
    </dgm:pt>
    <dgm:pt modelId="{6D747D31-E148-4C33-9810-B6FFFA1C1616}" type="parTrans" cxnId="{A5B39E06-E1B9-4EFC-BDED-11AA9E19823F}">
      <dgm:prSet/>
      <dgm:spPr/>
      <dgm:t>
        <a:bodyPr/>
        <a:lstStyle/>
        <a:p>
          <a:endParaRPr lang="en-US"/>
        </a:p>
      </dgm:t>
    </dgm:pt>
    <dgm:pt modelId="{D56F21CD-BD13-4C93-9258-CE10B2327E1D}" type="sibTrans" cxnId="{A5B39E06-E1B9-4EFC-BDED-11AA9E19823F}">
      <dgm:prSet/>
      <dgm:spPr/>
      <dgm:t>
        <a:bodyPr/>
        <a:lstStyle/>
        <a:p>
          <a:endParaRPr lang="en-US"/>
        </a:p>
      </dgm:t>
    </dgm:pt>
    <dgm:pt modelId="{65300C78-4174-450A-A82F-18A1005B7D2C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Efficient operation </a:t>
          </a:r>
          <a:endParaRPr lang="en-US" b="1" dirty="0">
            <a:solidFill>
              <a:srgbClr val="FFFF00"/>
            </a:solidFill>
          </a:endParaRPr>
        </a:p>
      </dgm:t>
    </dgm:pt>
    <dgm:pt modelId="{24B5139C-0F2E-40F8-9FA8-3430DC2B4AAB}" type="parTrans" cxnId="{D0174367-7C7E-492A-9CF2-82B333A2E378}">
      <dgm:prSet/>
      <dgm:spPr/>
      <dgm:t>
        <a:bodyPr/>
        <a:lstStyle/>
        <a:p>
          <a:endParaRPr lang="en-US"/>
        </a:p>
      </dgm:t>
    </dgm:pt>
    <dgm:pt modelId="{03EF7CA5-E542-4CCA-B83B-6FAC3D38FE0E}" type="sibTrans" cxnId="{D0174367-7C7E-492A-9CF2-82B333A2E378}">
      <dgm:prSet/>
      <dgm:spPr/>
      <dgm:t>
        <a:bodyPr/>
        <a:lstStyle/>
        <a:p>
          <a:endParaRPr lang="en-US"/>
        </a:p>
      </dgm:t>
    </dgm:pt>
    <dgm:pt modelId="{A9C9D07C-C43B-4112-BFEF-BE95F51531D7}">
      <dgm:prSet phldrT="[Text]" custT="1"/>
      <dgm:spPr/>
      <dgm:t>
        <a:bodyPr/>
        <a:lstStyle/>
        <a:p>
          <a:r>
            <a:rPr lang="en-US" sz="3200" dirty="0" smtClean="0"/>
            <a:t>High efficiency in construction and operation</a:t>
          </a:r>
          <a:endParaRPr lang="en-US" sz="3200" dirty="0"/>
        </a:p>
      </dgm:t>
    </dgm:pt>
    <dgm:pt modelId="{72A7412F-DB35-4CB7-86DC-72ACC4E12C43}" type="parTrans" cxnId="{656E262B-BFE5-494B-9E29-B6A63BF3FFF9}">
      <dgm:prSet/>
      <dgm:spPr/>
      <dgm:t>
        <a:bodyPr/>
        <a:lstStyle/>
        <a:p>
          <a:endParaRPr lang="en-US"/>
        </a:p>
      </dgm:t>
    </dgm:pt>
    <dgm:pt modelId="{32D2C135-A58D-4FC4-B530-F223EC17740D}" type="sibTrans" cxnId="{656E262B-BFE5-494B-9E29-B6A63BF3FFF9}">
      <dgm:prSet/>
      <dgm:spPr/>
      <dgm:t>
        <a:bodyPr/>
        <a:lstStyle/>
        <a:p>
          <a:endParaRPr lang="en-US"/>
        </a:p>
      </dgm:t>
    </dgm:pt>
    <dgm:pt modelId="{96A624BF-1C9E-4564-8F35-5D50ECB24FC8}" type="pres">
      <dgm:prSet presAssocID="{FA0F6312-706F-4E52-814A-AAB06E5E2C6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00E0242-F360-4544-B74E-339E3A689174}" type="pres">
      <dgm:prSet presAssocID="{E248F382-FEF6-4D8D-8192-E049D1DDAEBE}" presName="composite" presStyleCnt="0"/>
      <dgm:spPr/>
    </dgm:pt>
    <dgm:pt modelId="{A88C2FF9-B66A-4DF8-90A4-39407419E913}" type="pres">
      <dgm:prSet presAssocID="{E248F382-FEF6-4D8D-8192-E049D1DDAEB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389E1-020C-4B79-91B6-9FD03008BF6C}" type="pres">
      <dgm:prSet presAssocID="{E248F382-FEF6-4D8D-8192-E049D1DDAEB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8918C-5A47-4F79-9A1A-46A3C26A113F}" type="pres">
      <dgm:prSet presAssocID="{475A6E79-FF88-41BE-868D-39130CA4839C}" presName="sp" presStyleCnt="0"/>
      <dgm:spPr/>
    </dgm:pt>
    <dgm:pt modelId="{86E6C16D-2CF4-4E03-8C18-4009F63A2407}" type="pres">
      <dgm:prSet presAssocID="{BF329816-85E7-4897-9F82-EC9FD1A1F9AF}" presName="composite" presStyleCnt="0"/>
      <dgm:spPr/>
    </dgm:pt>
    <dgm:pt modelId="{FE358AF2-B447-4429-AB46-C25564367375}" type="pres">
      <dgm:prSet presAssocID="{BF329816-85E7-4897-9F82-EC9FD1A1F9A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B87DAFF-DF59-4A91-AE95-8125ED5235EB}" type="pres">
      <dgm:prSet presAssocID="{BF329816-85E7-4897-9F82-EC9FD1A1F9A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917926-7222-4329-8A08-C2D5F85916F7}" type="pres">
      <dgm:prSet presAssocID="{F3B88778-ECB5-4A0D-8EAD-B029A9DC6989}" presName="sp" presStyleCnt="0"/>
      <dgm:spPr/>
    </dgm:pt>
    <dgm:pt modelId="{CE79636D-D803-462A-913A-F23A555D921B}" type="pres">
      <dgm:prSet presAssocID="{65300C78-4174-450A-A82F-18A1005B7D2C}" presName="composite" presStyleCnt="0"/>
      <dgm:spPr/>
    </dgm:pt>
    <dgm:pt modelId="{667F292A-5EBB-403C-92DB-1AF7BCD2D78C}" type="pres">
      <dgm:prSet presAssocID="{65300C78-4174-450A-A82F-18A1005B7D2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9558B-0568-4F4C-9A34-21F0F572710A}" type="pres">
      <dgm:prSet presAssocID="{65300C78-4174-450A-A82F-18A1005B7D2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711C79-1A42-45E1-9E32-B178B9E50FCC}" type="presOf" srcId="{104C4FFB-A5CF-449C-BDD5-37DA133BB246}" destId="{4E7389E1-020C-4B79-91B6-9FD03008BF6C}" srcOrd="0" destOrd="0" presId="urn:microsoft.com/office/officeart/2005/8/layout/chevron2"/>
    <dgm:cxn modelId="{656E262B-BFE5-494B-9E29-B6A63BF3FFF9}" srcId="{65300C78-4174-450A-A82F-18A1005B7D2C}" destId="{A9C9D07C-C43B-4112-BFEF-BE95F51531D7}" srcOrd="0" destOrd="0" parTransId="{72A7412F-DB35-4CB7-86DC-72ACC4E12C43}" sibTransId="{32D2C135-A58D-4FC4-B530-F223EC17740D}"/>
    <dgm:cxn modelId="{8E6513BE-067A-4BE0-99F3-4DB066A38FC7}" type="presOf" srcId="{2B46BA5D-AF31-4C2B-8777-DD4F8B4CC033}" destId="{5B87DAFF-DF59-4A91-AE95-8125ED5235EB}" srcOrd="0" destOrd="0" presId="urn:microsoft.com/office/officeart/2005/8/layout/chevron2"/>
    <dgm:cxn modelId="{D0174367-7C7E-492A-9CF2-82B333A2E378}" srcId="{FA0F6312-706F-4E52-814A-AAB06E5E2C6A}" destId="{65300C78-4174-450A-A82F-18A1005B7D2C}" srcOrd="2" destOrd="0" parTransId="{24B5139C-0F2E-40F8-9FA8-3430DC2B4AAB}" sibTransId="{03EF7CA5-E542-4CCA-B83B-6FAC3D38FE0E}"/>
    <dgm:cxn modelId="{DA484A8B-2EE2-457F-8631-C061A858C3AD}" type="presOf" srcId="{AEB1B433-73B1-4B7C-B04A-D8038D14D30B}" destId="{4E7389E1-020C-4B79-91B6-9FD03008BF6C}" srcOrd="0" destOrd="1" presId="urn:microsoft.com/office/officeart/2005/8/layout/chevron2"/>
    <dgm:cxn modelId="{3A029493-A135-4570-AD77-BFF4CA371BB7}" type="presOf" srcId="{BF329816-85E7-4897-9F82-EC9FD1A1F9AF}" destId="{FE358AF2-B447-4429-AB46-C25564367375}" srcOrd="0" destOrd="0" presId="urn:microsoft.com/office/officeart/2005/8/layout/chevron2"/>
    <dgm:cxn modelId="{36EF4B7A-5789-4564-9B61-2FC25B0D9CEF}" srcId="{E248F382-FEF6-4D8D-8192-E049D1DDAEBE}" destId="{AEB1B433-73B1-4B7C-B04A-D8038D14D30B}" srcOrd="1" destOrd="0" parTransId="{6B4D0879-ED64-4247-9A6A-002C3C64C8A3}" sibTransId="{4B2193BB-DB3A-4284-86CA-93C813D2CACF}"/>
    <dgm:cxn modelId="{65EF7DE0-35A7-4F3C-9160-10D2B9214894}" srcId="{BF329816-85E7-4897-9F82-EC9FD1A1F9AF}" destId="{2B46BA5D-AF31-4C2B-8777-DD4F8B4CC033}" srcOrd="0" destOrd="0" parTransId="{3F576834-827D-4665-8596-89B3EB435AD0}" sibTransId="{E4856749-BF1D-4F25-A01C-8013DB8ED2B6}"/>
    <dgm:cxn modelId="{5CF8BE30-D636-4D02-BCEC-52252C6AEE92}" srcId="{FA0F6312-706F-4E52-814A-AAB06E5E2C6A}" destId="{E248F382-FEF6-4D8D-8192-E049D1DDAEBE}" srcOrd="0" destOrd="0" parTransId="{5C66B667-1A57-438C-99B9-C76AF30C1D2C}" sibTransId="{475A6E79-FF88-41BE-868D-39130CA4839C}"/>
    <dgm:cxn modelId="{A4197E1A-838F-4E8D-86E3-2C34E821E542}" srcId="{FA0F6312-706F-4E52-814A-AAB06E5E2C6A}" destId="{BF329816-85E7-4897-9F82-EC9FD1A1F9AF}" srcOrd="1" destOrd="0" parTransId="{6FE5E490-4BBB-45EA-BE15-1E28AF54204C}" sibTransId="{F3B88778-ECB5-4A0D-8EAD-B029A9DC6989}"/>
    <dgm:cxn modelId="{B9A65687-0DC3-408C-A2C3-540876E5E8BF}" type="presOf" srcId="{F70687FC-2A23-4C77-BA2D-1802ED407B92}" destId="{5B87DAFF-DF59-4A91-AE95-8125ED5235EB}" srcOrd="0" destOrd="1" presId="urn:microsoft.com/office/officeart/2005/8/layout/chevron2"/>
    <dgm:cxn modelId="{E95EDB4A-49F6-477B-AB0F-32A3D306547A}" type="presOf" srcId="{FA0F6312-706F-4E52-814A-AAB06E5E2C6A}" destId="{96A624BF-1C9E-4564-8F35-5D50ECB24FC8}" srcOrd="0" destOrd="0" presId="urn:microsoft.com/office/officeart/2005/8/layout/chevron2"/>
    <dgm:cxn modelId="{7809454C-F230-4131-BF7B-53BA8A413C19}" type="presOf" srcId="{E248F382-FEF6-4D8D-8192-E049D1DDAEBE}" destId="{A88C2FF9-B66A-4DF8-90A4-39407419E913}" srcOrd="0" destOrd="0" presId="urn:microsoft.com/office/officeart/2005/8/layout/chevron2"/>
    <dgm:cxn modelId="{F6D146EE-A844-4DB3-8B59-F40F38FE5431}" srcId="{E248F382-FEF6-4D8D-8192-E049D1DDAEBE}" destId="{104C4FFB-A5CF-449C-BDD5-37DA133BB246}" srcOrd="0" destOrd="0" parTransId="{C2659000-0ABF-4434-995E-A4EB65D76291}" sibTransId="{A13D6308-00C9-49C0-AF33-ABF5EC22F89A}"/>
    <dgm:cxn modelId="{A5B39E06-E1B9-4EFC-BDED-11AA9E19823F}" srcId="{BF329816-85E7-4897-9F82-EC9FD1A1F9AF}" destId="{F70687FC-2A23-4C77-BA2D-1802ED407B92}" srcOrd="1" destOrd="0" parTransId="{6D747D31-E148-4C33-9810-B6FFFA1C1616}" sibTransId="{D56F21CD-BD13-4C93-9258-CE10B2327E1D}"/>
    <dgm:cxn modelId="{9F9546DA-3A1E-4468-A2B2-42D585A91776}" type="presOf" srcId="{A9C9D07C-C43B-4112-BFEF-BE95F51531D7}" destId="{8E69558B-0568-4F4C-9A34-21F0F572710A}" srcOrd="0" destOrd="0" presId="urn:microsoft.com/office/officeart/2005/8/layout/chevron2"/>
    <dgm:cxn modelId="{D98A8A50-FBB1-4A66-AA8A-D5CAAA06F66D}" type="presOf" srcId="{65300C78-4174-450A-A82F-18A1005B7D2C}" destId="{667F292A-5EBB-403C-92DB-1AF7BCD2D78C}" srcOrd="0" destOrd="0" presId="urn:microsoft.com/office/officeart/2005/8/layout/chevron2"/>
    <dgm:cxn modelId="{918FA042-33C5-46CA-9267-E17A4B6D6B18}" type="presParOf" srcId="{96A624BF-1C9E-4564-8F35-5D50ECB24FC8}" destId="{200E0242-F360-4544-B74E-339E3A689174}" srcOrd="0" destOrd="0" presId="urn:microsoft.com/office/officeart/2005/8/layout/chevron2"/>
    <dgm:cxn modelId="{00218DC6-6B1F-4663-962C-96EAD23554B1}" type="presParOf" srcId="{200E0242-F360-4544-B74E-339E3A689174}" destId="{A88C2FF9-B66A-4DF8-90A4-39407419E913}" srcOrd="0" destOrd="0" presId="urn:microsoft.com/office/officeart/2005/8/layout/chevron2"/>
    <dgm:cxn modelId="{72011785-F743-49F6-90B0-B320EF07ED04}" type="presParOf" srcId="{200E0242-F360-4544-B74E-339E3A689174}" destId="{4E7389E1-020C-4B79-91B6-9FD03008BF6C}" srcOrd="1" destOrd="0" presId="urn:microsoft.com/office/officeart/2005/8/layout/chevron2"/>
    <dgm:cxn modelId="{26645D23-8AC3-4FEC-9723-D8C7BDBDD430}" type="presParOf" srcId="{96A624BF-1C9E-4564-8F35-5D50ECB24FC8}" destId="{FC68918C-5A47-4F79-9A1A-46A3C26A113F}" srcOrd="1" destOrd="0" presId="urn:microsoft.com/office/officeart/2005/8/layout/chevron2"/>
    <dgm:cxn modelId="{CC7F639A-F087-44DF-9110-1036CB885F38}" type="presParOf" srcId="{96A624BF-1C9E-4564-8F35-5D50ECB24FC8}" destId="{86E6C16D-2CF4-4E03-8C18-4009F63A2407}" srcOrd="2" destOrd="0" presId="urn:microsoft.com/office/officeart/2005/8/layout/chevron2"/>
    <dgm:cxn modelId="{3939824B-7936-43D3-B96E-A2A4B4E7B01A}" type="presParOf" srcId="{86E6C16D-2CF4-4E03-8C18-4009F63A2407}" destId="{FE358AF2-B447-4429-AB46-C25564367375}" srcOrd="0" destOrd="0" presId="urn:microsoft.com/office/officeart/2005/8/layout/chevron2"/>
    <dgm:cxn modelId="{604D2DB2-23A8-47CC-A92D-853F81A64C07}" type="presParOf" srcId="{86E6C16D-2CF4-4E03-8C18-4009F63A2407}" destId="{5B87DAFF-DF59-4A91-AE95-8125ED5235EB}" srcOrd="1" destOrd="0" presId="urn:microsoft.com/office/officeart/2005/8/layout/chevron2"/>
    <dgm:cxn modelId="{9A83540B-DBB6-44DE-9781-173143D76DBD}" type="presParOf" srcId="{96A624BF-1C9E-4564-8F35-5D50ECB24FC8}" destId="{FD917926-7222-4329-8A08-C2D5F85916F7}" srcOrd="3" destOrd="0" presId="urn:microsoft.com/office/officeart/2005/8/layout/chevron2"/>
    <dgm:cxn modelId="{3469A732-36AE-4F35-8DA6-234BCC8D7364}" type="presParOf" srcId="{96A624BF-1C9E-4564-8F35-5D50ECB24FC8}" destId="{CE79636D-D803-462A-913A-F23A555D921B}" srcOrd="4" destOrd="0" presId="urn:microsoft.com/office/officeart/2005/8/layout/chevron2"/>
    <dgm:cxn modelId="{D27592C7-790D-42C7-847B-8ADDDAD1EACD}" type="presParOf" srcId="{CE79636D-D803-462A-913A-F23A555D921B}" destId="{667F292A-5EBB-403C-92DB-1AF7BCD2D78C}" srcOrd="0" destOrd="0" presId="urn:microsoft.com/office/officeart/2005/8/layout/chevron2"/>
    <dgm:cxn modelId="{B62FAC7A-D5D1-4FAA-91C4-5DFBF8D27291}" type="presParOf" srcId="{CE79636D-D803-462A-913A-F23A555D921B}" destId="{8E69558B-0568-4F4C-9A34-21F0F572710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BABEE-5659-4636-95F3-8350F5F544C9}">
      <dsp:nvSpPr>
        <dsp:cNvPr id="0" name=""/>
        <dsp:cNvSpPr/>
      </dsp:nvSpPr>
      <dsp:spPr>
        <a:xfrm>
          <a:off x="0" y="3348"/>
          <a:ext cx="549927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D5881-4AD7-4CA9-ABAB-AC791490217B}">
      <dsp:nvSpPr>
        <dsp:cNvPr id="0" name=""/>
        <dsp:cNvSpPr/>
      </dsp:nvSpPr>
      <dsp:spPr>
        <a:xfrm flipH="1">
          <a:off x="0" y="3348"/>
          <a:ext cx="87241" cy="6851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0" y="3348"/>
        <a:ext cx="87241" cy="6851302"/>
      </dsp:txXfrm>
    </dsp:sp>
    <dsp:sp modelId="{11747BE6-F657-419D-8E60-B76A46B79832}">
      <dsp:nvSpPr>
        <dsp:cNvPr id="0" name=""/>
        <dsp:cNvSpPr/>
      </dsp:nvSpPr>
      <dsp:spPr>
        <a:xfrm>
          <a:off x="167153" y="169780"/>
          <a:ext cx="5327445" cy="3020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solidFill>
                <a:srgbClr val="00B0F0"/>
              </a:solidFill>
            </a:rPr>
            <a:t>Managing Cost and Taking Successful Business Decisions</a:t>
          </a:r>
        </a:p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dirty="0" smtClean="0"/>
            <a:t>- Competency of CMA</a:t>
          </a:r>
        </a:p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i="0" kern="1200" dirty="0" smtClean="0">
              <a:solidFill>
                <a:srgbClr val="FFC000"/>
              </a:solidFill>
            </a:rPr>
            <a:t>37th Cost Conference 2016, Kolkata</a:t>
          </a:r>
          <a:endParaRPr lang="en-US" sz="2400" i="0" kern="1200" dirty="0">
            <a:solidFill>
              <a:srgbClr val="FFC000"/>
            </a:solidFill>
          </a:endParaRPr>
        </a:p>
      </dsp:txBody>
      <dsp:txXfrm>
        <a:off x="167153" y="169780"/>
        <a:ext cx="5327445" cy="3020936"/>
      </dsp:txXfrm>
    </dsp:sp>
    <dsp:sp modelId="{6FACD2FD-3B46-4E7A-B6DD-D30E73B78E0E}">
      <dsp:nvSpPr>
        <dsp:cNvPr id="0" name=""/>
        <dsp:cNvSpPr/>
      </dsp:nvSpPr>
      <dsp:spPr>
        <a:xfrm>
          <a:off x="87241" y="3190717"/>
          <a:ext cx="42619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BCA2E6-37EA-4C6C-958C-F1AD135D1E3E}">
      <dsp:nvSpPr>
        <dsp:cNvPr id="0" name=""/>
        <dsp:cNvSpPr/>
      </dsp:nvSpPr>
      <dsp:spPr>
        <a:xfrm>
          <a:off x="167153" y="3357148"/>
          <a:ext cx="4182029" cy="33286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A Power Sector Perspectives</a:t>
          </a:r>
        </a:p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dirty="0" smtClean="0"/>
            <a:t>By K.P. Gupta</a:t>
          </a:r>
        </a:p>
        <a:p>
          <a:pPr lvl="0" algn="l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400" i="1" kern="1200" dirty="0" smtClean="0"/>
            <a:t>GM-Finance, NTPC Limited</a:t>
          </a:r>
          <a:endParaRPr lang="en-US" sz="2400" i="1" kern="1200" dirty="0"/>
        </a:p>
      </dsp:txBody>
      <dsp:txXfrm>
        <a:off x="167153" y="3357148"/>
        <a:ext cx="4182029" cy="3328635"/>
      </dsp:txXfrm>
    </dsp:sp>
    <dsp:sp modelId="{64636307-ECC7-47AA-B73A-CA967B62DD29}">
      <dsp:nvSpPr>
        <dsp:cNvPr id="0" name=""/>
        <dsp:cNvSpPr/>
      </dsp:nvSpPr>
      <dsp:spPr>
        <a:xfrm>
          <a:off x="87241" y="6685784"/>
          <a:ext cx="426194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A2ACC-D797-4F02-9E39-A9CB28F161BC}">
      <dsp:nvSpPr>
        <dsp:cNvPr id="0" name=""/>
        <dsp:cNvSpPr/>
      </dsp:nvSpPr>
      <dsp:spPr>
        <a:xfrm>
          <a:off x="-6196325" y="-947952"/>
          <a:ext cx="7375864" cy="7375864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327F-ECC7-4643-BE80-2783E3112F78}">
      <dsp:nvSpPr>
        <dsp:cNvPr id="0" name=""/>
        <dsp:cNvSpPr/>
      </dsp:nvSpPr>
      <dsp:spPr>
        <a:xfrm>
          <a:off x="439209" y="288574"/>
          <a:ext cx="9961277" cy="576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93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Electricity is the key enabler of country’s development </a:t>
          </a:r>
          <a:endParaRPr lang="en-US" sz="2000" kern="1200" dirty="0"/>
        </a:p>
      </dsp:txBody>
      <dsp:txXfrm>
        <a:off x="439209" y="288574"/>
        <a:ext cx="9961277" cy="576930"/>
      </dsp:txXfrm>
    </dsp:sp>
    <dsp:sp modelId="{202013F1-657B-4A1B-B437-B69F849B4227}">
      <dsp:nvSpPr>
        <dsp:cNvPr id="0" name=""/>
        <dsp:cNvSpPr/>
      </dsp:nvSpPr>
      <dsp:spPr>
        <a:xfrm>
          <a:off x="78628" y="216458"/>
          <a:ext cx="721162" cy="721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383C8-AE57-4F60-940F-9B534BC33D47}">
      <dsp:nvSpPr>
        <dsp:cNvPr id="0" name=""/>
        <dsp:cNvSpPr/>
      </dsp:nvSpPr>
      <dsp:spPr>
        <a:xfrm>
          <a:off x="913774" y="1153860"/>
          <a:ext cx="9486713" cy="576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9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It is highly regulated – CERC, SERCs</a:t>
          </a:r>
          <a:endParaRPr lang="en-US" sz="1800" kern="1200" dirty="0"/>
        </a:p>
      </dsp:txBody>
      <dsp:txXfrm>
        <a:off x="913774" y="1153860"/>
        <a:ext cx="9486713" cy="576930"/>
      </dsp:txXfrm>
    </dsp:sp>
    <dsp:sp modelId="{E540FA33-836C-479C-B5D0-16184445DA7B}">
      <dsp:nvSpPr>
        <dsp:cNvPr id="0" name=""/>
        <dsp:cNvSpPr/>
      </dsp:nvSpPr>
      <dsp:spPr>
        <a:xfrm>
          <a:off x="553193" y="1081743"/>
          <a:ext cx="721162" cy="721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7F69A-E144-4FA7-9219-810706BB02DD}">
      <dsp:nvSpPr>
        <dsp:cNvPr id="0" name=""/>
        <dsp:cNvSpPr/>
      </dsp:nvSpPr>
      <dsp:spPr>
        <a:xfrm>
          <a:off x="1157292" y="2019145"/>
          <a:ext cx="9269707" cy="576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9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It is highly capital intensive</a:t>
          </a:r>
          <a:endParaRPr lang="en-US" sz="1800" kern="1200" dirty="0"/>
        </a:p>
      </dsp:txBody>
      <dsp:txXfrm>
        <a:off x="1157292" y="2019145"/>
        <a:ext cx="9269707" cy="576930"/>
      </dsp:txXfrm>
    </dsp:sp>
    <dsp:sp modelId="{11E0234A-ACF6-4283-B1C7-785D70A55D5D}">
      <dsp:nvSpPr>
        <dsp:cNvPr id="0" name=""/>
        <dsp:cNvSpPr/>
      </dsp:nvSpPr>
      <dsp:spPr>
        <a:xfrm>
          <a:off x="770199" y="1947029"/>
          <a:ext cx="721162" cy="721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01604-C314-4BFD-9FCB-0D0532D1F02E}">
      <dsp:nvSpPr>
        <dsp:cNvPr id="0" name=""/>
        <dsp:cNvSpPr/>
      </dsp:nvSpPr>
      <dsp:spPr>
        <a:xfrm>
          <a:off x="1130780" y="2883883"/>
          <a:ext cx="9269707" cy="576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9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Input driven – Coal, Gas, Renewables including  Hydro etc.</a:t>
          </a:r>
          <a:endParaRPr lang="en-US" sz="1800" kern="1200" dirty="0"/>
        </a:p>
      </dsp:txBody>
      <dsp:txXfrm>
        <a:off x="1130780" y="2883883"/>
        <a:ext cx="9269707" cy="576930"/>
      </dsp:txXfrm>
    </dsp:sp>
    <dsp:sp modelId="{4CCADB36-2200-4E47-90D4-C30462D55710}">
      <dsp:nvSpPr>
        <dsp:cNvPr id="0" name=""/>
        <dsp:cNvSpPr/>
      </dsp:nvSpPr>
      <dsp:spPr>
        <a:xfrm>
          <a:off x="770199" y="2811766"/>
          <a:ext cx="721162" cy="721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4EE44D-B83B-473A-9CFA-09FD1131717C}">
      <dsp:nvSpPr>
        <dsp:cNvPr id="0" name=""/>
        <dsp:cNvSpPr/>
      </dsp:nvSpPr>
      <dsp:spPr>
        <a:xfrm>
          <a:off x="913774" y="3749168"/>
          <a:ext cx="9486713" cy="576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9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Electricity generated can not be stored</a:t>
          </a:r>
          <a:endParaRPr lang="en-US" sz="1800" kern="1200" dirty="0"/>
        </a:p>
      </dsp:txBody>
      <dsp:txXfrm>
        <a:off x="913774" y="3749168"/>
        <a:ext cx="9486713" cy="576930"/>
      </dsp:txXfrm>
    </dsp:sp>
    <dsp:sp modelId="{5D963E0B-6511-433C-BA32-DA33F7ADB899}">
      <dsp:nvSpPr>
        <dsp:cNvPr id="0" name=""/>
        <dsp:cNvSpPr/>
      </dsp:nvSpPr>
      <dsp:spPr>
        <a:xfrm>
          <a:off x="553193" y="3677052"/>
          <a:ext cx="721162" cy="721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B3DD4-080B-4530-862D-064A4AED18E5}">
      <dsp:nvSpPr>
        <dsp:cNvPr id="0" name=""/>
        <dsp:cNvSpPr/>
      </dsp:nvSpPr>
      <dsp:spPr>
        <a:xfrm>
          <a:off x="439209" y="4614454"/>
          <a:ext cx="9961277" cy="576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9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Power Value Chain – Equipment </a:t>
          </a:r>
          <a:r>
            <a:rPr lang="en-US" sz="1800" kern="1200" dirty="0" err="1" smtClean="0"/>
            <a:t>manufactures,Fuel</a:t>
          </a:r>
          <a:r>
            <a:rPr lang="en-US" sz="1800" kern="1200" dirty="0" smtClean="0"/>
            <a:t> supplier, Generator, Transmission, Distribution.</a:t>
          </a:r>
          <a:endParaRPr lang="en-US" sz="1800" kern="1200" dirty="0"/>
        </a:p>
      </dsp:txBody>
      <dsp:txXfrm>
        <a:off x="439209" y="4614454"/>
        <a:ext cx="9961277" cy="576930"/>
      </dsp:txXfrm>
    </dsp:sp>
    <dsp:sp modelId="{7A506CD2-3E13-4D6B-9E01-E7D06BE71038}">
      <dsp:nvSpPr>
        <dsp:cNvPr id="0" name=""/>
        <dsp:cNvSpPr/>
      </dsp:nvSpPr>
      <dsp:spPr>
        <a:xfrm>
          <a:off x="78628" y="4542338"/>
          <a:ext cx="721162" cy="7211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0A8C-8F42-4CA4-A332-74E51C50C102}" type="datetimeFigureOut">
              <a:rPr lang="en-IN" smtClean="0"/>
              <a:pPr/>
              <a:t>11-06-2016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CD06-E97B-4BD2-B789-C10A83BCEAB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20304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0D1F-88DD-4500-BD71-91A83B6735A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40C9E-2263-4166-8788-65A4AD54A9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557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30AE2-D343-485C-8592-A5C91096796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934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911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5952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056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895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118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18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277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972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859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759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62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C0140-A1BB-4598-B734-37C8F210F08D}" type="datetimeFigureOut">
              <a:rPr lang="en-US" smtClean="0"/>
              <a:pPr/>
              <a:t>6/11/2016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32402-1981-4AE5-BCF8-53C2866DB1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545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593983" cy="6858000"/>
          </a:xfrm>
          <a:prstGeom prst="rect">
            <a:avLst/>
          </a:prstGeom>
        </p:spPr>
      </p:pic>
      <p:sp>
        <p:nvSpPr>
          <p:cNvPr id="10" name="Parallelogram 9"/>
          <p:cNvSpPr/>
          <p:nvPr/>
        </p:nvSpPr>
        <p:spPr>
          <a:xfrm>
            <a:off x="10225825" y="3026535"/>
            <a:ext cx="45719" cy="4571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2721420848"/>
              </p:ext>
            </p:extLst>
          </p:nvPr>
        </p:nvGraphicFramePr>
        <p:xfrm>
          <a:off x="6593983" y="1"/>
          <a:ext cx="549927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Image result for ntpc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0458" y="553793"/>
            <a:ext cx="2751786" cy="122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21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685800"/>
            <a:ext cx="9144000" cy="61722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Web-Based Milestone Monitoring System (WEBMILES ©) </a:t>
            </a:r>
            <a:r>
              <a:rPr lang="en-US" sz="2400" b="1" dirty="0"/>
              <a:t>– access given to </a:t>
            </a:r>
            <a:r>
              <a:rPr lang="en-US" sz="2400" b="1" dirty="0" err="1"/>
              <a:t>MoP</a:t>
            </a:r>
            <a:r>
              <a:rPr lang="en-US" sz="2400" b="1" dirty="0" smtClean="0"/>
              <a:t>, </a:t>
            </a:r>
            <a:r>
              <a:rPr lang="en-US" sz="2400" b="1" dirty="0"/>
              <a:t>CEA &amp; NTPC Management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Project Review &amp; Internal Monitoring System (PRIMS ©)</a:t>
            </a:r>
            <a:r>
              <a:rPr lang="en-US" b="1" dirty="0" smtClean="0"/>
              <a:t> </a:t>
            </a:r>
            <a:r>
              <a:rPr lang="en-US" sz="2400" b="1" dirty="0"/>
              <a:t>– access given to NTPC Management &amp; concerned functional departments in NTPC.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Enterprise Issue Tracking System </a:t>
            </a:r>
            <a:r>
              <a:rPr lang="en-US" sz="2400" b="1" dirty="0"/>
              <a:t>– collaborative platform to resolve critical issues holding project progress.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Project Planning &amp; Monitoring Network </a:t>
            </a:r>
            <a:r>
              <a:rPr lang="en-US" sz="2400" b="1" dirty="0"/>
              <a:t>– through SAP (PS Module)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solidFill>
                  <a:srgbClr val="0070C0"/>
                </a:solidFill>
              </a:rPr>
              <a:t>IP Cameras </a:t>
            </a:r>
            <a:r>
              <a:rPr lang="en-US" sz="2400" b="1" dirty="0"/>
              <a:t>installed at critical locations at site with remote operation.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solidFill>
                  <a:srgbClr val="0070C0"/>
                </a:solidFill>
              </a:rPr>
              <a:t>Video Conference </a:t>
            </a:r>
            <a:r>
              <a:rPr lang="en-US" sz="2400" b="1" dirty="0"/>
              <a:t>with 32 sites at a time, with presentation in dual mode.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b="1" dirty="0">
                <a:solidFill>
                  <a:srgbClr val="0070C0"/>
                </a:solidFill>
              </a:rPr>
              <a:t>SMS Broadcast system </a:t>
            </a:r>
            <a:r>
              <a:rPr lang="en-US" sz="2400" b="1" dirty="0"/>
              <a:t>for Daily morning reporting &amp; other updates/alerts.</a:t>
            </a:r>
          </a:p>
          <a:p>
            <a:pPr algn="just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rgbClr val="0070C0"/>
                </a:solidFill>
              </a:rPr>
              <a:t>PP&amp;M website </a:t>
            </a:r>
            <a:r>
              <a:rPr lang="en-US" sz="2400" b="1" dirty="0"/>
              <a:t>– an approach towards paper-less office.</a:t>
            </a: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524000" y="1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Cost Optimization Strategies-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Capex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…..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contd</a:t>
            </a:r>
            <a:endParaRPr lang="en-US" sz="36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0554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Cost Optimization Strategies-  </a:t>
            </a:r>
            <a:r>
              <a:rPr lang="en-US" dirty="0" err="1" smtClean="0">
                <a:solidFill>
                  <a:srgbClr val="FF0000"/>
                </a:solidFill>
              </a:rPr>
              <a:t>Opex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sz="2900" dirty="0" smtClean="0"/>
              <a:t>COST OF Power Generation is around 70% of total cost of power to distribution utility </a:t>
            </a:r>
          </a:p>
          <a:p>
            <a:pPr algn="just"/>
            <a:r>
              <a:rPr lang="en-IN" dirty="0" smtClean="0"/>
              <a:t>NTPC, Expenditure on fuel constitutes 80% of the total expenditure on operations</a:t>
            </a:r>
            <a:endParaRPr lang="en-IN" dirty="0" smtClean="0">
              <a:cs typeface="Arial" pitchFamily="34" charset="0"/>
            </a:endParaRPr>
          </a:p>
          <a:p>
            <a:pPr algn="just"/>
            <a:r>
              <a:rPr lang="en-IN" b="1" dirty="0" smtClean="0">
                <a:cs typeface="Arial" pitchFamily="34" charset="0"/>
              </a:rPr>
              <a:t>Cutting Coal Imports : Slashing coal import  by 30% reduced </a:t>
            </a:r>
            <a:r>
              <a:rPr lang="en-IN" dirty="0" smtClean="0">
                <a:cs typeface="Arial" pitchFamily="34" charset="0"/>
              </a:rPr>
              <a:t>from 12.3 million tons to 8.6 million tons resulted in reduced average cost of electricity</a:t>
            </a:r>
          </a:p>
          <a:p>
            <a:pPr algn="just"/>
            <a:r>
              <a:rPr lang="en-IN" b="1" dirty="0" smtClean="0">
                <a:cs typeface="Arial" pitchFamily="34" charset="0"/>
              </a:rPr>
              <a:t>Fuel Swapping : </a:t>
            </a:r>
            <a:r>
              <a:rPr lang="en-IN" dirty="0" smtClean="0">
                <a:cs typeface="Arial" pitchFamily="34" charset="0"/>
              </a:rPr>
              <a:t>The company has also rationalised coal supplies by moving coal from the nearest mine to a generation station rather than sourcing the coal   from the distant mine the unit is tied-up with. This  reduces freight.</a:t>
            </a:r>
          </a:p>
          <a:p>
            <a:pPr algn="just"/>
            <a:r>
              <a:rPr lang="en-IN" b="1" dirty="0" smtClean="0">
                <a:cs typeface="Arial" pitchFamily="34" charset="0"/>
              </a:rPr>
              <a:t>Reduced procurement from e-auction : </a:t>
            </a:r>
            <a:r>
              <a:rPr lang="en-IN" dirty="0" smtClean="0">
                <a:cs typeface="Arial" pitchFamily="34" charset="0"/>
              </a:rPr>
              <a:t>coal procurement  from e-auction has also been cut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 Implementation of Third Party  sampling by CIMFR for  determination  Calorific value of Coal for price determination and payment.</a:t>
            </a:r>
          </a:p>
          <a:p>
            <a:pPr algn="just"/>
            <a:r>
              <a:rPr lang="en-US" dirty="0" smtClean="0">
                <a:cs typeface="Arial" pitchFamily="34" charset="0"/>
              </a:rPr>
              <a:t>Transportation of Coal through Inland Waterway Authority in place over burdened Railway network</a:t>
            </a:r>
          </a:p>
          <a:p>
            <a:r>
              <a:rPr lang="en-US" dirty="0" smtClean="0"/>
              <a:t>Coal Block development d and operation through competitively  appointed  MDO will ensure fuel security and low coal cost for NTPC plants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</a:pPr>
            <a:endParaRPr lang="en-US" dirty="0" smtClean="0">
              <a:cs typeface="Arial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742950" algn="l"/>
              </a:tabLst>
            </a:pPr>
            <a:r>
              <a:rPr lang="en-US" dirty="0" smtClean="0">
                <a:cs typeface="Arial" pitchFamily="34" charset="0"/>
              </a:rPr>
              <a:t>.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Transmission of Power in place of Transportation of Coal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New power Station at Pit head </a:t>
            </a:r>
            <a:endParaRPr lang="en-US" dirty="0" smtClean="0">
              <a:cs typeface="Arial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57200" algn="l"/>
                <a:tab pos="742950" algn="l"/>
              </a:tabLst>
            </a:pPr>
            <a:endParaRPr lang="en-US" sz="70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57200" algn="l"/>
                <a:tab pos="742950" algn="l"/>
              </a:tabLst>
            </a:pP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endParaRPr lang="en-IN" dirty="0" smtClean="0">
              <a:cs typeface="Arial" pitchFamily="34" charset="0"/>
            </a:endParaRPr>
          </a:p>
          <a:p>
            <a:pPr algn="just">
              <a:buNone/>
            </a:pPr>
            <a:endParaRPr lang="en-IN" dirty="0" smtClean="0">
              <a:cs typeface="Arial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1438"/>
            <a:ext cx="8229600" cy="3683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US" sz="3600" dirty="0">
                <a:solidFill>
                  <a:srgbClr val="FF0000"/>
                </a:solidFill>
              </a:rPr>
              <a:t>Cost Optimization Strategies- Other </a:t>
            </a:r>
            <a:r>
              <a:rPr lang="en-US" sz="3600" dirty="0" err="1">
                <a:solidFill>
                  <a:srgbClr val="FF0000"/>
                </a:solidFill>
              </a:rPr>
              <a:t>Opex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428604"/>
            <a:ext cx="8658196" cy="3786214"/>
          </a:xfrm>
        </p:spPr>
        <p:txBody>
          <a:bodyPr rtlCol="0">
            <a:noAutofit/>
          </a:bodyPr>
          <a:lstStyle/>
          <a:p>
            <a:pPr algn="just">
              <a:defRPr/>
            </a:pPr>
            <a:endParaRPr lang="en-US" sz="200" dirty="0"/>
          </a:p>
          <a:p>
            <a:pPr algn="just">
              <a:defRPr/>
            </a:pPr>
            <a:r>
              <a:rPr lang="en-IN" sz="1400" b="1" dirty="0"/>
              <a:t>Major components of O&amp;M costs</a:t>
            </a:r>
            <a:endParaRPr lang="en-IN" sz="1400" dirty="0"/>
          </a:p>
          <a:p>
            <a:pPr lvl="1" algn="just" eaLnBrk="1" hangingPunct="1"/>
            <a:r>
              <a:rPr lang="en-IN" sz="1400" b="1" dirty="0"/>
              <a:t>Employee Cost:  </a:t>
            </a:r>
          </a:p>
          <a:p>
            <a:pPr lvl="2" algn="just" eaLnBrk="1" hangingPunct="1">
              <a:buFont typeface="Wingdings" pitchFamily="2" charset="2"/>
              <a:buChar char="§"/>
            </a:pPr>
            <a:r>
              <a:rPr lang="en-IN" sz="1400" dirty="0"/>
              <a:t>Focus area of control for NTPC management – striving to bring it down – generally form 5% of revenue . </a:t>
            </a:r>
          </a:p>
          <a:p>
            <a:pPr lvl="2" algn="just" eaLnBrk="1" hangingPunct="1"/>
            <a:r>
              <a:rPr lang="en-IN" sz="1400" dirty="0"/>
              <a:t>Productivity of employees improved - reflected in the </a:t>
            </a:r>
            <a:r>
              <a:rPr lang="en-IN" sz="1400" dirty="0" err="1"/>
              <a:t>Man:MW</a:t>
            </a:r>
            <a:r>
              <a:rPr lang="en-IN" sz="1400" dirty="0"/>
              <a:t> Ratio improvement- from </a:t>
            </a:r>
            <a:r>
              <a:rPr lang="en-IN" sz="1400" dirty="0" smtClean="0"/>
              <a:t>0.80 </a:t>
            </a:r>
            <a:r>
              <a:rPr lang="en-IN" sz="1400" dirty="0"/>
              <a:t>in Financial Year  2010-11 to </a:t>
            </a:r>
            <a:r>
              <a:rPr lang="en-IN" sz="1400" dirty="0" smtClean="0"/>
              <a:t>0.55 </a:t>
            </a:r>
            <a:r>
              <a:rPr lang="en-IN" sz="1400" dirty="0"/>
              <a:t>in Financial year </a:t>
            </a:r>
            <a:r>
              <a:rPr lang="en-IN" sz="1400" dirty="0" smtClean="0"/>
              <a:t>2015-16 on commercial capacity. </a:t>
            </a:r>
            <a:endParaRPr lang="en-IN" sz="1400" dirty="0"/>
          </a:p>
          <a:p>
            <a:pPr lvl="2" algn="just" eaLnBrk="1" hangingPunct="1"/>
            <a:r>
              <a:rPr lang="en-IN" sz="1400" dirty="0" smtClean="0"/>
              <a:t>Commercial Generation </a:t>
            </a:r>
            <a:r>
              <a:rPr lang="en-IN" sz="1400" dirty="0"/>
              <a:t>per employee was </a:t>
            </a:r>
            <a:r>
              <a:rPr lang="en-IN" sz="1400" dirty="0" smtClean="0"/>
              <a:t>11.13 </a:t>
            </a:r>
            <a:r>
              <a:rPr lang="en-IN" sz="1400" dirty="0"/>
              <a:t>MUs during </a:t>
            </a:r>
            <a:r>
              <a:rPr lang="en-IN" sz="1400" dirty="0" smtClean="0"/>
              <a:t>2015-16 based </a:t>
            </a:r>
            <a:r>
              <a:rPr lang="en-IN" sz="1400" dirty="0"/>
              <a:t>on generation of NTPC stations. </a:t>
            </a:r>
          </a:p>
          <a:p>
            <a:pPr lvl="2" algn="just" eaLnBrk="1" hangingPunct="1"/>
            <a:r>
              <a:rPr lang="en-IN" sz="1400" dirty="0"/>
              <a:t>Target </a:t>
            </a:r>
            <a:r>
              <a:rPr lang="en-IN" sz="1400" dirty="0" err="1"/>
              <a:t>Man:MW</a:t>
            </a:r>
            <a:r>
              <a:rPr lang="en-IN" sz="1400" dirty="0"/>
              <a:t> ratio by 2021-22 is 0.3 (benchmarked with world’s best utilities)</a:t>
            </a:r>
          </a:p>
          <a:p>
            <a:pPr lvl="2" algn="just" eaLnBrk="1" hangingPunct="1">
              <a:buNone/>
            </a:pPr>
            <a:endParaRPr lang="en-IN" sz="1200" dirty="0"/>
          </a:p>
        </p:txBody>
      </p:sp>
      <p:grpSp>
        <p:nvGrpSpPr>
          <p:cNvPr id="4" name="Group 8"/>
          <p:cNvGrpSpPr/>
          <p:nvPr/>
        </p:nvGrpSpPr>
        <p:grpSpPr>
          <a:xfrm>
            <a:off x="2024035" y="2652994"/>
            <a:ext cx="8405827" cy="4205031"/>
            <a:chOff x="0" y="762000"/>
            <a:chExt cx="9144001" cy="5769117"/>
          </a:xfrm>
        </p:grpSpPr>
        <p:sp>
          <p:nvSpPr>
            <p:cNvPr id="10" name="Rectangle 9"/>
            <p:cNvSpPr/>
            <p:nvPr/>
          </p:nvSpPr>
          <p:spPr>
            <a:xfrm>
              <a:off x="0" y="762000"/>
              <a:ext cx="9144000" cy="4495800"/>
            </a:xfrm>
            <a:prstGeom prst="rect">
              <a:avLst/>
            </a:prstGeom>
            <a:solidFill>
              <a:srgbClr val="F6DA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" name="Rektangel 35"/>
            <p:cNvSpPr/>
            <p:nvPr/>
          </p:nvSpPr>
          <p:spPr>
            <a:xfrm>
              <a:off x="930275" y="1676400"/>
              <a:ext cx="1219200" cy="423703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 w="9525">
              <a:solidFill>
                <a:sysClr val="window" lastClr="FFFFFF">
                  <a:lumMod val="85000"/>
                </a:sys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342900" indent="-342900" algn="ctr">
                <a:buFont typeface="+mj-lt"/>
                <a:buAutoNum type="arabicPeriod"/>
                <a:defRPr/>
              </a:pPr>
              <a:endParaRPr lang="da-DK" sz="1050" kern="0" noProof="1">
                <a:solidFill>
                  <a:sysClr val="windowText" lastClr="000000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2" name="Rektangel 36"/>
            <p:cNvSpPr/>
            <p:nvPr/>
          </p:nvSpPr>
          <p:spPr>
            <a:xfrm>
              <a:off x="2209800" y="1666875"/>
              <a:ext cx="1219200" cy="423703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 w="9525">
              <a:solidFill>
                <a:sysClr val="window" lastClr="FFFFFF">
                  <a:lumMod val="85000"/>
                </a:sys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342900" indent="-342900" algn="ctr">
                <a:buFont typeface="+mj-lt"/>
                <a:buAutoNum type="arabicPeriod"/>
                <a:defRPr/>
              </a:pPr>
              <a:endParaRPr lang="da-DK" sz="1050" kern="0" noProof="1">
                <a:solidFill>
                  <a:sysClr val="windowText" lastClr="000000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3" name="Rektangel 37"/>
            <p:cNvSpPr/>
            <p:nvPr/>
          </p:nvSpPr>
          <p:spPr>
            <a:xfrm>
              <a:off x="3463925" y="1676400"/>
              <a:ext cx="1219200" cy="423703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 w="9525">
              <a:solidFill>
                <a:sysClr val="window" lastClr="FFFFFF">
                  <a:lumMod val="85000"/>
                </a:sys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342900" indent="-342900" algn="ctr">
                <a:buFont typeface="+mj-lt"/>
                <a:buAutoNum type="arabicPeriod"/>
                <a:defRPr/>
              </a:pPr>
              <a:endParaRPr lang="da-DK" sz="1050" kern="0" noProof="1">
                <a:solidFill>
                  <a:sysClr val="windowText" lastClr="000000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4" name="Rektangel 38"/>
            <p:cNvSpPr/>
            <p:nvPr/>
          </p:nvSpPr>
          <p:spPr>
            <a:xfrm>
              <a:off x="4724400" y="1676400"/>
              <a:ext cx="1219200" cy="423703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 w="9525">
              <a:solidFill>
                <a:sysClr val="window" lastClr="FFFFFF">
                  <a:lumMod val="85000"/>
                </a:sys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342900" indent="-342900" algn="ctr">
                <a:buFont typeface="+mj-lt"/>
                <a:buAutoNum type="arabicPeriod"/>
                <a:defRPr/>
              </a:pPr>
              <a:endParaRPr lang="da-DK" sz="1050" kern="0" noProof="1">
                <a:solidFill>
                  <a:sysClr val="windowText" lastClr="000000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5" name="Rektangel 39"/>
            <p:cNvSpPr/>
            <p:nvPr/>
          </p:nvSpPr>
          <p:spPr>
            <a:xfrm>
              <a:off x="6013450" y="1676400"/>
              <a:ext cx="1219200" cy="423703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 w="9525">
              <a:solidFill>
                <a:sysClr val="window" lastClr="FFFFFF">
                  <a:lumMod val="85000"/>
                </a:sys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342900" indent="-342900" algn="ctr">
                <a:buFont typeface="+mj-lt"/>
                <a:buAutoNum type="arabicPeriod"/>
                <a:defRPr/>
              </a:pPr>
              <a:endParaRPr lang="da-DK" sz="1050" kern="0" noProof="1">
                <a:solidFill>
                  <a:sysClr val="windowText" lastClr="000000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sp>
          <p:nvSpPr>
            <p:cNvPr id="16" name="Rektangel 40"/>
            <p:cNvSpPr/>
            <p:nvPr/>
          </p:nvSpPr>
          <p:spPr>
            <a:xfrm>
              <a:off x="7304088" y="1676400"/>
              <a:ext cx="1219200" cy="4237038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87000"/>
              </a:schemeClr>
            </a:solidFill>
            <a:ln w="9525">
              <a:solidFill>
                <a:sysClr val="window" lastClr="FFFFFF">
                  <a:lumMod val="85000"/>
                </a:sys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342900" indent="-342900" algn="ctr">
                <a:buFont typeface="+mj-lt"/>
                <a:buAutoNum type="arabicPeriod"/>
                <a:defRPr/>
              </a:pPr>
              <a:endParaRPr lang="da-DK" sz="1050" kern="0" noProof="1">
                <a:solidFill>
                  <a:sysClr val="windowText" lastClr="000000"/>
                </a:solidFill>
                <a:latin typeface="Arial Narrow" pitchFamily="-97" charset="0"/>
                <a:ea typeface="ＭＳ Ｐゴシック" pitchFamily="-97" charset="-128"/>
              </a:endParaRPr>
            </a:p>
          </p:txBody>
        </p:sp>
        <p:grpSp>
          <p:nvGrpSpPr>
            <p:cNvPr id="5" name="Gruppe 18"/>
            <p:cNvGrpSpPr>
              <a:grpSpLocks/>
            </p:cNvGrpSpPr>
            <p:nvPr/>
          </p:nvGrpSpPr>
          <p:grpSpPr bwMode="auto">
            <a:xfrm>
              <a:off x="2159000" y="1706563"/>
              <a:ext cx="6380163" cy="4260850"/>
              <a:chOff x="2159000" y="1371600"/>
              <a:chExt cx="6380163" cy="4260850"/>
            </a:xfrm>
          </p:grpSpPr>
          <p:cxnSp>
            <p:nvCxnSpPr>
              <p:cNvPr id="50" name="Lige forbindelse 42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308894" y="3501231"/>
                <a:ext cx="4260850" cy="1588"/>
              </a:xfrm>
              <a:prstGeom prst="line">
                <a:avLst/>
              </a:prstGeom>
              <a:noFill/>
              <a:ln w="6350" algn="ctr">
                <a:solidFill>
                  <a:srgbClr val="BFBFBF"/>
                </a:solidFill>
                <a:round/>
                <a:headEnd/>
                <a:tailEnd/>
              </a:ln>
            </p:spPr>
          </p:cxnSp>
          <p:cxnSp>
            <p:nvCxnSpPr>
              <p:cNvPr id="51" name="Lige forbindelse 43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128419" y="3501231"/>
                <a:ext cx="4260850" cy="1588"/>
              </a:xfrm>
              <a:prstGeom prst="line">
                <a:avLst/>
              </a:prstGeom>
              <a:noFill/>
              <a:ln w="6350" algn="ctr">
                <a:solidFill>
                  <a:srgbClr val="BFBFBF"/>
                </a:solidFill>
                <a:round/>
                <a:headEnd/>
                <a:tailEnd/>
              </a:ln>
            </p:spPr>
          </p:cxnSp>
          <p:cxnSp>
            <p:nvCxnSpPr>
              <p:cNvPr id="52" name="Lige forbindelse 44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9369" y="3501231"/>
                <a:ext cx="4260850" cy="1588"/>
              </a:xfrm>
              <a:prstGeom prst="line">
                <a:avLst/>
              </a:prstGeom>
              <a:noFill/>
              <a:ln w="6350" algn="ctr">
                <a:solidFill>
                  <a:srgbClr val="BFBFBF"/>
                </a:solidFill>
                <a:round/>
                <a:headEnd/>
                <a:tailEnd/>
              </a:ln>
            </p:spPr>
          </p:cxnSp>
          <p:cxnSp>
            <p:nvCxnSpPr>
              <p:cNvPr id="53" name="Lige forbindelse 46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569369" y="3501231"/>
                <a:ext cx="4260850" cy="1588"/>
              </a:xfrm>
              <a:prstGeom prst="line">
                <a:avLst/>
              </a:prstGeom>
              <a:noFill/>
              <a:ln w="6350" algn="ctr">
                <a:solidFill>
                  <a:srgbClr val="BFBFBF"/>
                </a:solidFill>
                <a:round/>
                <a:headEnd/>
                <a:tailEnd/>
              </a:ln>
            </p:spPr>
          </p:cxnSp>
          <p:cxnSp>
            <p:nvCxnSpPr>
              <p:cNvPr id="54" name="Lige forbindelse 47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848894" y="3501231"/>
                <a:ext cx="4260850" cy="1588"/>
              </a:xfrm>
              <a:prstGeom prst="line">
                <a:avLst/>
              </a:prstGeom>
              <a:noFill/>
              <a:ln w="6350" algn="ctr">
                <a:solidFill>
                  <a:srgbClr val="BFBFBF"/>
                </a:solidFill>
                <a:round/>
                <a:headEnd/>
                <a:tailEnd/>
              </a:ln>
            </p:spPr>
          </p:cxnSp>
          <p:cxnSp>
            <p:nvCxnSpPr>
              <p:cNvPr id="55" name="Lige forbindelse 4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6407944" y="3501231"/>
                <a:ext cx="4260850" cy="1588"/>
              </a:xfrm>
              <a:prstGeom prst="line">
                <a:avLst/>
              </a:prstGeom>
              <a:noFill/>
              <a:ln w="6350" algn="ctr">
                <a:solidFill>
                  <a:srgbClr val="BFBFBF"/>
                </a:solidFill>
                <a:round/>
                <a:headEnd/>
                <a:tailEnd/>
              </a:ln>
            </p:spPr>
          </p:cxnSp>
        </p:grpSp>
        <p:sp>
          <p:nvSpPr>
            <p:cNvPr id="18" name="Rektangel 80"/>
            <p:cNvSpPr>
              <a:spLocks noChangeArrowheads="1"/>
            </p:cNvSpPr>
            <p:nvPr/>
          </p:nvSpPr>
          <p:spPr bwMode="auto">
            <a:xfrm>
              <a:off x="7239000" y="4495799"/>
              <a:ext cx="1227137" cy="1235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</a:pPr>
              <a:r>
                <a:rPr lang="en-US" sz="1050" b="1" noProof="1">
                  <a:solidFill>
                    <a:srgbClr val="FF0000"/>
                  </a:solidFill>
                  <a:latin typeface="Calibri" pitchFamily="34" charset="0"/>
                  <a:cs typeface="Arial" charset="0"/>
                </a:rPr>
                <a:t>Man: MW Ratio has improved from </a:t>
              </a:r>
              <a:r>
                <a:rPr lang="en-US" sz="1050" b="1" noProof="1" smtClean="0">
                  <a:solidFill>
                    <a:srgbClr val="FF0000"/>
                  </a:solidFill>
                  <a:latin typeface="Calibri" pitchFamily="34" charset="0"/>
                  <a:cs typeface="Arial" charset="0"/>
                </a:rPr>
                <a:t>0.80 </a:t>
              </a:r>
              <a:r>
                <a:rPr lang="en-US" sz="1050" b="1" noProof="1">
                  <a:solidFill>
                    <a:srgbClr val="FF0000"/>
                  </a:solidFill>
                  <a:latin typeface="Calibri" pitchFamily="34" charset="0"/>
                  <a:cs typeface="Arial" charset="0"/>
                </a:rPr>
                <a:t>in FY11 to </a:t>
              </a:r>
              <a:r>
                <a:rPr lang="en-US" sz="1050" b="1" noProof="1" smtClean="0">
                  <a:solidFill>
                    <a:srgbClr val="FF0000"/>
                  </a:solidFill>
                  <a:latin typeface="Calibri" pitchFamily="34" charset="0"/>
                  <a:cs typeface="Arial" charset="0"/>
                </a:rPr>
                <a:t>0.55 </a:t>
              </a:r>
              <a:r>
                <a:rPr lang="en-US" sz="1050" b="1" noProof="1">
                  <a:solidFill>
                    <a:srgbClr val="FF0000"/>
                  </a:solidFill>
                  <a:latin typeface="Calibri" pitchFamily="34" charset="0"/>
                  <a:cs typeface="Arial" charset="0"/>
                </a:rPr>
                <a:t>in </a:t>
              </a:r>
              <a:r>
                <a:rPr lang="en-US" sz="1050" b="1" noProof="1" smtClean="0">
                  <a:solidFill>
                    <a:srgbClr val="FF0000"/>
                  </a:solidFill>
                  <a:latin typeface="Calibri" pitchFamily="34" charset="0"/>
                  <a:cs typeface="Arial" charset="0"/>
                </a:rPr>
                <a:t>FY16</a:t>
              </a:r>
              <a:endParaRPr lang="en-US" sz="1050" b="1" noProof="1">
                <a:solidFill>
                  <a:srgbClr val="FF0000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9" name="Rektangel 51"/>
            <p:cNvSpPr/>
            <p:nvPr/>
          </p:nvSpPr>
          <p:spPr bwMode="auto">
            <a:xfrm>
              <a:off x="4975225" y="6146800"/>
              <a:ext cx="650874" cy="3589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100" b="1" kern="0" noProof="1">
                  <a:solidFill>
                    <a:srgbClr val="E6E6E6">
                      <a:lumMod val="10000"/>
                    </a:srgbClr>
                  </a:solidFill>
                  <a:latin typeface="Calibri" pitchFamily="34" charset="0"/>
                  <a:ea typeface="ＭＳ Ｐゴシック" pitchFamily="-97" charset="-128"/>
                  <a:cs typeface="Arial" pitchFamily="34" charset="0"/>
                </a:rPr>
                <a:t>FY14</a:t>
              </a:r>
              <a:endParaRPr lang="da-DK" sz="1100" b="1" kern="0" dirty="0">
                <a:solidFill>
                  <a:srgbClr val="E6E6E6">
                    <a:lumMod val="10000"/>
                  </a:srgbClr>
                </a:solidFill>
                <a:ea typeface="ＭＳ Ｐゴシック" pitchFamily="-97" charset="-128"/>
              </a:endParaRPr>
            </a:p>
          </p:txBody>
        </p:sp>
        <p:sp>
          <p:nvSpPr>
            <p:cNvPr id="20" name="Rektangel 52"/>
            <p:cNvSpPr/>
            <p:nvPr/>
          </p:nvSpPr>
          <p:spPr bwMode="auto">
            <a:xfrm>
              <a:off x="3651250" y="6146800"/>
              <a:ext cx="652463" cy="3589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100" b="1" kern="0" noProof="1">
                  <a:solidFill>
                    <a:srgbClr val="E6E6E6">
                      <a:lumMod val="10000"/>
                    </a:srgbClr>
                  </a:solidFill>
                  <a:latin typeface="Calibri" pitchFamily="34" charset="0"/>
                  <a:ea typeface="ＭＳ Ｐゴシック" pitchFamily="-97" charset="-128"/>
                  <a:cs typeface="Arial" pitchFamily="34" charset="0"/>
                </a:rPr>
                <a:t>FY13</a:t>
              </a:r>
              <a:endParaRPr lang="da-DK" sz="1100" b="1" kern="0" dirty="0">
                <a:solidFill>
                  <a:srgbClr val="E6E6E6">
                    <a:lumMod val="10000"/>
                  </a:srgbClr>
                </a:solidFill>
                <a:ea typeface="ＭＳ Ｐゴシック" pitchFamily="-97" charset="-128"/>
              </a:endParaRPr>
            </a:p>
          </p:txBody>
        </p:sp>
        <p:sp>
          <p:nvSpPr>
            <p:cNvPr id="21" name="Rektangel 53"/>
            <p:cNvSpPr/>
            <p:nvPr/>
          </p:nvSpPr>
          <p:spPr bwMode="auto">
            <a:xfrm>
              <a:off x="2328863" y="6146800"/>
              <a:ext cx="650874" cy="3589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100" b="1" kern="0" noProof="1">
                  <a:solidFill>
                    <a:srgbClr val="E6E6E6">
                      <a:lumMod val="10000"/>
                    </a:srgbClr>
                  </a:solidFill>
                  <a:latin typeface="Calibri" pitchFamily="34" charset="0"/>
                  <a:ea typeface="ＭＳ Ｐゴシック" pitchFamily="-97" charset="-128"/>
                  <a:cs typeface="Arial" pitchFamily="34" charset="0"/>
                </a:rPr>
                <a:t>FY12</a:t>
              </a:r>
              <a:endParaRPr lang="da-DK" sz="1100" b="1" kern="0" dirty="0">
                <a:solidFill>
                  <a:srgbClr val="E6E6E6">
                    <a:lumMod val="10000"/>
                  </a:srgbClr>
                </a:solidFill>
                <a:ea typeface="ＭＳ Ｐゴシック" pitchFamily="-97" charset="-128"/>
              </a:endParaRPr>
            </a:p>
          </p:txBody>
        </p:sp>
        <p:sp>
          <p:nvSpPr>
            <p:cNvPr id="22" name="Rektangel 54"/>
            <p:cNvSpPr/>
            <p:nvPr/>
          </p:nvSpPr>
          <p:spPr bwMode="auto">
            <a:xfrm>
              <a:off x="1066800" y="6146800"/>
              <a:ext cx="650874" cy="3589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100" b="1" kern="0" noProof="1">
                  <a:solidFill>
                    <a:srgbClr val="E6E6E6">
                      <a:lumMod val="10000"/>
                    </a:srgbClr>
                  </a:solidFill>
                  <a:latin typeface="Calibri" pitchFamily="34" charset="0"/>
                  <a:ea typeface="ＭＳ Ｐゴシック" pitchFamily="-97" charset="-128"/>
                  <a:cs typeface="Arial" pitchFamily="34" charset="0"/>
                </a:rPr>
                <a:t>FY11</a:t>
              </a:r>
              <a:endParaRPr lang="da-DK" sz="1100" b="1" kern="0" dirty="0">
                <a:solidFill>
                  <a:srgbClr val="E6E6E6">
                    <a:lumMod val="10000"/>
                  </a:srgbClr>
                </a:solidFill>
                <a:ea typeface="ＭＳ Ｐゴシック" pitchFamily="-97" charset="-128"/>
              </a:endParaRPr>
            </a:p>
          </p:txBody>
        </p:sp>
        <p:sp>
          <p:nvSpPr>
            <p:cNvPr id="23" name="Rektangel 55"/>
            <p:cNvSpPr/>
            <p:nvPr/>
          </p:nvSpPr>
          <p:spPr bwMode="auto">
            <a:xfrm>
              <a:off x="6324600" y="6172200"/>
              <a:ext cx="652463" cy="35891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da-DK" sz="1100" b="1" kern="0" dirty="0">
                  <a:solidFill>
                    <a:srgbClr val="E6E6E6">
                      <a:lumMod val="10000"/>
                    </a:srgbClr>
                  </a:solidFill>
                  <a:ea typeface="ＭＳ Ｐゴシック" pitchFamily="-97" charset="-128"/>
                </a:rPr>
                <a:t>FY15</a:t>
              </a:r>
            </a:p>
          </p:txBody>
        </p:sp>
        <p:sp>
          <p:nvSpPr>
            <p:cNvPr id="24" name="Rektangel 80"/>
            <p:cNvSpPr>
              <a:spLocks noChangeArrowheads="1"/>
            </p:cNvSpPr>
            <p:nvPr/>
          </p:nvSpPr>
          <p:spPr bwMode="auto">
            <a:xfrm>
              <a:off x="6019799" y="2666999"/>
              <a:ext cx="1228725" cy="1235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  <a:defRPr/>
              </a:pPr>
              <a:r>
                <a:rPr lang="en-US" sz="1050" kern="0" noProof="1">
                  <a:latin typeface="Calibri" pitchFamily="34" charset="0"/>
                  <a:cs typeface="Arial" charset="0"/>
                </a:rPr>
                <a:t>Profit per employee has grown from Rs.0.38 crore to Rs.0.46 crore</a:t>
              </a:r>
            </a:p>
          </p:txBody>
        </p:sp>
        <p:sp>
          <p:nvSpPr>
            <p:cNvPr id="25" name="Rektangel 80"/>
            <p:cNvSpPr>
              <a:spLocks noChangeArrowheads="1"/>
            </p:cNvSpPr>
            <p:nvPr/>
          </p:nvSpPr>
          <p:spPr bwMode="auto">
            <a:xfrm>
              <a:off x="920750" y="2133599"/>
              <a:ext cx="1228725" cy="1678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  <a:defRPr/>
              </a:pPr>
              <a:r>
                <a:rPr lang="en-US" sz="1050" kern="0" noProof="1" smtClean="0">
                  <a:latin typeface="Calibri" pitchFamily="34" charset="0"/>
                  <a:cs typeface="Arial" charset="0"/>
                </a:rPr>
                <a:t>Revenue from opn </a:t>
              </a:r>
              <a:r>
                <a:rPr lang="en-US" sz="1050" kern="0" noProof="1">
                  <a:latin typeface="Calibri" pitchFamily="34" charset="0"/>
                  <a:cs typeface="Arial" charset="0"/>
                </a:rPr>
                <a:t>per employee has grown from </a:t>
              </a:r>
              <a:r>
                <a:rPr lang="en-US" sz="1050" kern="0" noProof="1" smtClean="0">
                  <a:latin typeface="Calibri" pitchFamily="34" charset="0"/>
                  <a:cs typeface="Arial" charset="0"/>
                </a:rPr>
                <a:t>Rs.2.58 </a:t>
              </a:r>
              <a:r>
                <a:rPr lang="en-US" sz="1050" kern="0" noProof="1">
                  <a:latin typeface="Calibri" pitchFamily="34" charset="0"/>
                  <a:cs typeface="Arial" charset="0"/>
                </a:rPr>
                <a:t>crore to Rs. </a:t>
              </a:r>
              <a:r>
                <a:rPr lang="en-US" sz="1050" kern="0" noProof="1" smtClean="0">
                  <a:latin typeface="Calibri" pitchFamily="34" charset="0"/>
                  <a:cs typeface="Arial" charset="0"/>
                </a:rPr>
                <a:t>3.24 </a:t>
              </a:r>
              <a:r>
                <a:rPr lang="en-US" sz="1050" kern="0" noProof="1">
                  <a:latin typeface="Calibri" pitchFamily="34" charset="0"/>
                  <a:cs typeface="Arial" charset="0"/>
                </a:rPr>
                <a:t>crore  over 5 years</a:t>
              </a:r>
            </a:p>
          </p:txBody>
        </p:sp>
        <p:sp>
          <p:nvSpPr>
            <p:cNvPr id="26" name="Venstre-opadgående pil 65"/>
            <p:cNvSpPr/>
            <p:nvPr/>
          </p:nvSpPr>
          <p:spPr>
            <a:xfrm flipH="1">
              <a:off x="622300" y="1206500"/>
              <a:ext cx="8351838" cy="5045075"/>
            </a:xfrm>
            <a:prstGeom prst="leftUpArrow">
              <a:avLst>
                <a:gd name="adj1" fmla="val 3074"/>
                <a:gd name="adj2" fmla="val 4126"/>
                <a:gd name="adj3" fmla="val 8495"/>
              </a:avLst>
            </a:prstGeom>
            <a:gradFill flip="none" rotWithShape="1">
              <a:gsLst>
                <a:gs pos="0">
                  <a:srgbClr val="FF0000"/>
                </a:gs>
                <a:gs pos="100000">
                  <a:srgbClr val="820000"/>
                </a:gs>
              </a:gsLst>
              <a:lin ang="5400000" scaled="1"/>
              <a:tileRect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sz="1100" kern="0" dirty="0" err="1">
                <a:solidFill>
                  <a:sysClr val="window" lastClr="FFFFFF"/>
                </a:solidFill>
                <a:latin typeface="Calibri"/>
                <a:ea typeface="ＭＳ Ｐゴシック" pitchFamily="-97" charset="-128"/>
              </a:endParaRPr>
            </a:p>
          </p:txBody>
        </p:sp>
        <p:grpSp>
          <p:nvGrpSpPr>
            <p:cNvPr id="6" name="Gruppe 686"/>
            <p:cNvGrpSpPr>
              <a:grpSpLocks/>
            </p:cNvGrpSpPr>
            <p:nvPr/>
          </p:nvGrpSpPr>
          <p:grpSpPr bwMode="auto">
            <a:xfrm rot="21388635" flipH="1">
              <a:off x="3913084" y="773066"/>
              <a:ext cx="387465" cy="886962"/>
              <a:chOff x="9144000" y="-1797084"/>
              <a:chExt cx="1873250" cy="4298950"/>
            </a:xfrm>
            <a:solidFill>
              <a:schemeClr val="tx1"/>
            </a:solidFill>
          </p:grpSpPr>
          <p:sp>
            <p:nvSpPr>
              <p:cNvPr id="48" name="Freeform 670"/>
              <p:cNvSpPr>
                <a:spLocks/>
              </p:cNvSpPr>
              <p:nvPr/>
            </p:nvSpPr>
            <p:spPr bwMode="auto">
              <a:xfrm>
                <a:off x="9928225" y="-1428784"/>
                <a:ext cx="895350" cy="1744663"/>
              </a:xfrm>
              <a:custGeom>
                <a:avLst/>
                <a:gdLst>
                  <a:gd name="T0" fmla="*/ 209 w 564"/>
                  <a:gd name="T1" fmla="*/ 41 h 1099"/>
                  <a:gd name="T2" fmla="*/ 273 w 564"/>
                  <a:gd name="T3" fmla="*/ 6 h 1099"/>
                  <a:gd name="T4" fmla="*/ 331 w 564"/>
                  <a:gd name="T5" fmla="*/ 53 h 1099"/>
                  <a:gd name="T6" fmla="*/ 343 w 564"/>
                  <a:gd name="T7" fmla="*/ 64 h 1099"/>
                  <a:gd name="T8" fmla="*/ 430 w 564"/>
                  <a:gd name="T9" fmla="*/ 128 h 1099"/>
                  <a:gd name="T10" fmla="*/ 477 w 564"/>
                  <a:gd name="T11" fmla="*/ 181 h 1099"/>
                  <a:gd name="T12" fmla="*/ 506 w 564"/>
                  <a:gd name="T13" fmla="*/ 233 h 1099"/>
                  <a:gd name="T14" fmla="*/ 535 w 564"/>
                  <a:gd name="T15" fmla="*/ 314 h 1099"/>
                  <a:gd name="T16" fmla="*/ 541 w 564"/>
                  <a:gd name="T17" fmla="*/ 436 h 1099"/>
                  <a:gd name="T18" fmla="*/ 552 w 564"/>
                  <a:gd name="T19" fmla="*/ 547 h 1099"/>
                  <a:gd name="T20" fmla="*/ 564 w 564"/>
                  <a:gd name="T21" fmla="*/ 651 h 1099"/>
                  <a:gd name="T22" fmla="*/ 552 w 564"/>
                  <a:gd name="T23" fmla="*/ 686 h 1099"/>
                  <a:gd name="T24" fmla="*/ 477 w 564"/>
                  <a:gd name="T25" fmla="*/ 826 h 1099"/>
                  <a:gd name="T26" fmla="*/ 378 w 564"/>
                  <a:gd name="T27" fmla="*/ 971 h 1099"/>
                  <a:gd name="T28" fmla="*/ 320 w 564"/>
                  <a:gd name="T29" fmla="*/ 1035 h 1099"/>
                  <a:gd name="T30" fmla="*/ 262 w 564"/>
                  <a:gd name="T31" fmla="*/ 1076 h 1099"/>
                  <a:gd name="T32" fmla="*/ 203 w 564"/>
                  <a:gd name="T33" fmla="*/ 1099 h 1099"/>
                  <a:gd name="T34" fmla="*/ 157 w 564"/>
                  <a:gd name="T35" fmla="*/ 1087 h 1099"/>
                  <a:gd name="T36" fmla="*/ 134 w 564"/>
                  <a:gd name="T37" fmla="*/ 1064 h 1099"/>
                  <a:gd name="T38" fmla="*/ 111 w 564"/>
                  <a:gd name="T39" fmla="*/ 1041 h 1099"/>
                  <a:gd name="T40" fmla="*/ 99 w 564"/>
                  <a:gd name="T41" fmla="*/ 1012 h 1099"/>
                  <a:gd name="T42" fmla="*/ 87 w 564"/>
                  <a:gd name="T43" fmla="*/ 977 h 1099"/>
                  <a:gd name="T44" fmla="*/ 87 w 564"/>
                  <a:gd name="T45" fmla="*/ 942 h 1099"/>
                  <a:gd name="T46" fmla="*/ 87 w 564"/>
                  <a:gd name="T47" fmla="*/ 924 h 1099"/>
                  <a:gd name="T48" fmla="*/ 128 w 564"/>
                  <a:gd name="T49" fmla="*/ 860 h 1099"/>
                  <a:gd name="T50" fmla="*/ 151 w 564"/>
                  <a:gd name="T51" fmla="*/ 843 h 1099"/>
                  <a:gd name="T52" fmla="*/ 163 w 564"/>
                  <a:gd name="T53" fmla="*/ 820 h 1099"/>
                  <a:gd name="T54" fmla="*/ 163 w 564"/>
                  <a:gd name="T55" fmla="*/ 808 h 1099"/>
                  <a:gd name="T56" fmla="*/ 145 w 564"/>
                  <a:gd name="T57" fmla="*/ 808 h 1099"/>
                  <a:gd name="T58" fmla="*/ 105 w 564"/>
                  <a:gd name="T59" fmla="*/ 826 h 1099"/>
                  <a:gd name="T60" fmla="*/ 87 w 564"/>
                  <a:gd name="T61" fmla="*/ 837 h 1099"/>
                  <a:gd name="T62" fmla="*/ 76 w 564"/>
                  <a:gd name="T63" fmla="*/ 855 h 1099"/>
                  <a:gd name="T64" fmla="*/ 58 w 564"/>
                  <a:gd name="T65" fmla="*/ 831 h 1099"/>
                  <a:gd name="T66" fmla="*/ 23 w 564"/>
                  <a:gd name="T67" fmla="*/ 820 h 1099"/>
                  <a:gd name="T68" fmla="*/ 12 w 564"/>
                  <a:gd name="T69" fmla="*/ 820 h 1099"/>
                  <a:gd name="T70" fmla="*/ 12 w 564"/>
                  <a:gd name="T71" fmla="*/ 785 h 1099"/>
                  <a:gd name="T72" fmla="*/ 12 w 564"/>
                  <a:gd name="T73" fmla="*/ 768 h 1099"/>
                  <a:gd name="T74" fmla="*/ 12 w 564"/>
                  <a:gd name="T75" fmla="*/ 738 h 1099"/>
                  <a:gd name="T76" fmla="*/ 6 w 564"/>
                  <a:gd name="T77" fmla="*/ 715 h 1099"/>
                  <a:gd name="T78" fmla="*/ 0 w 564"/>
                  <a:gd name="T79" fmla="*/ 675 h 1099"/>
                  <a:gd name="T80" fmla="*/ 18 w 564"/>
                  <a:gd name="T81" fmla="*/ 599 h 1099"/>
                  <a:gd name="T82" fmla="*/ 29 w 564"/>
                  <a:gd name="T83" fmla="*/ 558 h 1099"/>
                  <a:gd name="T84" fmla="*/ 41 w 564"/>
                  <a:gd name="T85" fmla="*/ 506 h 1099"/>
                  <a:gd name="T86" fmla="*/ 41 w 564"/>
                  <a:gd name="T87" fmla="*/ 460 h 1099"/>
                  <a:gd name="T88" fmla="*/ 47 w 564"/>
                  <a:gd name="T89" fmla="*/ 401 h 1099"/>
                  <a:gd name="T90" fmla="*/ 47 w 564"/>
                  <a:gd name="T91" fmla="*/ 378 h 1099"/>
                  <a:gd name="T92" fmla="*/ 47 w 564"/>
                  <a:gd name="T93" fmla="*/ 361 h 1099"/>
                  <a:gd name="T94" fmla="*/ 58 w 564"/>
                  <a:gd name="T95" fmla="*/ 285 h 1099"/>
                  <a:gd name="T96" fmla="*/ 64 w 564"/>
                  <a:gd name="T97" fmla="*/ 239 h 1099"/>
                  <a:gd name="T98" fmla="*/ 93 w 564"/>
                  <a:gd name="T99" fmla="*/ 181 h 1099"/>
                  <a:gd name="T100" fmla="*/ 99 w 564"/>
                  <a:gd name="T101" fmla="*/ 152 h 1099"/>
                  <a:gd name="T102" fmla="*/ 111 w 564"/>
                  <a:gd name="T103" fmla="*/ 122 h 1099"/>
                  <a:gd name="T104" fmla="*/ 209 w 564"/>
                  <a:gd name="T105" fmla="*/ 41 h 1099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64"/>
                  <a:gd name="T160" fmla="*/ 0 h 1099"/>
                  <a:gd name="T161" fmla="*/ 564 w 564"/>
                  <a:gd name="T162" fmla="*/ 1099 h 1099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64" h="1099">
                    <a:moveTo>
                      <a:pt x="209" y="41"/>
                    </a:moveTo>
                    <a:lnTo>
                      <a:pt x="209" y="41"/>
                    </a:lnTo>
                    <a:lnTo>
                      <a:pt x="244" y="24"/>
                    </a:lnTo>
                    <a:lnTo>
                      <a:pt x="273" y="6"/>
                    </a:lnTo>
                    <a:lnTo>
                      <a:pt x="302" y="0"/>
                    </a:lnTo>
                    <a:lnTo>
                      <a:pt x="331" y="53"/>
                    </a:lnTo>
                    <a:lnTo>
                      <a:pt x="343" y="64"/>
                    </a:lnTo>
                    <a:lnTo>
                      <a:pt x="384" y="88"/>
                    </a:lnTo>
                    <a:lnTo>
                      <a:pt x="430" y="128"/>
                    </a:lnTo>
                    <a:lnTo>
                      <a:pt x="453" y="152"/>
                    </a:lnTo>
                    <a:lnTo>
                      <a:pt x="477" y="181"/>
                    </a:lnTo>
                    <a:lnTo>
                      <a:pt x="506" y="233"/>
                    </a:lnTo>
                    <a:lnTo>
                      <a:pt x="523" y="274"/>
                    </a:lnTo>
                    <a:lnTo>
                      <a:pt x="535" y="314"/>
                    </a:lnTo>
                    <a:lnTo>
                      <a:pt x="541" y="436"/>
                    </a:lnTo>
                    <a:lnTo>
                      <a:pt x="552" y="547"/>
                    </a:lnTo>
                    <a:lnTo>
                      <a:pt x="564" y="605"/>
                    </a:lnTo>
                    <a:lnTo>
                      <a:pt x="564" y="651"/>
                    </a:lnTo>
                    <a:lnTo>
                      <a:pt x="558" y="669"/>
                    </a:lnTo>
                    <a:lnTo>
                      <a:pt x="552" y="686"/>
                    </a:lnTo>
                    <a:lnTo>
                      <a:pt x="477" y="826"/>
                    </a:lnTo>
                    <a:lnTo>
                      <a:pt x="424" y="913"/>
                    </a:lnTo>
                    <a:lnTo>
                      <a:pt x="378" y="971"/>
                    </a:lnTo>
                    <a:lnTo>
                      <a:pt x="320" y="1035"/>
                    </a:lnTo>
                    <a:lnTo>
                      <a:pt x="262" y="1076"/>
                    </a:lnTo>
                    <a:lnTo>
                      <a:pt x="233" y="1093"/>
                    </a:lnTo>
                    <a:lnTo>
                      <a:pt x="203" y="1099"/>
                    </a:lnTo>
                    <a:lnTo>
                      <a:pt x="174" y="1093"/>
                    </a:lnTo>
                    <a:lnTo>
                      <a:pt x="157" y="1087"/>
                    </a:lnTo>
                    <a:lnTo>
                      <a:pt x="134" y="1064"/>
                    </a:lnTo>
                    <a:lnTo>
                      <a:pt x="116" y="1052"/>
                    </a:lnTo>
                    <a:lnTo>
                      <a:pt x="111" y="1041"/>
                    </a:lnTo>
                    <a:lnTo>
                      <a:pt x="99" y="1012"/>
                    </a:lnTo>
                    <a:lnTo>
                      <a:pt x="87" y="977"/>
                    </a:lnTo>
                    <a:lnTo>
                      <a:pt x="87" y="959"/>
                    </a:lnTo>
                    <a:lnTo>
                      <a:pt x="87" y="942"/>
                    </a:lnTo>
                    <a:lnTo>
                      <a:pt x="87" y="924"/>
                    </a:lnTo>
                    <a:lnTo>
                      <a:pt x="105" y="890"/>
                    </a:lnTo>
                    <a:lnTo>
                      <a:pt x="128" y="860"/>
                    </a:lnTo>
                    <a:lnTo>
                      <a:pt x="151" y="843"/>
                    </a:lnTo>
                    <a:lnTo>
                      <a:pt x="163" y="831"/>
                    </a:lnTo>
                    <a:lnTo>
                      <a:pt x="163" y="820"/>
                    </a:lnTo>
                    <a:lnTo>
                      <a:pt x="163" y="808"/>
                    </a:lnTo>
                    <a:lnTo>
                      <a:pt x="145" y="808"/>
                    </a:lnTo>
                    <a:lnTo>
                      <a:pt x="122" y="814"/>
                    </a:lnTo>
                    <a:lnTo>
                      <a:pt x="105" y="826"/>
                    </a:lnTo>
                    <a:lnTo>
                      <a:pt x="87" y="837"/>
                    </a:lnTo>
                    <a:lnTo>
                      <a:pt x="76" y="855"/>
                    </a:lnTo>
                    <a:lnTo>
                      <a:pt x="70" y="849"/>
                    </a:lnTo>
                    <a:lnTo>
                      <a:pt x="58" y="831"/>
                    </a:lnTo>
                    <a:lnTo>
                      <a:pt x="35" y="820"/>
                    </a:lnTo>
                    <a:lnTo>
                      <a:pt x="23" y="820"/>
                    </a:lnTo>
                    <a:lnTo>
                      <a:pt x="12" y="820"/>
                    </a:lnTo>
                    <a:lnTo>
                      <a:pt x="12" y="802"/>
                    </a:lnTo>
                    <a:lnTo>
                      <a:pt x="12" y="785"/>
                    </a:lnTo>
                    <a:lnTo>
                      <a:pt x="12" y="768"/>
                    </a:lnTo>
                    <a:lnTo>
                      <a:pt x="18" y="750"/>
                    </a:lnTo>
                    <a:lnTo>
                      <a:pt x="12" y="738"/>
                    </a:lnTo>
                    <a:lnTo>
                      <a:pt x="6" y="715"/>
                    </a:lnTo>
                    <a:lnTo>
                      <a:pt x="0" y="698"/>
                    </a:lnTo>
                    <a:lnTo>
                      <a:pt x="0" y="675"/>
                    </a:lnTo>
                    <a:lnTo>
                      <a:pt x="6" y="640"/>
                    </a:lnTo>
                    <a:lnTo>
                      <a:pt x="18" y="599"/>
                    </a:lnTo>
                    <a:lnTo>
                      <a:pt x="29" y="558"/>
                    </a:lnTo>
                    <a:lnTo>
                      <a:pt x="35" y="529"/>
                    </a:lnTo>
                    <a:lnTo>
                      <a:pt x="41" y="506"/>
                    </a:lnTo>
                    <a:lnTo>
                      <a:pt x="41" y="460"/>
                    </a:lnTo>
                    <a:lnTo>
                      <a:pt x="47" y="401"/>
                    </a:lnTo>
                    <a:lnTo>
                      <a:pt x="47" y="390"/>
                    </a:lnTo>
                    <a:lnTo>
                      <a:pt x="47" y="378"/>
                    </a:lnTo>
                    <a:lnTo>
                      <a:pt x="47" y="361"/>
                    </a:lnTo>
                    <a:lnTo>
                      <a:pt x="58" y="285"/>
                    </a:lnTo>
                    <a:lnTo>
                      <a:pt x="64" y="256"/>
                    </a:lnTo>
                    <a:lnTo>
                      <a:pt x="64" y="239"/>
                    </a:lnTo>
                    <a:lnTo>
                      <a:pt x="93" y="181"/>
                    </a:lnTo>
                    <a:lnTo>
                      <a:pt x="99" y="152"/>
                    </a:lnTo>
                    <a:lnTo>
                      <a:pt x="111" y="122"/>
                    </a:lnTo>
                    <a:lnTo>
                      <a:pt x="163" y="76"/>
                    </a:lnTo>
                    <a:lnTo>
                      <a:pt x="209" y="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 sz="1200"/>
              </a:p>
            </p:txBody>
          </p:sp>
          <p:sp>
            <p:nvSpPr>
              <p:cNvPr id="49" name="Freeform 671"/>
              <p:cNvSpPr>
                <a:spLocks noEditPoints="1"/>
              </p:cNvSpPr>
              <p:nvPr/>
            </p:nvSpPr>
            <p:spPr bwMode="auto">
              <a:xfrm>
                <a:off x="9144000" y="-1797084"/>
                <a:ext cx="1873250" cy="4298950"/>
              </a:xfrm>
              <a:custGeom>
                <a:avLst/>
                <a:gdLst>
                  <a:gd name="T0" fmla="*/ 918 w 1180"/>
                  <a:gd name="T1" fmla="*/ 320 h 2708"/>
                  <a:gd name="T2" fmla="*/ 796 w 1180"/>
                  <a:gd name="T3" fmla="*/ 238 h 2708"/>
                  <a:gd name="T4" fmla="*/ 965 w 1180"/>
                  <a:gd name="T5" fmla="*/ 401 h 2708"/>
                  <a:gd name="T6" fmla="*/ 198 w 1180"/>
                  <a:gd name="T7" fmla="*/ 2261 h 2708"/>
                  <a:gd name="T8" fmla="*/ 99 w 1180"/>
                  <a:gd name="T9" fmla="*/ 2266 h 2708"/>
                  <a:gd name="T10" fmla="*/ 0 w 1180"/>
                  <a:gd name="T11" fmla="*/ 2255 h 2708"/>
                  <a:gd name="T12" fmla="*/ 174 w 1180"/>
                  <a:gd name="T13" fmla="*/ 2441 h 2708"/>
                  <a:gd name="T14" fmla="*/ 308 w 1180"/>
                  <a:gd name="T15" fmla="*/ 2510 h 2708"/>
                  <a:gd name="T16" fmla="*/ 506 w 1180"/>
                  <a:gd name="T17" fmla="*/ 2150 h 2708"/>
                  <a:gd name="T18" fmla="*/ 657 w 1180"/>
                  <a:gd name="T19" fmla="*/ 1947 h 2708"/>
                  <a:gd name="T20" fmla="*/ 773 w 1180"/>
                  <a:gd name="T21" fmla="*/ 2354 h 2708"/>
                  <a:gd name="T22" fmla="*/ 866 w 1180"/>
                  <a:gd name="T23" fmla="*/ 2470 h 2708"/>
                  <a:gd name="T24" fmla="*/ 790 w 1180"/>
                  <a:gd name="T25" fmla="*/ 2586 h 2708"/>
                  <a:gd name="T26" fmla="*/ 622 w 1180"/>
                  <a:gd name="T27" fmla="*/ 2650 h 2708"/>
                  <a:gd name="T28" fmla="*/ 872 w 1180"/>
                  <a:gd name="T29" fmla="*/ 2708 h 2708"/>
                  <a:gd name="T30" fmla="*/ 1017 w 1180"/>
                  <a:gd name="T31" fmla="*/ 2673 h 2708"/>
                  <a:gd name="T32" fmla="*/ 1098 w 1180"/>
                  <a:gd name="T33" fmla="*/ 2580 h 2708"/>
                  <a:gd name="T34" fmla="*/ 1081 w 1180"/>
                  <a:gd name="T35" fmla="*/ 2470 h 2708"/>
                  <a:gd name="T36" fmla="*/ 994 w 1180"/>
                  <a:gd name="T37" fmla="*/ 2185 h 2708"/>
                  <a:gd name="T38" fmla="*/ 901 w 1180"/>
                  <a:gd name="T39" fmla="*/ 1790 h 2708"/>
                  <a:gd name="T40" fmla="*/ 883 w 1180"/>
                  <a:gd name="T41" fmla="*/ 1523 h 2708"/>
                  <a:gd name="T42" fmla="*/ 982 w 1180"/>
                  <a:gd name="T43" fmla="*/ 1534 h 2708"/>
                  <a:gd name="T44" fmla="*/ 1011 w 1180"/>
                  <a:gd name="T45" fmla="*/ 1459 h 2708"/>
                  <a:gd name="T46" fmla="*/ 1122 w 1180"/>
                  <a:gd name="T47" fmla="*/ 1284 h 2708"/>
                  <a:gd name="T48" fmla="*/ 1145 w 1180"/>
                  <a:gd name="T49" fmla="*/ 1209 h 2708"/>
                  <a:gd name="T50" fmla="*/ 1145 w 1180"/>
                  <a:gd name="T51" fmla="*/ 1017 h 2708"/>
                  <a:gd name="T52" fmla="*/ 1116 w 1180"/>
                  <a:gd name="T53" fmla="*/ 790 h 2708"/>
                  <a:gd name="T54" fmla="*/ 1023 w 1180"/>
                  <a:gd name="T55" fmla="*/ 523 h 2708"/>
                  <a:gd name="T56" fmla="*/ 1029 w 1180"/>
                  <a:gd name="T57" fmla="*/ 767 h 2708"/>
                  <a:gd name="T58" fmla="*/ 1035 w 1180"/>
                  <a:gd name="T59" fmla="*/ 889 h 2708"/>
                  <a:gd name="T60" fmla="*/ 901 w 1180"/>
                  <a:gd name="T61" fmla="*/ 1069 h 2708"/>
                  <a:gd name="T62" fmla="*/ 750 w 1180"/>
                  <a:gd name="T63" fmla="*/ 1273 h 2708"/>
                  <a:gd name="T64" fmla="*/ 645 w 1180"/>
                  <a:gd name="T65" fmla="*/ 1238 h 2708"/>
                  <a:gd name="T66" fmla="*/ 657 w 1180"/>
                  <a:gd name="T67" fmla="*/ 1122 h 2708"/>
                  <a:gd name="T68" fmla="*/ 756 w 1180"/>
                  <a:gd name="T69" fmla="*/ 1000 h 2708"/>
                  <a:gd name="T70" fmla="*/ 541 w 1180"/>
                  <a:gd name="T71" fmla="*/ 1087 h 2708"/>
                  <a:gd name="T72" fmla="*/ 517 w 1180"/>
                  <a:gd name="T73" fmla="*/ 1325 h 2708"/>
                  <a:gd name="T74" fmla="*/ 401 w 1180"/>
                  <a:gd name="T75" fmla="*/ 1749 h 2708"/>
                  <a:gd name="T76" fmla="*/ 727 w 1180"/>
                  <a:gd name="T77" fmla="*/ 232 h 2708"/>
                  <a:gd name="T78" fmla="*/ 692 w 1180"/>
                  <a:gd name="T79" fmla="*/ 139 h 2708"/>
                  <a:gd name="T80" fmla="*/ 535 w 1180"/>
                  <a:gd name="T81" fmla="*/ 0 h 2708"/>
                  <a:gd name="T82" fmla="*/ 372 w 1180"/>
                  <a:gd name="T83" fmla="*/ 128 h 2708"/>
                  <a:gd name="T84" fmla="*/ 413 w 1180"/>
                  <a:gd name="T85" fmla="*/ 273 h 2708"/>
                  <a:gd name="T86" fmla="*/ 459 w 1180"/>
                  <a:gd name="T87" fmla="*/ 314 h 2708"/>
                  <a:gd name="T88" fmla="*/ 523 w 1180"/>
                  <a:gd name="T89" fmla="*/ 366 h 2708"/>
                  <a:gd name="T90" fmla="*/ 570 w 1180"/>
                  <a:gd name="T91" fmla="*/ 401 h 2708"/>
                  <a:gd name="T92" fmla="*/ 605 w 1180"/>
                  <a:gd name="T93" fmla="*/ 401 h 2708"/>
                  <a:gd name="T94" fmla="*/ 727 w 1180"/>
                  <a:gd name="T95" fmla="*/ 238 h 2708"/>
                  <a:gd name="T96" fmla="*/ 477 w 1180"/>
                  <a:gd name="T97" fmla="*/ 1348 h 2708"/>
                  <a:gd name="T98" fmla="*/ 512 w 1180"/>
                  <a:gd name="T99" fmla="*/ 1220 h 2708"/>
                  <a:gd name="T100" fmla="*/ 529 w 1180"/>
                  <a:gd name="T101" fmla="*/ 1052 h 2708"/>
                  <a:gd name="T102" fmla="*/ 523 w 1180"/>
                  <a:gd name="T103" fmla="*/ 982 h 2708"/>
                  <a:gd name="T104" fmla="*/ 500 w 1180"/>
                  <a:gd name="T105" fmla="*/ 877 h 2708"/>
                  <a:gd name="T106" fmla="*/ 546 w 1180"/>
                  <a:gd name="T107" fmla="*/ 697 h 2708"/>
                  <a:gd name="T108" fmla="*/ 674 w 1180"/>
                  <a:gd name="T109" fmla="*/ 401 h 2708"/>
                  <a:gd name="T110" fmla="*/ 587 w 1180"/>
                  <a:gd name="T111" fmla="*/ 535 h 2708"/>
                  <a:gd name="T112" fmla="*/ 570 w 1180"/>
                  <a:gd name="T113" fmla="*/ 517 h 2708"/>
                  <a:gd name="T114" fmla="*/ 535 w 1180"/>
                  <a:gd name="T115" fmla="*/ 523 h 2708"/>
                  <a:gd name="T116" fmla="*/ 517 w 1180"/>
                  <a:gd name="T117" fmla="*/ 500 h 2708"/>
                  <a:gd name="T118" fmla="*/ 477 w 1180"/>
                  <a:gd name="T119" fmla="*/ 581 h 2708"/>
                  <a:gd name="T120" fmla="*/ 517 w 1180"/>
                  <a:gd name="T121" fmla="*/ 662 h 2708"/>
                  <a:gd name="T122" fmla="*/ 494 w 1180"/>
                  <a:gd name="T123" fmla="*/ 877 h 2708"/>
                  <a:gd name="T124" fmla="*/ 477 w 1180"/>
                  <a:gd name="T125" fmla="*/ 1151 h 270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180"/>
                  <a:gd name="T190" fmla="*/ 0 h 2708"/>
                  <a:gd name="T191" fmla="*/ 1180 w 1180"/>
                  <a:gd name="T192" fmla="*/ 2708 h 270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180" h="2708">
                    <a:moveTo>
                      <a:pt x="965" y="401"/>
                    </a:moveTo>
                    <a:lnTo>
                      <a:pt x="965" y="401"/>
                    </a:lnTo>
                    <a:lnTo>
                      <a:pt x="953" y="384"/>
                    </a:lnTo>
                    <a:lnTo>
                      <a:pt x="947" y="372"/>
                    </a:lnTo>
                    <a:lnTo>
                      <a:pt x="947" y="360"/>
                    </a:lnTo>
                    <a:lnTo>
                      <a:pt x="942" y="349"/>
                    </a:lnTo>
                    <a:lnTo>
                      <a:pt x="936" y="337"/>
                    </a:lnTo>
                    <a:lnTo>
                      <a:pt x="918" y="320"/>
                    </a:lnTo>
                    <a:lnTo>
                      <a:pt x="895" y="302"/>
                    </a:lnTo>
                    <a:lnTo>
                      <a:pt x="878" y="285"/>
                    </a:lnTo>
                    <a:lnTo>
                      <a:pt x="860" y="267"/>
                    </a:lnTo>
                    <a:lnTo>
                      <a:pt x="849" y="250"/>
                    </a:lnTo>
                    <a:lnTo>
                      <a:pt x="831" y="238"/>
                    </a:lnTo>
                    <a:lnTo>
                      <a:pt x="808" y="238"/>
                    </a:lnTo>
                    <a:lnTo>
                      <a:pt x="796" y="238"/>
                    </a:lnTo>
                    <a:lnTo>
                      <a:pt x="814" y="285"/>
                    </a:lnTo>
                    <a:lnTo>
                      <a:pt x="866" y="314"/>
                    </a:lnTo>
                    <a:lnTo>
                      <a:pt x="901" y="343"/>
                    </a:lnTo>
                    <a:lnTo>
                      <a:pt x="924" y="366"/>
                    </a:lnTo>
                    <a:lnTo>
                      <a:pt x="953" y="389"/>
                    </a:lnTo>
                    <a:lnTo>
                      <a:pt x="965" y="401"/>
                    </a:lnTo>
                    <a:close/>
                    <a:moveTo>
                      <a:pt x="302" y="2092"/>
                    </a:moveTo>
                    <a:lnTo>
                      <a:pt x="302" y="2092"/>
                    </a:lnTo>
                    <a:lnTo>
                      <a:pt x="267" y="2150"/>
                    </a:lnTo>
                    <a:lnTo>
                      <a:pt x="233" y="2208"/>
                    </a:lnTo>
                    <a:lnTo>
                      <a:pt x="227" y="2220"/>
                    </a:lnTo>
                    <a:lnTo>
                      <a:pt x="215" y="2237"/>
                    </a:lnTo>
                    <a:lnTo>
                      <a:pt x="198" y="2261"/>
                    </a:lnTo>
                    <a:lnTo>
                      <a:pt x="169" y="2284"/>
                    </a:lnTo>
                    <a:lnTo>
                      <a:pt x="151" y="2284"/>
                    </a:lnTo>
                    <a:lnTo>
                      <a:pt x="145" y="2290"/>
                    </a:lnTo>
                    <a:lnTo>
                      <a:pt x="134" y="2290"/>
                    </a:lnTo>
                    <a:lnTo>
                      <a:pt x="122" y="2284"/>
                    </a:lnTo>
                    <a:lnTo>
                      <a:pt x="99" y="2266"/>
                    </a:lnTo>
                    <a:lnTo>
                      <a:pt x="76" y="2249"/>
                    </a:lnTo>
                    <a:lnTo>
                      <a:pt x="52" y="2231"/>
                    </a:lnTo>
                    <a:lnTo>
                      <a:pt x="35" y="2231"/>
                    </a:lnTo>
                    <a:lnTo>
                      <a:pt x="23" y="2231"/>
                    </a:lnTo>
                    <a:lnTo>
                      <a:pt x="12" y="2237"/>
                    </a:lnTo>
                    <a:lnTo>
                      <a:pt x="0" y="2249"/>
                    </a:lnTo>
                    <a:lnTo>
                      <a:pt x="0" y="2255"/>
                    </a:lnTo>
                    <a:lnTo>
                      <a:pt x="23" y="2301"/>
                    </a:lnTo>
                    <a:lnTo>
                      <a:pt x="58" y="2342"/>
                    </a:lnTo>
                    <a:lnTo>
                      <a:pt x="93" y="2383"/>
                    </a:lnTo>
                    <a:lnTo>
                      <a:pt x="134" y="2394"/>
                    </a:lnTo>
                    <a:lnTo>
                      <a:pt x="169" y="2406"/>
                    </a:lnTo>
                    <a:lnTo>
                      <a:pt x="186" y="2417"/>
                    </a:lnTo>
                    <a:lnTo>
                      <a:pt x="174" y="2441"/>
                    </a:lnTo>
                    <a:lnTo>
                      <a:pt x="209" y="2476"/>
                    </a:lnTo>
                    <a:lnTo>
                      <a:pt x="233" y="2499"/>
                    </a:lnTo>
                    <a:lnTo>
                      <a:pt x="256" y="2510"/>
                    </a:lnTo>
                    <a:lnTo>
                      <a:pt x="273" y="2516"/>
                    </a:lnTo>
                    <a:lnTo>
                      <a:pt x="296" y="2522"/>
                    </a:lnTo>
                    <a:lnTo>
                      <a:pt x="302" y="2516"/>
                    </a:lnTo>
                    <a:lnTo>
                      <a:pt x="308" y="2510"/>
                    </a:lnTo>
                    <a:lnTo>
                      <a:pt x="320" y="2481"/>
                    </a:lnTo>
                    <a:lnTo>
                      <a:pt x="320" y="2476"/>
                    </a:lnTo>
                    <a:lnTo>
                      <a:pt x="326" y="2476"/>
                    </a:lnTo>
                    <a:lnTo>
                      <a:pt x="384" y="2377"/>
                    </a:lnTo>
                    <a:lnTo>
                      <a:pt x="459" y="2243"/>
                    </a:lnTo>
                    <a:lnTo>
                      <a:pt x="506" y="2150"/>
                    </a:lnTo>
                    <a:lnTo>
                      <a:pt x="546" y="2069"/>
                    </a:lnTo>
                    <a:lnTo>
                      <a:pt x="593" y="1976"/>
                    </a:lnTo>
                    <a:lnTo>
                      <a:pt x="628" y="1889"/>
                    </a:lnTo>
                    <a:lnTo>
                      <a:pt x="628" y="1883"/>
                    </a:lnTo>
                    <a:lnTo>
                      <a:pt x="639" y="1894"/>
                    </a:lnTo>
                    <a:lnTo>
                      <a:pt x="657" y="1947"/>
                    </a:lnTo>
                    <a:lnTo>
                      <a:pt x="674" y="1993"/>
                    </a:lnTo>
                    <a:lnTo>
                      <a:pt x="715" y="2127"/>
                    </a:lnTo>
                    <a:lnTo>
                      <a:pt x="727" y="2185"/>
                    </a:lnTo>
                    <a:lnTo>
                      <a:pt x="744" y="2243"/>
                    </a:lnTo>
                    <a:lnTo>
                      <a:pt x="756" y="2295"/>
                    </a:lnTo>
                    <a:lnTo>
                      <a:pt x="773" y="2354"/>
                    </a:lnTo>
                    <a:lnTo>
                      <a:pt x="779" y="2383"/>
                    </a:lnTo>
                    <a:lnTo>
                      <a:pt x="796" y="2412"/>
                    </a:lnTo>
                    <a:lnTo>
                      <a:pt x="814" y="2441"/>
                    </a:lnTo>
                    <a:lnTo>
                      <a:pt x="825" y="2452"/>
                    </a:lnTo>
                    <a:lnTo>
                      <a:pt x="849" y="2458"/>
                    </a:lnTo>
                    <a:lnTo>
                      <a:pt x="860" y="2464"/>
                    </a:lnTo>
                    <a:lnTo>
                      <a:pt x="866" y="2470"/>
                    </a:lnTo>
                    <a:lnTo>
                      <a:pt x="860" y="2493"/>
                    </a:lnTo>
                    <a:lnTo>
                      <a:pt x="843" y="2522"/>
                    </a:lnTo>
                    <a:lnTo>
                      <a:pt x="808" y="2569"/>
                    </a:lnTo>
                    <a:lnTo>
                      <a:pt x="802" y="2574"/>
                    </a:lnTo>
                    <a:lnTo>
                      <a:pt x="796" y="2580"/>
                    </a:lnTo>
                    <a:lnTo>
                      <a:pt x="796" y="2586"/>
                    </a:lnTo>
                    <a:lnTo>
                      <a:pt x="790" y="2586"/>
                    </a:lnTo>
                    <a:lnTo>
                      <a:pt x="750" y="2598"/>
                    </a:lnTo>
                    <a:lnTo>
                      <a:pt x="709" y="2603"/>
                    </a:lnTo>
                    <a:lnTo>
                      <a:pt x="668" y="2615"/>
                    </a:lnTo>
                    <a:lnTo>
                      <a:pt x="639" y="2621"/>
                    </a:lnTo>
                    <a:lnTo>
                      <a:pt x="628" y="2632"/>
                    </a:lnTo>
                    <a:lnTo>
                      <a:pt x="622" y="2650"/>
                    </a:lnTo>
                    <a:lnTo>
                      <a:pt x="628" y="2656"/>
                    </a:lnTo>
                    <a:lnTo>
                      <a:pt x="634" y="2667"/>
                    </a:lnTo>
                    <a:lnTo>
                      <a:pt x="686" y="2679"/>
                    </a:lnTo>
                    <a:lnTo>
                      <a:pt x="727" y="2691"/>
                    </a:lnTo>
                    <a:lnTo>
                      <a:pt x="831" y="2702"/>
                    </a:lnTo>
                    <a:lnTo>
                      <a:pt x="872" y="2708"/>
                    </a:lnTo>
                    <a:lnTo>
                      <a:pt x="901" y="2708"/>
                    </a:lnTo>
                    <a:lnTo>
                      <a:pt x="913" y="2702"/>
                    </a:lnTo>
                    <a:lnTo>
                      <a:pt x="930" y="2691"/>
                    </a:lnTo>
                    <a:lnTo>
                      <a:pt x="965" y="2662"/>
                    </a:lnTo>
                    <a:lnTo>
                      <a:pt x="988" y="2650"/>
                    </a:lnTo>
                    <a:lnTo>
                      <a:pt x="988" y="2679"/>
                    </a:lnTo>
                    <a:lnTo>
                      <a:pt x="1017" y="2673"/>
                    </a:lnTo>
                    <a:lnTo>
                      <a:pt x="1040" y="2667"/>
                    </a:lnTo>
                    <a:lnTo>
                      <a:pt x="1064" y="2662"/>
                    </a:lnTo>
                    <a:lnTo>
                      <a:pt x="1098" y="2644"/>
                    </a:lnTo>
                    <a:lnTo>
                      <a:pt x="1104" y="2644"/>
                    </a:lnTo>
                    <a:lnTo>
                      <a:pt x="1110" y="2638"/>
                    </a:lnTo>
                    <a:lnTo>
                      <a:pt x="1104" y="2586"/>
                    </a:lnTo>
                    <a:lnTo>
                      <a:pt x="1098" y="2580"/>
                    </a:lnTo>
                    <a:lnTo>
                      <a:pt x="1087" y="2545"/>
                    </a:lnTo>
                    <a:lnTo>
                      <a:pt x="1087" y="2522"/>
                    </a:lnTo>
                    <a:lnTo>
                      <a:pt x="1087" y="2487"/>
                    </a:lnTo>
                    <a:lnTo>
                      <a:pt x="1081" y="2470"/>
                    </a:lnTo>
                    <a:lnTo>
                      <a:pt x="1069" y="2452"/>
                    </a:lnTo>
                    <a:lnTo>
                      <a:pt x="1058" y="2435"/>
                    </a:lnTo>
                    <a:lnTo>
                      <a:pt x="1040" y="2348"/>
                    </a:lnTo>
                    <a:lnTo>
                      <a:pt x="1029" y="2301"/>
                    </a:lnTo>
                    <a:lnTo>
                      <a:pt x="1011" y="2226"/>
                    </a:lnTo>
                    <a:lnTo>
                      <a:pt x="994" y="2185"/>
                    </a:lnTo>
                    <a:lnTo>
                      <a:pt x="971" y="2051"/>
                    </a:lnTo>
                    <a:lnTo>
                      <a:pt x="953" y="1958"/>
                    </a:lnTo>
                    <a:lnTo>
                      <a:pt x="942" y="1906"/>
                    </a:lnTo>
                    <a:lnTo>
                      <a:pt x="924" y="1860"/>
                    </a:lnTo>
                    <a:lnTo>
                      <a:pt x="913" y="1825"/>
                    </a:lnTo>
                    <a:lnTo>
                      <a:pt x="901" y="1790"/>
                    </a:lnTo>
                    <a:lnTo>
                      <a:pt x="895" y="1761"/>
                    </a:lnTo>
                    <a:lnTo>
                      <a:pt x="878" y="1726"/>
                    </a:lnTo>
                    <a:lnTo>
                      <a:pt x="872" y="1691"/>
                    </a:lnTo>
                    <a:lnTo>
                      <a:pt x="878" y="1627"/>
                    </a:lnTo>
                    <a:lnTo>
                      <a:pt x="883" y="1546"/>
                    </a:lnTo>
                    <a:lnTo>
                      <a:pt x="883" y="1540"/>
                    </a:lnTo>
                    <a:lnTo>
                      <a:pt x="883" y="1523"/>
                    </a:lnTo>
                    <a:lnTo>
                      <a:pt x="895" y="1540"/>
                    </a:lnTo>
                    <a:lnTo>
                      <a:pt x="907" y="1546"/>
                    </a:lnTo>
                    <a:lnTo>
                      <a:pt x="936" y="1552"/>
                    </a:lnTo>
                    <a:lnTo>
                      <a:pt x="953" y="1552"/>
                    </a:lnTo>
                    <a:lnTo>
                      <a:pt x="959" y="1552"/>
                    </a:lnTo>
                    <a:lnTo>
                      <a:pt x="982" y="1534"/>
                    </a:lnTo>
                    <a:lnTo>
                      <a:pt x="1000" y="1523"/>
                    </a:lnTo>
                    <a:lnTo>
                      <a:pt x="1011" y="1517"/>
                    </a:lnTo>
                    <a:lnTo>
                      <a:pt x="1011" y="1511"/>
                    </a:lnTo>
                    <a:lnTo>
                      <a:pt x="1011" y="1505"/>
                    </a:lnTo>
                    <a:lnTo>
                      <a:pt x="1005" y="1476"/>
                    </a:lnTo>
                    <a:lnTo>
                      <a:pt x="1011" y="1459"/>
                    </a:lnTo>
                    <a:lnTo>
                      <a:pt x="1011" y="1424"/>
                    </a:lnTo>
                    <a:lnTo>
                      <a:pt x="1029" y="1412"/>
                    </a:lnTo>
                    <a:lnTo>
                      <a:pt x="1052" y="1377"/>
                    </a:lnTo>
                    <a:lnTo>
                      <a:pt x="1075" y="1342"/>
                    </a:lnTo>
                    <a:lnTo>
                      <a:pt x="1093" y="1319"/>
                    </a:lnTo>
                    <a:lnTo>
                      <a:pt x="1122" y="1284"/>
                    </a:lnTo>
                    <a:lnTo>
                      <a:pt x="1128" y="1273"/>
                    </a:lnTo>
                    <a:lnTo>
                      <a:pt x="1128" y="1261"/>
                    </a:lnTo>
                    <a:lnTo>
                      <a:pt x="1128" y="1249"/>
                    </a:lnTo>
                    <a:lnTo>
                      <a:pt x="1128" y="1232"/>
                    </a:lnTo>
                    <a:lnTo>
                      <a:pt x="1133" y="1215"/>
                    </a:lnTo>
                    <a:lnTo>
                      <a:pt x="1145" y="1209"/>
                    </a:lnTo>
                    <a:lnTo>
                      <a:pt x="1162" y="1197"/>
                    </a:lnTo>
                    <a:lnTo>
                      <a:pt x="1168" y="1185"/>
                    </a:lnTo>
                    <a:lnTo>
                      <a:pt x="1168" y="1168"/>
                    </a:lnTo>
                    <a:lnTo>
                      <a:pt x="1145" y="1087"/>
                    </a:lnTo>
                    <a:lnTo>
                      <a:pt x="1139" y="1023"/>
                    </a:lnTo>
                    <a:lnTo>
                      <a:pt x="1145" y="1017"/>
                    </a:lnTo>
                    <a:lnTo>
                      <a:pt x="1157" y="1011"/>
                    </a:lnTo>
                    <a:lnTo>
                      <a:pt x="1168" y="1011"/>
                    </a:lnTo>
                    <a:lnTo>
                      <a:pt x="1180" y="1005"/>
                    </a:lnTo>
                    <a:lnTo>
                      <a:pt x="1180" y="1000"/>
                    </a:lnTo>
                    <a:lnTo>
                      <a:pt x="1180" y="988"/>
                    </a:lnTo>
                    <a:lnTo>
                      <a:pt x="1151" y="901"/>
                    </a:lnTo>
                    <a:lnTo>
                      <a:pt x="1116" y="790"/>
                    </a:lnTo>
                    <a:lnTo>
                      <a:pt x="1098" y="732"/>
                    </a:lnTo>
                    <a:lnTo>
                      <a:pt x="1093" y="703"/>
                    </a:lnTo>
                    <a:lnTo>
                      <a:pt x="1087" y="680"/>
                    </a:lnTo>
                    <a:lnTo>
                      <a:pt x="1069" y="651"/>
                    </a:lnTo>
                    <a:lnTo>
                      <a:pt x="1046" y="587"/>
                    </a:lnTo>
                    <a:lnTo>
                      <a:pt x="1035" y="546"/>
                    </a:lnTo>
                    <a:lnTo>
                      <a:pt x="1023" y="523"/>
                    </a:lnTo>
                    <a:lnTo>
                      <a:pt x="1017" y="593"/>
                    </a:lnTo>
                    <a:lnTo>
                      <a:pt x="1017" y="651"/>
                    </a:lnTo>
                    <a:lnTo>
                      <a:pt x="1023" y="697"/>
                    </a:lnTo>
                    <a:lnTo>
                      <a:pt x="1029" y="726"/>
                    </a:lnTo>
                    <a:lnTo>
                      <a:pt x="1029" y="750"/>
                    </a:lnTo>
                    <a:lnTo>
                      <a:pt x="1029" y="767"/>
                    </a:lnTo>
                    <a:lnTo>
                      <a:pt x="1029" y="790"/>
                    </a:lnTo>
                    <a:lnTo>
                      <a:pt x="1029" y="819"/>
                    </a:lnTo>
                    <a:lnTo>
                      <a:pt x="1035" y="848"/>
                    </a:lnTo>
                    <a:lnTo>
                      <a:pt x="1035" y="866"/>
                    </a:lnTo>
                    <a:lnTo>
                      <a:pt x="1040" y="866"/>
                    </a:lnTo>
                    <a:lnTo>
                      <a:pt x="1040" y="872"/>
                    </a:lnTo>
                    <a:lnTo>
                      <a:pt x="1035" y="889"/>
                    </a:lnTo>
                    <a:lnTo>
                      <a:pt x="1023" y="918"/>
                    </a:lnTo>
                    <a:lnTo>
                      <a:pt x="976" y="976"/>
                    </a:lnTo>
                    <a:lnTo>
                      <a:pt x="953" y="1000"/>
                    </a:lnTo>
                    <a:lnTo>
                      <a:pt x="947" y="1017"/>
                    </a:lnTo>
                    <a:lnTo>
                      <a:pt x="924" y="1052"/>
                    </a:lnTo>
                    <a:lnTo>
                      <a:pt x="901" y="1069"/>
                    </a:lnTo>
                    <a:lnTo>
                      <a:pt x="889" y="1075"/>
                    </a:lnTo>
                    <a:lnTo>
                      <a:pt x="889" y="1087"/>
                    </a:lnTo>
                    <a:lnTo>
                      <a:pt x="889" y="1092"/>
                    </a:lnTo>
                    <a:lnTo>
                      <a:pt x="860" y="1133"/>
                    </a:lnTo>
                    <a:lnTo>
                      <a:pt x="814" y="1197"/>
                    </a:lnTo>
                    <a:lnTo>
                      <a:pt x="773" y="1249"/>
                    </a:lnTo>
                    <a:lnTo>
                      <a:pt x="750" y="1273"/>
                    </a:lnTo>
                    <a:lnTo>
                      <a:pt x="732" y="1290"/>
                    </a:lnTo>
                    <a:lnTo>
                      <a:pt x="721" y="1290"/>
                    </a:lnTo>
                    <a:lnTo>
                      <a:pt x="692" y="1273"/>
                    </a:lnTo>
                    <a:lnTo>
                      <a:pt x="657" y="1255"/>
                    </a:lnTo>
                    <a:lnTo>
                      <a:pt x="651" y="1244"/>
                    </a:lnTo>
                    <a:lnTo>
                      <a:pt x="645" y="1238"/>
                    </a:lnTo>
                    <a:lnTo>
                      <a:pt x="628" y="1203"/>
                    </a:lnTo>
                    <a:lnTo>
                      <a:pt x="616" y="1180"/>
                    </a:lnTo>
                    <a:lnTo>
                      <a:pt x="628" y="1151"/>
                    </a:lnTo>
                    <a:lnTo>
                      <a:pt x="628" y="1145"/>
                    </a:lnTo>
                    <a:lnTo>
                      <a:pt x="634" y="1139"/>
                    </a:lnTo>
                    <a:lnTo>
                      <a:pt x="657" y="1122"/>
                    </a:lnTo>
                    <a:lnTo>
                      <a:pt x="674" y="1110"/>
                    </a:lnTo>
                    <a:lnTo>
                      <a:pt x="697" y="1092"/>
                    </a:lnTo>
                    <a:lnTo>
                      <a:pt x="732" y="1046"/>
                    </a:lnTo>
                    <a:lnTo>
                      <a:pt x="750" y="1029"/>
                    </a:lnTo>
                    <a:lnTo>
                      <a:pt x="756" y="1011"/>
                    </a:lnTo>
                    <a:lnTo>
                      <a:pt x="756" y="1000"/>
                    </a:lnTo>
                    <a:lnTo>
                      <a:pt x="744" y="1000"/>
                    </a:lnTo>
                    <a:lnTo>
                      <a:pt x="634" y="1000"/>
                    </a:lnTo>
                    <a:lnTo>
                      <a:pt x="587" y="1029"/>
                    </a:lnTo>
                    <a:lnTo>
                      <a:pt x="541" y="1058"/>
                    </a:lnTo>
                    <a:lnTo>
                      <a:pt x="541" y="1075"/>
                    </a:lnTo>
                    <a:lnTo>
                      <a:pt x="541" y="1087"/>
                    </a:lnTo>
                    <a:lnTo>
                      <a:pt x="541" y="1116"/>
                    </a:lnTo>
                    <a:lnTo>
                      <a:pt x="535" y="1174"/>
                    </a:lnTo>
                    <a:lnTo>
                      <a:pt x="523" y="1232"/>
                    </a:lnTo>
                    <a:lnTo>
                      <a:pt x="517" y="1278"/>
                    </a:lnTo>
                    <a:lnTo>
                      <a:pt x="517" y="1325"/>
                    </a:lnTo>
                    <a:lnTo>
                      <a:pt x="512" y="1389"/>
                    </a:lnTo>
                    <a:lnTo>
                      <a:pt x="500" y="1435"/>
                    </a:lnTo>
                    <a:lnTo>
                      <a:pt x="477" y="1488"/>
                    </a:lnTo>
                    <a:lnTo>
                      <a:pt x="442" y="1569"/>
                    </a:lnTo>
                    <a:lnTo>
                      <a:pt x="419" y="1650"/>
                    </a:lnTo>
                    <a:lnTo>
                      <a:pt x="401" y="1749"/>
                    </a:lnTo>
                    <a:lnTo>
                      <a:pt x="401" y="1807"/>
                    </a:lnTo>
                    <a:lnTo>
                      <a:pt x="395" y="1842"/>
                    </a:lnTo>
                    <a:lnTo>
                      <a:pt x="384" y="1877"/>
                    </a:lnTo>
                    <a:lnTo>
                      <a:pt x="355" y="1953"/>
                    </a:lnTo>
                    <a:lnTo>
                      <a:pt x="326" y="2022"/>
                    </a:lnTo>
                    <a:lnTo>
                      <a:pt x="302" y="2092"/>
                    </a:lnTo>
                    <a:close/>
                    <a:moveTo>
                      <a:pt x="727" y="232"/>
                    </a:moveTo>
                    <a:lnTo>
                      <a:pt x="727" y="232"/>
                    </a:lnTo>
                    <a:lnTo>
                      <a:pt x="727" y="174"/>
                    </a:lnTo>
                    <a:lnTo>
                      <a:pt x="721" y="174"/>
                    </a:lnTo>
                    <a:lnTo>
                      <a:pt x="715" y="169"/>
                    </a:lnTo>
                    <a:lnTo>
                      <a:pt x="709" y="169"/>
                    </a:lnTo>
                    <a:lnTo>
                      <a:pt x="697" y="157"/>
                    </a:lnTo>
                    <a:lnTo>
                      <a:pt x="692" y="139"/>
                    </a:lnTo>
                    <a:lnTo>
                      <a:pt x="686" y="105"/>
                    </a:lnTo>
                    <a:lnTo>
                      <a:pt x="674" y="70"/>
                    </a:lnTo>
                    <a:lnTo>
                      <a:pt x="663" y="58"/>
                    </a:lnTo>
                    <a:lnTo>
                      <a:pt x="645" y="46"/>
                    </a:lnTo>
                    <a:lnTo>
                      <a:pt x="593" y="17"/>
                    </a:lnTo>
                    <a:lnTo>
                      <a:pt x="564" y="6"/>
                    </a:lnTo>
                    <a:lnTo>
                      <a:pt x="535" y="0"/>
                    </a:lnTo>
                    <a:lnTo>
                      <a:pt x="500" y="0"/>
                    </a:lnTo>
                    <a:lnTo>
                      <a:pt x="453" y="6"/>
                    </a:lnTo>
                    <a:lnTo>
                      <a:pt x="436" y="17"/>
                    </a:lnTo>
                    <a:lnTo>
                      <a:pt x="419" y="29"/>
                    </a:lnTo>
                    <a:lnTo>
                      <a:pt x="401" y="52"/>
                    </a:lnTo>
                    <a:lnTo>
                      <a:pt x="389" y="76"/>
                    </a:lnTo>
                    <a:lnTo>
                      <a:pt x="378" y="99"/>
                    </a:lnTo>
                    <a:lnTo>
                      <a:pt x="372" y="128"/>
                    </a:lnTo>
                    <a:lnTo>
                      <a:pt x="366" y="157"/>
                    </a:lnTo>
                    <a:lnTo>
                      <a:pt x="366" y="186"/>
                    </a:lnTo>
                    <a:lnTo>
                      <a:pt x="372" y="215"/>
                    </a:lnTo>
                    <a:lnTo>
                      <a:pt x="378" y="238"/>
                    </a:lnTo>
                    <a:lnTo>
                      <a:pt x="389" y="256"/>
                    </a:lnTo>
                    <a:lnTo>
                      <a:pt x="401" y="267"/>
                    </a:lnTo>
                    <a:lnTo>
                      <a:pt x="413" y="273"/>
                    </a:lnTo>
                    <a:lnTo>
                      <a:pt x="424" y="279"/>
                    </a:lnTo>
                    <a:lnTo>
                      <a:pt x="430" y="285"/>
                    </a:lnTo>
                    <a:lnTo>
                      <a:pt x="436" y="291"/>
                    </a:lnTo>
                    <a:lnTo>
                      <a:pt x="436" y="302"/>
                    </a:lnTo>
                    <a:lnTo>
                      <a:pt x="442" y="308"/>
                    </a:lnTo>
                    <a:lnTo>
                      <a:pt x="448" y="308"/>
                    </a:lnTo>
                    <a:lnTo>
                      <a:pt x="459" y="314"/>
                    </a:lnTo>
                    <a:lnTo>
                      <a:pt x="465" y="331"/>
                    </a:lnTo>
                    <a:lnTo>
                      <a:pt x="482" y="366"/>
                    </a:lnTo>
                    <a:lnTo>
                      <a:pt x="488" y="372"/>
                    </a:lnTo>
                    <a:lnTo>
                      <a:pt x="506" y="366"/>
                    </a:lnTo>
                    <a:lnTo>
                      <a:pt x="517" y="366"/>
                    </a:lnTo>
                    <a:lnTo>
                      <a:pt x="523" y="366"/>
                    </a:lnTo>
                    <a:lnTo>
                      <a:pt x="529" y="378"/>
                    </a:lnTo>
                    <a:lnTo>
                      <a:pt x="535" y="384"/>
                    </a:lnTo>
                    <a:lnTo>
                      <a:pt x="541" y="389"/>
                    </a:lnTo>
                    <a:lnTo>
                      <a:pt x="552" y="389"/>
                    </a:lnTo>
                    <a:lnTo>
                      <a:pt x="558" y="389"/>
                    </a:lnTo>
                    <a:lnTo>
                      <a:pt x="570" y="395"/>
                    </a:lnTo>
                    <a:lnTo>
                      <a:pt x="570" y="401"/>
                    </a:lnTo>
                    <a:lnTo>
                      <a:pt x="575" y="418"/>
                    </a:lnTo>
                    <a:lnTo>
                      <a:pt x="575" y="424"/>
                    </a:lnTo>
                    <a:lnTo>
                      <a:pt x="581" y="430"/>
                    </a:lnTo>
                    <a:lnTo>
                      <a:pt x="599" y="424"/>
                    </a:lnTo>
                    <a:lnTo>
                      <a:pt x="605" y="418"/>
                    </a:lnTo>
                    <a:lnTo>
                      <a:pt x="605" y="401"/>
                    </a:lnTo>
                    <a:lnTo>
                      <a:pt x="605" y="389"/>
                    </a:lnTo>
                    <a:lnTo>
                      <a:pt x="610" y="378"/>
                    </a:lnTo>
                    <a:lnTo>
                      <a:pt x="657" y="320"/>
                    </a:lnTo>
                    <a:lnTo>
                      <a:pt x="703" y="285"/>
                    </a:lnTo>
                    <a:lnTo>
                      <a:pt x="750" y="244"/>
                    </a:lnTo>
                    <a:lnTo>
                      <a:pt x="738" y="244"/>
                    </a:lnTo>
                    <a:lnTo>
                      <a:pt x="727" y="238"/>
                    </a:lnTo>
                    <a:lnTo>
                      <a:pt x="727" y="232"/>
                    </a:lnTo>
                    <a:close/>
                    <a:moveTo>
                      <a:pt x="477" y="1151"/>
                    </a:moveTo>
                    <a:lnTo>
                      <a:pt x="477" y="1151"/>
                    </a:lnTo>
                    <a:lnTo>
                      <a:pt x="477" y="1197"/>
                    </a:lnTo>
                    <a:lnTo>
                      <a:pt x="482" y="1261"/>
                    </a:lnTo>
                    <a:lnTo>
                      <a:pt x="482" y="1313"/>
                    </a:lnTo>
                    <a:lnTo>
                      <a:pt x="477" y="1348"/>
                    </a:lnTo>
                    <a:lnTo>
                      <a:pt x="477" y="1366"/>
                    </a:lnTo>
                    <a:lnTo>
                      <a:pt x="488" y="1354"/>
                    </a:lnTo>
                    <a:lnTo>
                      <a:pt x="500" y="1319"/>
                    </a:lnTo>
                    <a:lnTo>
                      <a:pt x="512" y="1284"/>
                    </a:lnTo>
                    <a:lnTo>
                      <a:pt x="512" y="1220"/>
                    </a:lnTo>
                    <a:lnTo>
                      <a:pt x="517" y="1180"/>
                    </a:lnTo>
                    <a:lnTo>
                      <a:pt x="523" y="1133"/>
                    </a:lnTo>
                    <a:lnTo>
                      <a:pt x="523" y="1087"/>
                    </a:lnTo>
                    <a:lnTo>
                      <a:pt x="523" y="1058"/>
                    </a:lnTo>
                    <a:lnTo>
                      <a:pt x="529" y="1052"/>
                    </a:lnTo>
                    <a:lnTo>
                      <a:pt x="517" y="1046"/>
                    </a:lnTo>
                    <a:lnTo>
                      <a:pt x="512" y="1040"/>
                    </a:lnTo>
                    <a:lnTo>
                      <a:pt x="506" y="1034"/>
                    </a:lnTo>
                    <a:lnTo>
                      <a:pt x="506" y="1023"/>
                    </a:lnTo>
                    <a:lnTo>
                      <a:pt x="517" y="1000"/>
                    </a:lnTo>
                    <a:lnTo>
                      <a:pt x="517" y="994"/>
                    </a:lnTo>
                    <a:lnTo>
                      <a:pt x="523" y="982"/>
                    </a:lnTo>
                    <a:lnTo>
                      <a:pt x="517" y="965"/>
                    </a:lnTo>
                    <a:lnTo>
                      <a:pt x="512" y="953"/>
                    </a:lnTo>
                    <a:lnTo>
                      <a:pt x="506" y="947"/>
                    </a:lnTo>
                    <a:lnTo>
                      <a:pt x="506" y="930"/>
                    </a:lnTo>
                    <a:lnTo>
                      <a:pt x="500" y="901"/>
                    </a:lnTo>
                    <a:lnTo>
                      <a:pt x="500" y="877"/>
                    </a:lnTo>
                    <a:lnTo>
                      <a:pt x="529" y="808"/>
                    </a:lnTo>
                    <a:lnTo>
                      <a:pt x="546" y="767"/>
                    </a:lnTo>
                    <a:lnTo>
                      <a:pt x="552" y="744"/>
                    </a:lnTo>
                    <a:lnTo>
                      <a:pt x="552" y="721"/>
                    </a:lnTo>
                    <a:lnTo>
                      <a:pt x="552" y="692"/>
                    </a:lnTo>
                    <a:lnTo>
                      <a:pt x="546" y="697"/>
                    </a:lnTo>
                    <a:lnTo>
                      <a:pt x="541" y="697"/>
                    </a:lnTo>
                    <a:lnTo>
                      <a:pt x="564" y="633"/>
                    </a:lnTo>
                    <a:lnTo>
                      <a:pt x="605" y="540"/>
                    </a:lnTo>
                    <a:lnTo>
                      <a:pt x="639" y="471"/>
                    </a:lnTo>
                    <a:lnTo>
                      <a:pt x="668" y="430"/>
                    </a:lnTo>
                    <a:lnTo>
                      <a:pt x="674" y="407"/>
                    </a:lnTo>
                    <a:lnTo>
                      <a:pt x="674" y="401"/>
                    </a:lnTo>
                    <a:lnTo>
                      <a:pt x="663" y="395"/>
                    </a:lnTo>
                    <a:lnTo>
                      <a:pt x="657" y="389"/>
                    </a:lnTo>
                    <a:lnTo>
                      <a:pt x="645" y="401"/>
                    </a:lnTo>
                    <a:lnTo>
                      <a:pt x="639" y="424"/>
                    </a:lnTo>
                    <a:lnTo>
                      <a:pt x="628" y="453"/>
                    </a:lnTo>
                    <a:lnTo>
                      <a:pt x="610" y="477"/>
                    </a:lnTo>
                    <a:lnTo>
                      <a:pt x="605" y="506"/>
                    </a:lnTo>
                    <a:lnTo>
                      <a:pt x="587" y="535"/>
                    </a:lnTo>
                    <a:lnTo>
                      <a:pt x="570" y="575"/>
                    </a:lnTo>
                    <a:lnTo>
                      <a:pt x="564" y="604"/>
                    </a:lnTo>
                    <a:lnTo>
                      <a:pt x="558" y="587"/>
                    </a:lnTo>
                    <a:lnTo>
                      <a:pt x="558" y="564"/>
                    </a:lnTo>
                    <a:lnTo>
                      <a:pt x="558" y="529"/>
                    </a:lnTo>
                    <a:lnTo>
                      <a:pt x="570" y="517"/>
                    </a:lnTo>
                    <a:lnTo>
                      <a:pt x="575" y="482"/>
                    </a:lnTo>
                    <a:lnTo>
                      <a:pt x="570" y="459"/>
                    </a:lnTo>
                    <a:lnTo>
                      <a:pt x="558" y="459"/>
                    </a:lnTo>
                    <a:lnTo>
                      <a:pt x="546" y="465"/>
                    </a:lnTo>
                    <a:lnTo>
                      <a:pt x="541" y="488"/>
                    </a:lnTo>
                    <a:lnTo>
                      <a:pt x="535" y="535"/>
                    </a:lnTo>
                    <a:lnTo>
                      <a:pt x="535" y="523"/>
                    </a:lnTo>
                    <a:lnTo>
                      <a:pt x="535" y="500"/>
                    </a:lnTo>
                    <a:lnTo>
                      <a:pt x="535" y="488"/>
                    </a:lnTo>
                    <a:lnTo>
                      <a:pt x="529" y="488"/>
                    </a:lnTo>
                    <a:lnTo>
                      <a:pt x="523" y="488"/>
                    </a:lnTo>
                    <a:lnTo>
                      <a:pt x="517" y="494"/>
                    </a:lnTo>
                    <a:lnTo>
                      <a:pt x="517" y="500"/>
                    </a:lnTo>
                    <a:lnTo>
                      <a:pt x="512" y="517"/>
                    </a:lnTo>
                    <a:lnTo>
                      <a:pt x="506" y="535"/>
                    </a:lnTo>
                    <a:lnTo>
                      <a:pt x="500" y="540"/>
                    </a:lnTo>
                    <a:lnTo>
                      <a:pt x="488" y="546"/>
                    </a:lnTo>
                    <a:lnTo>
                      <a:pt x="482" y="552"/>
                    </a:lnTo>
                    <a:lnTo>
                      <a:pt x="477" y="564"/>
                    </a:lnTo>
                    <a:lnTo>
                      <a:pt x="477" y="581"/>
                    </a:lnTo>
                    <a:lnTo>
                      <a:pt x="482" y="599"/>
                    </a:lnTo>
                    <a:lnTo>
                      <a:pt x="494" y="633"/>
                    </a:lnTo>
                    <a:lnTo>
                      <a:pt x="494" y="651"/>
                    </a:lnTo>
                    <a:lnTo>
                      <a:pt x="488" y="662"/>
                    </a:lnTo>
                    <a:lnTo>
                      <a:pt x="500" y="692"/>
                    </a:lnTo>
                    <a:lnTo>
                      <a:pt x="506" y="686"/>
                    </a:lnTo>
                    <a:lnTo>
                      <a:pt x="517" y="662"/>
                    </a:lnTo>
                    <a:lnTo>
                      <a:pt x="517" y="697"/>
                    </a:lnTo>
                    <a:lnTo>
                      <a:pt x="517" y="738"/>
                    </a:lnTo>
                    <a:lnTo>
                      <a:pt x="512" y="802"/>
                    </a:lnTo>
                    <a:lnTo>
                      <a:pt x="506" y="825"/>
                    </a:lnTo>
                    <a:lnTo>
                      <a:pt x="500" y="843"/>
                    </a:lnTo>
                    <a:lnTo>
                      <a:pt x="494" y="877"/>
                    </a:lnTo>
                    <a:lnTo>
                      <a:pt x="488" y="936"/>
                    </a:lnTo>
                    <a:lnTo>
                      <a:pt x="482" y="1011"/>
                    </a:lnTo>
                    <a:lnTo>
                      <a:pt x="477" y="1069"/>
                    </a:lnTo>
                    <a:lnTo>
                      <a:pt x="471" y="1092"/>
                    </a:lnTo>
                    <a:lnTo>
                      <a:pt x="477" y="1110"/>
                    </a:lnTo>
                    <a:lnTo>
                      <a:pt x="477" y="1127"/>
                    </a:lnTo>
                    <a:lnTo>
                      <a:pt x="477" y="11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 sz="1200"/>
              </a:p>
            </p:txBody>
          </p:sp>
        </p:grpSp>
        <p:sp>
          <p:nvSpPr>
            <p:cNvPr id="28" name="Freeform 249"/>
            <p:cNvSpPr>
              <a:spLocks noEditPoints="1"/>
            </p:cNvSpPr>
            <p:nvPr/>
          </p:nvSpPr>
          <p:spPr bwMode="auto">
            <a:xfrm flipH="1">
              <a:off x="6283325" y="838200"/>
              <a:ext cx="422275" cy="833438"/>
            </a:xfrm>
            <a:custGeom>
              <a:avLst/>
              <a:gdLst>
                <a:gd name="T0" fmla="*/ 942527 w 340"/>
                <a:gd name="T1" fmla="*/ 1595478 h 694"/>
                <a:gd name="T2" fmla="*/ 851900 w 340"/>
                <a:gd name="T3" fmla="*/ 1335609 h 694"/>
                <a:gd name="T4" fmla="*/ 870025 w 340"/>
                <a:gd name="T5" fmla="*/ 1063652 h 694"/>
                <a:gd name="T6" fmla="*/ 912318 w 340"/>
                <a:gd name="T7" fmla="*/ 1154304 h 694"/>
                <a:gd name="T8" fmla="*/ 954611 w 340"/>
                <a:gd name="T9" fmla="*/ 1269130 h 694"/>
                <a:gd name="T10" fmla="*/ 978778 w 340"/>
                <a:gd name="T11" fmla="*/ 1263087 h 694"/>
                <a:gd name="T12" fmla="*/ 948569 w 340"/>
                <a:gd name="T13" fmla="*/ 1244956 h 694"/>
                <a:gd name="T14" fmla="*/ 984820 w 340"/>
                <a:gd name="T15" fmla="*/ 1244956 h 694"/>
                <a:gd name="T16" fmla="*/ 996904 w 340"/>
                <a:gd name="T17" fmla="*/ 1226826 h 694"/>
                <a:gd name="T18" fmla="*/ 1002946 w 340"/>
                <a:gd name="T19" fmla="*/ 1202652 h 694"/>
                <a:gd name="T20" fmla="*/ 1002946 w 340"/>
                <a:gd name="T21" fmla="*/ 1172435 h 694"/>
                <a:gd name="T22" fmla="*/ 1008987 w 340"/>
                <a:gd name="T23" fmla="*/ 1136174 h 694"/>
                <a:gd name="T24" fmla="*/ 984820 w 340"/>
                <a:gd name="T25" fmla="*/ 1003217 h 694"/>
                <a:gd name="T26" fmla="*/ 954611 w 340"/>
                <a:gd name="T27" fmla="*/ 815870 h 694"/>
                <a:gd name="T28" fmla="*/ 924402 w 340"/>
                <a:gd name="T29" fmla="*/ 707087 h 694"/>
                <a:gd name="T30" fmla="*/ 791481 w 340"/>
                <a:gd name="T31" fmla="*/ 368652 h 694"/>
                <a:gd name="T32" fmla="*/ 712937 w 340"/>
                <a:gd name="T33" fmla="*/ 265913 h 694"/>
                <a:gd name="T34" fmla="*/ 737105 w 340"/>
                <a:gd name="T35" fmla="*/ 72522 h 694"/>
                <a:gd name="T36" fmla="*/ 628351 w 340"/>
                <a:gd name="T37" fmla="*/ 0 h 694"/>
                <a:gd name="T38" fmla="*/ 507515 w 340"/>
                <a:gd name="T39" fmla="*/ 18130 h 694"/>
                <a:gd name="T40" fmla="*/ 501473 w 340"/>
                <a:gd name="T41" fmla="*/ 72522 h 694"/>
                <a:gd name="T42" fmla="*/ 489389 w 340"/>
                <a:gd name="T43" fmla="*/ 163174 h 694"/>
                <a:gd name="T44" fmla="*/ 495431 w 340"/>
                <a:gd name="T45" fmla="*/ 247783 h 694"/>
                <a:gd name="T46" fmla="*/ 507515 w 340"/>
                <a:gd name="T47" fmla="*/ 284043 h 694"/>
                <a:gd name="T48" fmla="*/ 567933 w 340"/>
                <a:gd name="T49" fmla="*/ 314261 h 694"/>
                <a:gd name="T50" fmla="*/ 573975 w 340"/>
                <a:gd name="T51" fmla="*/ 386783 h 694"/>
                <a:gd name="T52" fmla="*/ 549808 w 340"/>
                <a:gd name="T53" fmla="*/ 423044 h 694"/>
                <a:gd name="T54" fmla="*/ 501473 w 340"/>
                <a:gd name="T55" fmla="*/ 622478 h 694"/>
                <a:gd name="T56" fmla="*/ 471264 w 340"/>
                <a:gd name="T57" fmla="*/ 858174 h 694"/>
                <a:gd name="T58" fmla="*/ 435013 w 340"/>
                <a:gd name="T59" fmla="*/ 930696 h 694"/>
                <a:gd name="T60" fmla="*/ 326259 w 340"/>
                <a:gd name="T61" fmla="*/ 1063652 h 694"/>
                <a:gd name="T62" fmla="*/ 96669 w 340"/>
                <a:gd name="T63" fmla="*/ 1087826 h 694"/>
                <a:gd name="T64" fmla="*/ 374594 w 340"/>
                <a:gd name="T65" fmla="*/ 1583392 h 694"/>
                <a:gd name="T66" fmla="*/ 314176 w 340"/>
                <a:gd name="T67" fmla="*/ 1722391 h 694"/>
                <a:gd name="T68" fmla="*/ 235632 w 340"/>
                <a:gd name="T69" fmla="*/ 1825131 h 694"/>
                <a:gd name="T70" fmla="*/ 108753 w 340"/>
                <a:gd name="T71" fmla="*/ 1964131 h 694"/>
                <a:gd name="T72" fmla="*/ 18126 w 340"/>
                <a:gd name="T73" fmla="*/ 1964131 h 694"/>
                <a:gd name="T74" fmla="*/ 151046 w 340"/>
                <a:gd name="T75" fmla="*/ 2054783 h 694"/>
                <a:gd name="T76" fmla="*/ 247715 w 340"/>
                <a:gd name="T77" fmla="*/ 2078957 h 694"/>
                <a:gd name="T78" fmla="*/ 332301 w 340"/>
                <a:gd name="T79" fmla="*/ 2042696 h 694"/>
                <a:gd name="T80" fmla="*/ 392720 w 340"/>
                <a:gd name="T81" fmla="*/ 1933913 h 694"/>
                <a:gd name="T82" fmla="*/ 495431 w 340"/>
                <a:gd name="T83" fmla="*/ 1788870 h 694"/>
                <a:gd name="T84" fmla="*/ 731063 w 340"/>
                <a:gd name="T85" fmla="*/ 1746565 h 694"/>
                <a:gd name="T86" fmla="*/ 803565 w 340"/>
                <a:gd name="T87" fmla="*/ 1970174 h 694"/>
                <a:gd name="T88" fmla="*/ 694812 w 340"/>
                <a:gd name="T89" fmla="*/ 2024565 h 694"/>
                <a:gd name="T90" fmla="*/ 682728 w 340"/>
                <a:gd name="T91" fmla="*/ 2060826 h 694"/>
                <a:gd name="T92" fmla="*/ 851900 w 340"/>
                <a:gd name="T93" fmla="*/ 2060826 h 694"/>
                <a:gd name="T94" fmla="*/ 1015029 w 340"/>
                <a:gd name="T95" fmla="*/ 2060826 h 694"/>
                <a:gd name="T96" fmla="*/ 453138 w 340"/>
                <a:gd name="T97" fmla="*/ 1166391 h 694"/>
                <a:gd name="T98" fmla="*/ 416887 w 340"/>
                <a:gd name="T99" fmla="*/ 1093870 h 694"/>
                <a:gd name="T100" fmla="*/ 314176 w 340"/>
                <a:gd name="T101" fmla="*/ 1099913 h 694"/>
                <a:gd name="T102" fmla="*/ 332301 w 340"/>
                <a:gd name="T103" fmla="*/ 1105957 h 694"/>
                <a:gd name="T104" fmla="*/ 350427 w 340"/>
                <a:gd name="T105" fmla="*/ 1118043 h 694"/>
                <a:gd name="T106" fmla="*/ 380636 w 340"/>
                <a:gd name="T107" fmla="*/ 1130130 h 694"/>
                <a:gd name="T108" fmla="*/ 404803 w 340"/>
                <a:gd name="T109" fmla="*/ 1130130 h 6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40"/>
                <a:gd name="T166" fmla="*/ 0 h 694"/>
                <a:gd name="T167" fmla="*/ 340 w 340"/>
                <a:gd name="T168" fmla="*/ 694 h 6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40" h="694">
                  <a:moveTo>
                    <a:pt x="334" y="658"/>
                  </a:moveTo>
                  <a:lnTo>
                    <a:pt x="340" y="654"/>
                  </a:lnTo>
                  <a:lnTo>
                    <a:pt x="330" y="598"/>
                  </a:lnTo>
                  <a:lnTo>
                    <a:pt x="322" y="562"/>
                  </a:lnTo>
                  <a:lnTo>
                    <a:pt x="312" y="528"/>
                  </a:lnTo>
                  <a:lnTo>
                    <a:pt x="292" y="478"/>
                  </a:lnTo>
                  <a:lnTo>
                    <a:pt x="290" y="464"/>
                  </a:lnTo>
                  <a:lnTo>
                    <a:pt x="288" y="456"/>
                  </a:lnTo>
                  <a:lnTo>
                    <a:pt x="282" y="442"/>
                  </a:lnTo>
                  <a:lnTo>
                    <a:pt x="282" y="432"/>
                  </a:lnTo>
                  <a:lnTo>
                    <a:pt x="280" y="418"/>
                  </a:lnTo>
                  <a:lnTo>
                    <a:pt x="276" y="406"/>
                  </a:lnTo>
                  <a:lnTo>
                    <a:pt x="284" y="404"/>
                  </a:lnTo>
                  <a:lnTo>
                    <a:pt x="288" y="352"/>
                  </a:lnTo>
                  <a:lnTo>
                    <a:pt x="290" y="358"/>
                  </a:lnTo>
                  <a:lnTo>
                    <a:pt x="292" y="382"/>
                  </a:lnTo>
                  <a:lnTo>
                    <a:pt x="302" y="382"/>
                  </a:lnTo>
                  <a:lnTo>
                    <a:pt x="300" y="392"/>
                  </a:lnTo>
                  <a:lnTo>
                    <a:pt x="300" y="398"/>
                  </a:lnTo>
                  <a:lnTo>
                    <a:pt x="302" y="402"/>
                  </a:lnTo>
                  <a:lnTo>
                    <a:pt x="306" y="416"/>
                  </a:lnTo>
                  <a:lnTo>
                    <a:pt x="316" y="420"/>
                  </a:lnTo>
                  <a:lnTo>
                    <a:pt x="320" y="420"/>
                  </a:lnTo>
                  <a:lnTo>
                    <a:pt x="322" y="420"/>
                  </a:lnTo>
                  <a:lnTo>
                    <a:pt x="324" y="418"/>
                  </a:lnTo>
                  <a:lnTo>
                    <a:pt x="320" y="416"/>
                  </a:lnTo>
                  <a:lnTo>
                    <a:pt x="316" y="414"/>
                  </a:lnTo>
                  <a:lnTo>
                    <a:pt x="314" y="414"/>
                  </a:lnTo>
                  <a:lnTo>
                    <a:pt x="314" y="412"/>
                  </a:lnTo>
                  <a:lnTo>
                    <a:pt x="312" y="410"/>
                  </a:lnTo>
                  <a:lnTo>
                    <a:pt x="316" y="412"/>
                  </a:lnTo>
                  <a:lnTo>
                    <a:pt x="320" y="416"/>
                  </a:lnTo>
                  <a:lnTo>
                    <a:pt x="322" y="414"/>
                  </a:lnTo>
                  <a:lnTo>
                    <a:pt x="326" y="412"/>
                  </a:lnTo>
                  <a:lnTo>
                    <a:pt x="326" y="410"/>
                  </a:lnTo>
                  <a:lnTo>
                    <a:pt x="326" y="408"/>
                  </a:lnTo>
                  <a:lnTo>
                    <a:pt x="328" y="408"/>
                  </a:lnTo>
                  <a:lnTo>
                    <a:pt x="330" y="406"/>
                  </a:lnTo>
                  <a:lnTo>
                    <a:pt x="332" y="404"/>
                  </a:lnTo>
                  <a:lnTo>
                    <a:pt x="332" y="400"/>
                  </a:lnTo>
                  <a:lnTo>
                    <a:pt x="330" y="398"/>
                  </a:lnTo>
                  <a:lnTo>
                    <a:pt x="332" y="398"/>
                  </a:lnTo>
                  <a:lnTo>
                    <a:pt x="334" y="396"/>
                  </a:lnTo>
                  <a:lnTo>
                    <a:pt x="334" y="394"/>
                  </a:lnTo>
                  <a:lnTo>
                    <a:pt x="334" y="392"/>
                  </a:lnTo>
                  <a:lnTo>
                    <a:pt x="332" y="388"/>
                  </a:lnTo>
                  <a:lnTo>
                    <a:pt x="330" y="386"/>
                  </a:lnTo>
                  <a:lnTo>
                    <a:pt x="330" y="384"/>
                  </a:lnTo>
                  <a:lnTo>
                    <a:pt x="328" y="378"/>
                  </a:lnTo>
                  <a:lnTo>
                    <a:pt x="334" y="376"/>
                  </a:lnTo>
                  <a:lnTo>
                    <a:pt x="336" y="374"/>
                  </a:lnTo>
                  <a:lnTo>
                    <a:pt x="336" y="370"/>
                  </a:lnTo>
                  <a:lnTo>
                    <a:pt x="334" y="358"/>
                  </a:lnTo>
                  <a:lnTo>
                    <a:pt x="330" y="344"/>
                  </a:lnTo>
                  <a:lnTo>
                    <a:pt x="326" y="336"/>
                  </a:lnTo>
                  <a:lnTo>
                    <a:pt x="326" y="332"/>
                  </a:lnTo>
                  <a:lnTo>
                    <a:pt x="324" y="328"/>
                  </a:lnTo>
                  <a:lnTo>
                    <a:pt x="324" y="316"/>
                  </a:lnTo>
                  <a:lnTo>
                    <a:pt x="322" y="292"/>
                  </a:lnTo>
                  <a:lnTo>
                    <a:pt x="318" y="278"/>
                  </a:lnTo>
                  <a:lnTo>
                    <a:pt x="316" y="270"/>
                  </a:lnTo>
                  <a:lnTo>
                    <a:pt x="314" y="260"/>
                  </a:lnTo>
                  <a:lnTo>
                    <a:pt x="312" y="250"/>
                  </a:lnTo>
                  <a:lnTo>
                    <a:pt x="312" y="246"/>
                  </a:lnTo>
                  <a:lnTo>
                    <a:pt x="310" y="242"/>
                  </a:lnTo>
                  <a:lnTo>
                    <a:pt x="306" y="234"/>
                  </a:lnTo>
                  <a:lnTo>
                    <a:pt x="292" y="172"/>
                  </a:lnTo>
                  <a:lnTo>
                    <a:pt x="284" y="158"/>
                  </a:lnTo>
                  <a:lnTo>
                    <a:pt x="274" y="142"/>
                  </a:lnTo>
                  <a:lnTo>
                    <a:pt x="268" y="130"/>
                  </a:lnTo>
                  <a:lnTo>
                    <a:pt x="262" y="122"/>
                  </a:lnTo>
                  <a:lnTo>
                    <a:pt x="252" y="110"/>
                  </a:lnTo>
                  <a:lnTo>
                    <a:pt x="242" y="98"/>
                  </a:lnTo>
                  <a:lnTo>
                    <a:pt x="240" y="92"/>
                  </a:lnTo>
                  <a:lnTo>
                    <a:pt x="238" y="88"/>
                  </a:lnTo>
                  <a:lnTo>
                    <a:pt x="236" y="88"/>
                  </a:lnTo>
                  <a:lnTo>
                    <a:pt x="238" y="84"/>
                  </a:lnTo>
                  <a:lnTo>
                    <a:pt x="242" y="66"/>
                  </a:lnTo>
                  <a:lnTo>
                    <a:pt x="244" y="44"/>
                  </a:lnTo>
                  <a:lnTo>
                    <a:pt x="244" y="34"/>
                  </a:lnTo>
                  <a:lnTo>
                    <a:pt x="244" y="24"/>
                  </a:lnTo>
                  <a:lnTo>
                    <a:pt x="240" y="18"/>
                  </a:lnTo>
                  <a:lnTo>
                    <a:pt x="234" y="12"/>
                  </a:lnTo>
                  <a:lnTo>
                    <a:pt x="226" y="6"/>
                  </a:lnTo>
                  <a:lnTo>
                    <a:pt x="220" y="4"/>
                  </a:lnTo>
                  <a:lnTo>
                    <a:pt x="208" y="0"/>
                  </a:lnTo>
                  <a:lnTo>
                    <a:pt x="202" y="2"/>
                  </a:lnTo>
                  <a:lnTo>
                    <a:pt x="196" y="2"/>
                  </a:lnTo>
                  <a:lnTo>
                    <a:pt x="190" y="4"/>
                  </a:lnTo>
                  <a:lnTo>
                    <a:pt x="182" y="4"/>
                  </a:lnTo>
                  <a:lnTo>
                    <a:pt x="174" y="6"/>
                  </a:lnTo>
                  <a:lnTo>
                    <a:pt x="168" y="6"/>
                  </a:lnTo>
                  <a:lnTo>
                    <a:pt x="164" y="10"/>
                  </a:lnTo>
                  <a:lnTo>
                    <a:pt x="162" y="12"/>
                  </a:lnTo>
                  <a:lnTo>
                    <a:pt x="162" y="18"/>
                  </a:lnTo>
                  <a:lnTo>
                    <a:pt x="164" y="24"/>
                  </a:lnTo>
                  <a:lnTo>
                    <a:pt x="166" y="24"/>
                  </a:lnTo>
                  <a:lnTo>
                    <a:pt x="164" y="30"/>
                  </a:lnTo>
                  <a:lnTo>
                    <a:pt x="162" y="40"/>
                  </a:lnTo>
                  <a:lnTo>
                    <a:pt x="160" y="46"/>
                  </a:lnTo>
                  <a:lnTo>
                    <a:pt x="160" y="48"/>
                  </a:lnTo>
                  <a:lnTo>
                    <a:pt x="162" y="54"/>
                  </a:lnTo>
                  <a:lnTo>
                    <a:pt x="156" y="68"/>
                  </a:lnTo>
                  <a:lnTo>
                    <a:pt x="158" y="68"/>
                  </a:lnTo>
                  <a:lnTo>
                    <a:pt x="166" y="72"/>
                  </a:lnTo>
                  <a:lnTo>
                    <a:pt x="164" y="78"/>
                  </a:lnTo>
                  <a:lnTo>
                    <a:pt x="166" y="80"/>
                  </a:lnTo>
                  <a:lnTo>
                    <a:pt x="164" y="82"/>
                  </a:lnTo>
                  <a:lnTo>
                    <a:pt x="164" y="84"/>
                  </a:lnTo>
                  <a:lnTo>
                    <a:pt x="166" y="86"/>
                  </a:lnTo>
                  <a:lnTo>
                    <a:pt x="168" y="88"/>
                  </a:lnTo>
                  <a:lnTo>
                    <a:pt x="168" y="90"/>
                  </a:lnTo>
                  <a:lnTo>
                    <a:pt x="168" y="94"/>
                  </a:lnTo>
                  <a:lnTo>
                    <a:pt x="166" y="98"/>
                  </a:lnTo>
                  <a:lnTo>
                    <a:pt x="168" y="100"/>
                  </a:lnTo>
                  <a:lnTo>
                    <a:pt x="170" y="102"/>
                  </a:lnTo>
                  <a:lnTo>
                    <a:pt x="176" y="104"/>
                  </a:lnTo>
                  <a:lnTo>
                    <a:pt x="182" y="104"/>
                  </a:lnTo>
                  <a:lnTo>
                    <a:pt x="188" y="104"/>
                  </a:lnTo>
                  <a:lnTo>
                    <a:pt x="192" y="106"/>
                  </a:lnTo>
                  <a:lnTo>
                    <a:pt x="194" y="114"/>
                  </a:lnTo>
                  <a:lnTo>
                    <a:pt x="192" y="116"/>
                  </a:lnTo>
                  <a:lnTo>
                    <a:pt x="188" y="124"/>
                  </a:lnTo>
                  <a:lnTo>
                    <a:pt x="190" y="128"/>
                  </a:lnTo>
                  <a:lnTo>
                    <a:pt x="188" y="130"/>
                  </a:lnTo>
                  <a:lnTo>
                    <a:pt x="190" y="128"/>
                  </a:lnTo>
                  <a:lnTo>
                    <a:pt x="190" y="130"/>
                  </a:lnTo>
                  <a:lnTo>
                    <a:pt x="186" y="132"/>
                  </a:lnTo>
                  <a:lnTo>
                    <a:pt x="184" y="136"/>
                  </a:lnTo>
                  <a:lnTo>
                    <a:pt x="182" y="140"/>
                  </a:lnTo>
                  <a:lnTo>
                    <a:pt x="182" y="144"/>
                  </a:lnTo>
                  <a:lnTo>
                    <a:pt x="176" y="162"/>
                  </a:lnTo>
                  <a:lnTo>
                    <a:pt x="168" y="188"/>
                  </a:lnTo>
                  <a:lnTo>
                    <a:pt x="166" y="206"/>
                  </a:lnTo>
                  <a:lnTo>
                    <a:pt x="164" y="228"/>
                  </a:lnTo>
                  <a:lnTo>
                    <a:pt x="164" y="266"/>
                  </a:lnTo>
                  <a:lnTo>
                    <a:pt x="158" y="280"/>
                  </a:lnTo>
                  <a:lnTo>
                    <a:pt x="156" y="284"/>
                  </a:lnTo>
                  <a:lnTo>
                    <a:pt x="152" y="288"/>
                  </a:lnTo>
                  <a:lnTo>
                    <a:pt x="150" y="290"/>
                  </a:lnTo>
                  <a:lnTo>
                    <a:pt x="148" y="294"/>
                  </a:lnTo>
                  <a:lnTo>
                    <a:pt x="146" y="304"/>
                  </a:lnTo>
                  <a:lnTo>
                    <a:pt x="144" y="308"/>
                  </a:lnTo>
                  <a:lnTo>
                    <a:pt x="118" y="336"/>
                  </a:lnTo>
                  <a:lnTo>
                    <a:pt x="120" y="340"/>
                  </a:lnTo>
                  <a:lnTo>
                    <a:pt x="110" y="346"/>
                  </a:lnTo>
                  <a:lnTo>
                    <a:pt x="108" y="352"/>
                  </a:lnTo>
                  <a:lnTo>
                    <a:pt x="104" y="352"/>
                  </a:lnTo>
                  <a:lnTo>
                    <a:pt x="100" y="354"/>
                  </a:lnTo>
                  <a:lnTo>
                    <a:pt x="96" y="362"/>
                  </a:lnTo>
                  <a:lnTo>
                    <a:pt x="94" y="368"/>
                  </a:lnTo>
                  <a:lnTo>
                    <a:pt x="42" y="350"/>
                  </a:lnTo>
                  <a:lnTo>
                    <a:pt x="32" y="360"/>
                  </a:lnTo>
                  <a:lnTo>
                    <a:pt x="2" y="462"/>
                  </a:lnTo>
                  <a:lnTo>
                    <a:pt x="128" y="506"/>
                  </a:lnTo>
                  <a:lnTo>
                    <a:pt x="126" y="512"/>
                  </a:lnTo>
                  <a:lnTo>
                    <a:pt x="124" y="518"/>
                  </a:lnTo>
                  <a:lnTo>
                    <a:pt x="124" y="524"/>
                  </a:lnTo>
                  <a:lnTo>
                    <a:pt x="120" y="532"/>
                  </a:lnTo>
                  <a:lnTo>
                    <a:pt x="116" y="544"/>
                  </a:lnTo>
                  <a:lnTo>
                    <a:pt x="114" y="558"/>
                  </a:lnTo>
                  <a:lnTo>
                    <a:pt x="114" y="568"/>
                  </a:lnTo>
                  <a:lnTo>
                    <a:pt x="104" y="570"/>
                  </a:lnTo>
                  <a:lnTo>
                    <a:pt x="98" y="574"/>
                  </a:lnTo>
                  <a:lnTo>
                    <a:pt x="94" y="576"/>
                  </a:lnTo>
                  <a:lnTo>
                    <a:pt x="86" y="590"/>
                  </a:lnTo>
                  <a:lnTo>
                    <a:pt x="82" y="598"/>
                  </a:lnTo>
                  <a:lnTo>
                    <a:pt x="78" y="604"/>
                  </a:lnTo>
                  <a:lnTo>
                    <a:pt x="66" y="616"/>
                  </a:lnTo>
                  <a:lnTo>
                    <a:pt x="60" y="624"/>
                  </a:lnTo>
                  <a:lnTo>
                    <a:pt x="54" y="636"/>
                  </a:lnTo>
                  <a:lnTo>
                    <a:pt x="62" y="646"/>
                  </a:lnTo>
                  <a:lnTo>
                    <a:pt x="52" y="648"/>
                  </a:lnTo>
                  <a:lnTo>
                    <a:pt x="36" y="650"/>
                  </a:lnTo>
                  <a:lnTo>
                    <a:pt x="30" y="650"/>
                  </a:lnTo>
                  <a:lnTo>
                    <a:pt x="24" y="648"/>
                  </a:lnTo>
                  <a:lnTo>
                    <a:pt x="16" y="646"/>
                  </a:lnTo>
                  <a:lnTo>
                    <a:pt x="10" y="646"/>
                  </a:lnTo>
                  <a:lnTo>
                    <a:pt x="6" y="650"/>
                  </a:lnTo>
                  <a:lnTo>
                    <a:pt x="0" y="654"/>
                  </a:lnTo>
                  <a:lnTo>
                    <a:pt x="12" y="664"/>
                  </a:lnTo>
                  <a:lnTo>
                    <a:pt x="24" y="672"/>
                  </a:lnTo>
                  <a:lnTo>
                    <a:pt x="36" y="678"/>
                  </a:lnTo>
                  <a:lnTo>
                    <a:pt x="50" y="680"/>
                  </a:lnTo>
                  <a:lnTo>
                    <a:pt x="60" y="682"/>
                  </a:lnTo>
                  <a:lnTo>
                    <a:pt x="74" y="682"/>
                  </a:lnTo>
                  <a:lnTo>
                    <a:pt x="78" y="684"/>
                  </a:lnTo>
                  <a:lnTo>
                    <a:pt x="78" y="686"/>
                  </a:lnTo>
                  <a:lnTo>
                    <a:pt x="82" y="688"/>
                  </a:lnTo>
                  <a:lnTo>
                    <a:pt x="88" y="692"/>
                  </a:lnTo>
                  <a:lnTo>
                    <a:pt x="94" y="694"/>
                  </a:lnTo>
                  <a:lnTo>
                    <a:pt x="108" y="694"/>
                  </a:lnTo>
                  <a:lnTo>
                    <a:pt x="114" y="680"/>
                  </a:lnTo>
                  <a:lnTo>
                    <a:pt x="110" y="676"/>
                  </a:lnTo>
                  <a:lnTo>
                    <a:pt x="112" y="674"/>
                  </a:lnTo>
                  <a:lnTo>
                    <a:pt x="114" y="668"/>
                  </a:lnTo>
                  <a:lnTo>
                    <a:pt x="114" y="660"/>
                  </a:lnTo>
                  <a:lnTo>
                    <a:pt x="124" y="650"/>
                  </a:lnTo>
                  <a:lnTo>
                    <a:pt x="130" y="640"/>
                  </a:lnTo>
                  <a:lnTo>
                    <a:pt x="134" y="634"/>
                  </a:lnTo>
                  <a:lnTo>
                    <a:pt x="134" y="626"/>
                  </a:lnTo>
                  <a:lnTo>
                    <a:pt x="146" y="612"/>
                  </a:lnTo>
                  <a:lnTo>
                    <a:pt x="164" y="592"/>
                  </a:lnTo>
                  <a:lnTo>
                    <a:pt x="178" y="572"/>
                  </a:lnTo>
                  <a:lnTo>
                    <a:pt x="192" y="546"/>
                  </a:lnTo>
                  <a:lnTo>
                    <a:pt x="214" y="496"/>
                  </a:lnTo>
                  <a:lnTo>
                    <a:pt x="230" y="542"/>
                  </a:lnTo>
                  <a:lnTo>
                    <a:pt x="242" y="578"/>
                  </a:lnTo>
                  <a:lnTo>
                    <a:pt x="252" y="602"/>
                  </a:lnTo>
                  <a:lnTo>
                    <a:pt x="260" y="618"/>
                  </a:lnTo>
                  <a:lnTo>
                    <a:pt x="264" y="624"/>
                  </a:lnTo>
                  <a:lnTo>
                    <a:pt x="270" y="630"/>
                  </a:lnTo>
                  <a:lnTo>
                    <a:pt x="266" y="652"/>
                  </a:lnTo>
                  <a:lnTo>
                    <a:pt x="262" y="658"/>
                  </a:lnTo>
                  <a:lnTo>
                    <a:pt x="258" y="662"/>
                  </a:lnTo>
                  <a:lnTo>
                    <a:pt x="256" y="664"/>
                  </a:lnTo>
                  <a:lnTo>
                    <a:pt x="252" y="666"/>
                  </a:lnTo>
                  <a:lnTo>
                    <a:pt x="230" y="670"/>
                  </a:lnTo>
                  <a:lnTo>
                    <a:pt x="226" y="674"/>
                  </a:lnTo>
                  <a:lnTo>
                    <a:pt x="222" y="676"/>
                  </a:lnTo>
                  <a:lnTo>
                    <a:pt x="222" y="678"/>
                  </a:lnTo>
                  <a:lnTo>
                    <a:pt x="224" y="680"/>
                  </a:lnTo>
                  <a:lnTo>
                    <a:pt x="226" y="682"/>
                  </a:lnTo>
                  <a:lnTo>
                    <a:pt x="232" y="684"/>
                  </a:lnTo>
                  <a:lnTo>
                    <a:pt x="244" y="684"/>
                  </a:lnTo>
                  <a:lnTo>
                    <a:pt x="266" y="686"/>
                  </a:lnTo>
                  <a:lnTo>
                    <a:pt x="274" y="684"/>
                  </a:lnTo>
                  <a:lnTo>
                    <a:pt x="282" y="682"/>
                  </a:lnTo>
                  <a:lnTo>
                    <a:pt x="300" y="678"/>
                  </a:lnTo>
                  <a:lnTo>
                    <a:pt x="302" y="684"/>
                  </a:lnTo>
                  <a:lnTo>
                    <a:pt x="328" y="684"/>
                  </a:lnTo>
                  <a:lnTo>
                    <a:pt x="336" y="684"/>
                  </a:lnTo>
                  <a:lnTo>
                    <a:pt x="336" y="682"/>
                  </a:lnTo>
                  <a:lnTo>
                    <a:pt x="336" y="668"/>
                  </a:lnTo>
                  <a:lnTo>
                    <a:pt x="334" y="658"/>
                  </a:lnTo>
                  <a:close/>
                  <a:moveTo>
                    <a:pt x="140" y="356"/>
                  </a:moveTo>
                  <a:lnTo>
                    <a:pt x="146" y="360"/>
                  </a:lnTo>
                  <a:lnTo>
                    <a:pt x="156" y="346"/>
                  </a:lnTo>
                  <a:lnTo>
                    <a:pt x="150" y="386"/>
                  </a:lnTo>
                  <a:lnTo>
                    <a:pt x="136" y="382"/>
                  </a:lnTo>
                  <a:lnTo>
                    <a:pt x="140" y="368"/>
                  </a:lnTo>
                  <a:lnTo>
                    <a:pt x="138" y="364"/>
                  </a:lnTo>
                  <a:lnTo>
                    <a:pt x="138" y="362"/>
                  </a:lnTo>
                  <a:lnTo>
                    <a:pt x="140" y="356"/>
                  </a:lnTo>
                  <a:close/>
                  <a:moveTo>
                    <a:pt x="100" y="362"/>
                  </a:moveTo>
                  <a:lnTo>
                    <a:pt x="100" y="362"/>
                  </a:lnTo>
                  <a:lnTo>
                    <a:pt x="106" y="360"/>
                  </a:lnTo>
                  <a:lnTo>
                    <a:pt x="104" y="364"/>
                  </a:lnTo>
                  <a:lnTo>
                    <a:pt x="102" y="368"/>
                  </a:lnTo>
                  <a:lnTo>
                    <a:pt x="102" y="370"/>
                  </a:lnTo>
                  <a:lnTo>
                    <a:pt x="106" y="368"/>
                  </a:lnTo>
                  <a:lnTo>
                    <a:pt x="110" y="366"/>
                  </a:lnTo>
                  <a:lnTo>
                    <a:pt x="112" y="368"/>
                  </a:lnTo>
                  <a:lnTo>
                    <a:pt x="114" y="370"/>
                  </a:lnTo>
                  <a:lnTo>
                    <a:pt x="116" y="368"/>
                  </a:lnTo>
                  <a:lnTo>
                    <a:pt x="116" y="370"/>
                  </a:lnTo>
                  <a:lnTo>
                    <a:pt x="118" y="372"/>
                  </a:lnTo>
                  <a:lnTo>
                    <a:pt x="122" y="372"/>
                  </a:lnTo>
                  <a:lnTo>
                    <a:pt x="124" y="370"/>
                  </a:lnTo>
                  <a:lnTo>
                    <a:pt x="124" y="372"/>
                  </a:lnTo>
                  <a:lnTo>
                    <a:pt x="126" y="374"/>
                  </a:lnTo>
                  <a:lnTo>
                    <a:pt x="128" y="374"/>
                  </a:lnTo>
                  <a:lnTo>
                    <a:pt x="128" y="372"/>
                  </a:lnTo>
                  <a:lnTo>
                    <a:pt x="132" y="374"/>
                  </a:lnTo>
                  <a:lnTo>
                    <a:pt x="134" y="374"/>
                  </a:lnTo>
                  <a:lnTo>
                    <a:pt x="134" y="372"/>
                  </a:lnTo>
                  <a:lnTo>
                    <a:pt x="134" y="380"/>
                  </a:lnTo>
                  <a:lnTo>
                    <a:pt x="96" y="368"/>
                  </a:lnTo>
                  <a:lnTo>
                    <a:pt x="100" y="362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 sz="120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990600" y="1676400"/>
              <a:ext cx="7315200" cy="74612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172200" y="1752600"/>
              <a:ext cx="838200" cy="380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200" dirty="0"/>
                <a:t>22496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66800" y="1752600"/>
              <a:ext cx="838200" cy="380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200" dirty="0"/>
                <a:t>23797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1752600"/>
              <a:ext cx="838200" cy="380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200" dirty="0"/>
                <a:t>24011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81400" y="1752600"/>
              <a:ext cx="838200" cy="380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N" sz="1200" dirty="0"/>
                <a:t>23865</a:t>
              </a:r>
            </a:p>
          </p:txBody>
        </p:sp>
        <p:grpSp>
          <p:nvGrpSpPr>
            <p:cNvPr id="7" name="Gruppe 83"/>
            <p:cNvGrpSpPr>
              <a:grpSpLocks/>
            </p:cNvGrpSpPr>
            <p:nvPr/>
          </p:nvGrpSpPr>
          <p:grpSpPr bwMode="auto">
            <a:xfrm flipH="1">
              <a:off x="5257800" y="762000"/>
              <a:ext cx="269875" cy="912813"/>
              <a:chOff x="9882188" y="1047750"/>
              <a:chExt cx="1260475" cy="4184650"/>
            </a:xfrm>
          </p:grpSpPr>
          <p:sp>
            <p:nvSpPr>
              <p:cNvPr id="46" name="Freeform 29"/>
              <p:cNvSpPr>
                <a:spLocks noEditPoints="1"/>
              </p:cNvSpPr>
              <p:nvPr/>
            </p:nvSpPr>
            <p:spPr bwMode="auto">
              <a:xfrm>
                <a:off x="9882188" y="1047750"/>
                <a:ext cx="1260475" cy="4184650"/>
              </a:xfrm>
              <a:custGeom>
                <a:avLst/>
                <a:gdLst>
                  <a:gd name="T0" fmla="*/ 1910278644 w 794"/>
                  <a:gd name="T1" fmla="*/ 1774190136 h 2636"/>
                  <a:gd name="T2" fmla="*/ 1834673980 w 794"/>
                  <a:gd name="T3" fmla="*/ 1431448617 h 2636"/>
                  <a:gd name="T4" fmla="*/ 1728827450 w 794"/>
                  <a:gd name="T5" fmla="*/ 1154231532 h 2636"/>
                  <a:gd name="T6" fmla="*/ 1587698346 w 794"/>
                  <a:gd name="T7" fmla="*/ 670361513 h 2636"/>
                  <a:gd name="T8" fmla="*/ 1431448707 w 794"/>
                  <a:gd name="T9" fmla="*/ 534273126 h 2636"/>
                  <a:gd name="T10" fmla="*/ 1436489018 w 794"/>
                  <a:gd name="T11" fmla="*/ 282257495 h 2636"/>
                  <a:gd name="T12" fmla="*/ 1360884353 w 794"/>
                  <a:gd name="T13" fmla="*/ 115927194 h 2636"/>
                  <a:gd name="T14" fmla="*/ 1048385075 w 794"/>
                  <a:gd name="T15" fmla="*/ 5040312 h 2636"/>
                  <a:gd name="T16" fmla="*/ 887095124 w 794"/>
                  <a:gd name="T17" fmla="*/ 20161249 h 2636"/>
                  <a:gd name="T18" fmla="*/ 645160000 w 794"/>
                  <a:gd name="T19" fmla="*/ 151209369 h 2636"/>
                  <a:gd name="T20" fmla="*/ 645160000 w 794"/>
                  <a:gd name="T21" fmla="*/ 378023397 h 2636"/>
                  <a:gd name="T22" fmla="*/ 635079378 w 794"/>
                  <a:gd name="T23" fmla="*/ 433466913 h 2636"/>
                  <a:gd name="T24" fmla="*/ 579635958 w 794"/>
                  <a:gd name="T25" fmla="*/ 534273126 h 2636"/>
                  <a:gd name="T26" fmla="*/ 604837512 w 794"/>
                  <a:gd name="T27" fmla="*/ 624998717 h 2636"/>
                  <a:gd name="T28" fmla="*/ 624998756 w 794"/>
                  <a:gd name="T29" fmla="*/ 771167725 h 2636"/>
                  <a:gd name="T30" fmla="*/ 745966219 w 794"/>
                  <a:gd name="T31" fmla="*/ 866933826 h 2636"/>
                  <a:gd name="T32" fmla="*/ 574595647 w 794"/>
                  <a:gd name="T33" fmla="*/ 1063505940 h 2636"/>
                  <a:gd name="T34" fmla="*/ 378023420 w 794"/>
                  <a:gd name="T35" fmla="*/ 1129029979 h 2636"/>
                  <a:gd name="T36" fmla="*/ 176410933 w 794"/>
                  <a:gd name="T37" fmla="*/ 1587698246 h 2636"/>
                  <a:gd name="T38" fmla="*/ 131048134 w 794"/>
                  <a:gd name="T39" fmla="*/ 1764109515 h 2636"/>
                  <a:gd name="T40" fmla="*/ 90725622 w 794"/>
                  <a:gd name="T41" fmla="*/ 2091729706 h 2636"/>
                  <a:gd name="T42" fmla="*/ 85685311 w 794"/>
                  <a:gd name="T43" fmla="*/ 2147483647 h 2636"/>
                  <a:gd name="T44" fmla="*/ 30241878 w 794"/>
                  <a:gd name="T45" fmla="*/ 2147483647 h 2636"/>
                  <a:gd name="T46" fmla="*/ 60483756 w 794"/>
                  <a:gd name="T47" fmla="*/ 2147483647 h 2636"/>
                  <a:gd name="T48" fmla="*/ 105846580 w 794"/>
                  <a:gd name="T49" fmla="*/ 2147483647 h 2636"/>
                  <a:gd name="T50" fmla="*/ 141128756 w 794"/>
                  <a:gd name="T51" fmla="*/ 2147483647 h 2636"/>
                  <a:gd name="T52" fmla="*/ 40322500 w 794"/>
                  <a:gd name="T53" fmla="*/ 2147483647 h 2636"/>
                  <a:gd name="T54" fmla="*/ 393144353 w 794"/>
                  <a:gd name="T55" fmla="*/ 2147483647 h 2636"/>
                  <a:gd name="T56" fmla="*/ 554434403 w 794"/>
                  <a:gd name="T57" fmla="*/ 2147483647 h 2636"/>
                  <a:gd name="T58" fmla="*/ 856853258 w 794"/>
                  <a:gd name="T59" fmla="*/ 2147483647 h 2636"/>
                  <a:gd name="T60" fmla="*/ 690522799 w 794"/>
                  <a:gd name="T61" fmla="*/ 2147483647 h 2636"/>
                  <a:gd name="T62" fmla="*/ 519152226 w 794"/>
                  <a:gd name="T63" fmla="*/ 2147483647 h 2636"/>
                  <a:gd name="T64" fmla="*/ 524192537 w 794"/>
                  <a:gd name="T65" fmla="*/ 2147483647 h 2636"/>
                  <a:gd name="T66" fmla="*/ 861893569 w 794"/>
                  <a:gd name="T67" fmla="*/ 2147483647 h 2636"/>
                  <a:gd name="T68" fmla="*/ 1008062587 w 794"/>
                  <a:gd name="T69" fmla="*/ 2147483647 h 2636"/>
                  <a:gd name="T70" fmla="*/ 1053425385 w 794"/>
                  <a:gd name="T71" fmla="*/ 2147483647 h 2636"/>
                  <a:gd name="T72" fmla="*/ 1023183520 w 794"/>
                  <a:gd name="T73" fmla="*/ 2147483647 h 2636"/>
                  <a:gd name="T74" fmla="*/ 1229836269 w 794"/>
                  <a:gd name="T75" fmla="*/ 2147483647 h 2636"/>
                  <a:gd name="T76" fmla="*/ 1078626940 w 794"/>
                  <a:gd name="T77" fmla="*/ 2147483647 h 2636"/>
                  <a:gd name="T78" fmla="*/ 877014502 w 794"/>
                  <a:gd name="T79" fmla="*/ 2147483647 h 2636"/>
                  <a:gd name="T80" fmla="*/ 1118949428 w 794"/>
                  <a:gd name="T81" fmla="*/ 2147483647 h 2636"/>
                  <a:gd name="T82" fmla="*/ 1330642488 w 794"/>
                  <a:gd name="T83" fmla="*/ 2147483647 h 2636"/>
                  <a:gd name="T84" fmla="*/ 1612899901 w 794"/>
                  <a:gd name="T85" fmla="*/ 2147483647 h 2636"/>
                  <a:gd name="T86" fmla="*/ 1638101456 w 794"/>
                  <a:gd name="T87" fmla="*/ 2147483647 h 2636"/>
                  <a:gd name="T88" fmla="*/ 1481851816 w 794"/>
                  <a:gd name="T89" fmla="*/ 2147483647 h 2636"/>
                  <a:gd name="T90" fmla="*/ 1260078134 w 794"/>
                  <a:gd name="T91" fmla="*/ 2147483647 h 2636"/>
                  <a:gd name="T92" fmla="*/ 1255037823 w 794"/>
                  <a:gd name="T93" fmla="*/ 2147483647 h 2636"/>
                  <a:gd name="T94" fmla="*/ 1703625895 w 794"/>
                  <a:gd name="T95" fmla="*/ 2147483647 h 2636"/>
                  <a:gd name="T96" fmla="*/ 1723787139 w 794"/>
                  <a:gd name="T97" fmla="*/ 2147483647 h 2636"/>
                  <a:gd name="T98" fmla="*/ 1587698346 w 794"/>
                  <a:gd name="T99" fmla="*/ 2147483647 h 2636"/>
                  <a:gd name="T100" fmla="*/ 1708666206 w 794"/>
                  <a:gd name="T101" fmla="*/ 2147483647 h 2636"/>
                  <a:gd name="T102" fmla="*/ 1829633669 w 794"/>
                  <a:gd name="T103" fmla="*/ 2147483647 h 2636"/>
                  <a:gd name="T104" fmla="*/ 1940520510 w 794"/>
                  <a:gd name="T105" fmla="*/ 2147483647 h 2636"/>
                  <a:gd name="T106" fmla="*/ 1355844042 w 794"/>
                  <a:gd name="T107" fmla="*/ 841732273 h 2636"/>
                  <a:gd name="T108" fmla="*/ 1381045597 w 794"/>
                  <a:gd name="T109" fmla="*/ 670361513 h 2636"/>
                  <a:gd name="T110" fmla="*/ 1365924664 w 794"/>
                  <a:gd name="T111" fmla="*/ 745966172 h 2636"/>
                  <a:gd name="T112" fmla="*/ 1512093682 w 794"/>
                  <a:gd name="T113" fmla="*/ 2147483647 h 2636"/>
                  <a:gd name="T114" fmla="*/ 1421368085 w 794"/>
                  <a:gd name="T115" fmla="*/ 2147483647 h 2636"/>
                  <a:gd name="T116" fmla="*/ 1496972749 w 794"/>
                  <a:gd name="T117" fmla="*/ 2147483647 h 2636"/>
                  <a:gd name="T118" fmla="*/ 1542335548 w 794"/>
                  <a:gd name="T119" fmla="*/ 2147483647 h 26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794"/>
                  <a:gd name="T181" fmla="*/ 0 h 2636"/>
                  <a:gd name="T182" fmla="*/ 794 w 794"/>
                  <a:gd name="T183" fmla="*/ 2636 h 26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794" h="2636">
                    <a:moveTo>
                      <a:pt x="794" y="940"/>
                    </a:moveTo>
                    <a:lnTo>
                      <a:pt x="794" y="940"/>
                    </a:lnTo>
                    <a:lnTo>
                      <a:pt x="780" y="820"/>
                    </a:lnTo>
                    <a:lnTo>
                      <a:pt x="774" y="754"/>
                    </a:lnTo>
                    <a:lnTo>
                      <a:pt x="770" y="728"/>
                    </a:lnTo>
                    <a:lnTo>
                      <a:pt x="768" y="718"/>
                    </a:lnTo>
                    <a:lnTo>
                      <a:pt x="764" y="712"/>
                    </a:lnTo>
                    <a:lnTo>
                      <a:pt x="758" y="704"/>
                    </a:lnTo>
                    <a:lnTo>
                      <a:pt x="752" y="698"/>
                    </a:lnTo>
                    <a:lnTo>
                      <a:pt x="748" y="694"/>
                    </a:lnTo>
                    <a:lnTo>
                      <a:pt x="744" y="688"/>
                    </a:lnTo>
                    <a:lnTo>
                      <a:pt x="742" y="642"/>
                    </a:lnTo>
                    <a:lnTo>
                      <a:pt x="742" y="612"/>
                    </a:lnTo>
                    <a:lnTo>
                      <a:pt x="738" y="592"/>
                    </a:lnTo>
                    <a:lnTo>
                      <a:pt x="734" y="580"/>
                    </a:lnTo>
                    <a:lnTo>
                      <a:pt x="728" y="568"/>
                    </a:lnTo>
                    <a:lnTo>
                      <a:pt x="716" y="554"/>
                    </a:lnTo>
                    <a:lnTo>
                      <a:pt x="702" y="538"/>
                    </a:lnTo>
                    <a:lnTo>
                      <a:pt x="706" y="514"/>
                    </a:lnTo>
                    <a:lnTo>
                      <a:pt x="708" y="496"/>
                    </a:lnTo>
                    <a:lnTo>
                      <a:pt x="706" y="482"/>
                    </a:lnTo>
                    <a:lnTo>
                      <a:pt x="702" y="474"/>
                    </a:lnTo>
                    <a:lnTo>
                      <a:pt x="694" y="466"/>
                    </a:lnTo>
                    <a:lnTo>
                      <a:pt x="686" y="458"/>
                    </a:lnTo>
                    <a:lnTo>
                      <a:pt x="682" y="450"/>
                    </a:lnTo>
                    <a:lnTo>
                      <a:pt x="680" y="434"/>
                    </a:lnTo>
                    <a:lnTo>
                      <a:pt x="676" y="402"/>
                    </a:lnTo>
                    <a:lnTo>
                      <a:pt x="666" y="358"/>
                    </a:lnTo>
                    <a:lnTo>
                      <a:pt x="660" y="334"/>
                    </a:lnTo>
                    <a:lnTo>
                      <a:pt x="650" y="308"/>
                    </a:lnTo>
                    <a:lnTo>
                      <a:pt x="640" y="286"/>
                    </a:lnTo>
                    <a:lnTo>
                      <a:pt x="630" y="266"/>
                    </a:lnTo>
                    <a:lnTo>
                      <a:pt x="620" y="250"/>
                    </a:lnTo>
                    <a:lnTo>
                      <a:pt x="610" y="238"/>
                    </a:lnTo>
                    <a:lnTo>
                      <a:pt x="602" y="230"/>
                    </a:lnTo>
                    <a:lnTo>
                      <a:pt x="594" y="224"/>
                    </a:lnTo>
                    <a:lnTo>
                      <a:pt x="588" y="220"/>
                    </a:lnTo>
                    <a:lnTo>
                      <a:pt x="582" y="220"/>
                    </a:lnTo>
                    <a:lnTo>
                      <a:pt x="578" y="216"/>
                    </a:lnTo>
                    <a:lnTo>
                      <a:pt x="572" y="212"/>
                    </a:lnTo>
                    <a:lnTo>
                      <a:pt x="568" y="212"/>
                    </a:lnTo>
                    <a:lnTo>
                      <a:pt x="570" y="204"/>
                    </a:lnTo>
                    <a:lnTo>
                      <a:pt x="574" y="194"/>
                    </a:lnTo>
                    <a:lnTo>
                      <a:pt x="578" y="184"/>
                    </a:lnTo>
                    <a:lnTo>
                      <a:pt x="580" y="176"/>
                    </a:lnTo>
                    <a:lnTo>
                      <a:pt x="580" y="164"/>
                    </a:lnTo>
                    <a:lnTo>
                      <a:pt x="578" y="144"/>
                    </a:lnTo>
                    <a:lnTo>
                      <a:pt x="574" y="122"/>
                    </a:lnTo>
                    <a:lnTo>
                      <a:pt x="570" y="112"/>
                    </a:lnTo>
                    <a:lnTo>
                      <a:pt x="564" y="100"/>
                    </a:lnTo>
                    <a:lnTo>
                      <a:pt x="566" y="90"/>
                    </a:lnTo>
                    <a:lnTo>
                      <a:pt x="564" y="82"/>
                    </a:lnTo>
                    <a:lnTo>
                      <a:pt x="560" y="72"/>
                    </a:lnTo>
                    <a:lnTo>
                      <a:pt x="554" y="62"/>
                    </a:lnTo>
                    <a:lnTo>
                      <a:pt x="548" y="54"/>
                    </a:lnTo>
                    <a:lnTo>
                      <a:pt x="540" y="46"/>
                    </a:lnTo>
                    <a:lnTo>
                      <a:pt x="538" y="42"/>
                    </a:lnTo>
                    <a:lnTo>
                      <a:pt x="530" y="34"/>
                    </a:lnTo>
                    <a:lnTo>
                      <a:pt x="518" y="24"/>
                    </a:lnTo>
                    <a:lnTo>
                      <a:pt x="500" y="14"/>
                    </a:lnTo>
                    <a:lnTo>
                      <a:pt x="474" y="4"/>
                    </a:lnTo>
                    <a:lnTo>
                      <a:pt x="448" y="0"/>
                    </a:lnTo>
                    <a:lnTo>
                      <a:pt x="436" y="0"/>
                    </a:lnTo>
                    <a:lnTo>
                      <a:pt x="426" y="0"/>
                    </a:lnTo>
                    <a:lnTo>
                      <a:pt x="416" y="2"/>
                    </a:lnTo>
                    <a:lnTo>
                      <a:pt x="410" y="6"/>
                    </a:lnTo>
                    <a:lnTo>
                      <a:pt x="404" y="4"/>
                    </a:lnTo>
                    <a:lnTo>
                      <a:pt x="396" y="4"/>
                    </a:lnTo>
                    <a:lnTo>
                      <a:pt x="388" y="4"/>
                    </a:lnTo>
                    <a:lnTo>
                      <a:pt x="376" y="8"/>
                    </a:lnTo>
                    <a:lnTo>
                      <a:pt x="366" y="8"/>
                    </a:lnTo>
                    <a:lnTo>
                      <a:pt x="352" y="8"/>
                    </a:lnTo>
                    <a:lnTo>
                      <a:pt x="334" y="12"/>
                    </a:lnTo>
                    <a:lnTo>
                      <a:pt x="312" y="20"/>
                    </a:lnTo>
                    <a:lnTo>
                      <a:pt x="296" y="28"/>
                    </a:lnTo>
                    <a:lnTo>
                      <a:pt x="280" y="36"/>
                    </a:lnTo>
                    <a:lnTo>
                      <a:pt x="270" y="42"/>
                    </a:lnTo>
                    <a:lnTo>
                      <a:pt x="264" y="48"/>
                    </a:lnTo>
                    <a:lnTo>
                      <a:pt x="256" y="60"/>
                    </a:lnTo>
                    <a:lnTo>
                      <a:pt x="246" y="80"/>
                    </a:lnTo>
                    <a:lnTo>
                      <a:pt x="238" y="100"/>
                    </a:lnTo>
                    <a:lnTo>
                      <a:pt x="236" y="108"/>
                    </a:lnTo>
                    <a:lnTo>
                      <a:pt x="234" y="116"/>
                    </a:lnTo>
                    <a:lnTo>
                      <a:pt x="236" y="128"/>
                    </a:lnTo>
                    <a:lnTo>
                      <a:pt x="242" y="138"/>
                    </a:lnTo>
                    <a:lnTo>
                      <a:pt x="248" y="146"/>
                    </a:lnTo>
                    <a:lnTo>
                      <a:pt x="252" y="148"/>
                    </a:lnTo>
                    <a:lnTo>
                      <a:pt x="256" y="150"/>
                    </a:lnTo>
                    <a:lnTo>
                      <a:pt x="256" y="158"/>
                    </a:lnTo>
                    <a:lnTo>
                      <a:pt x="254" y="162"/>
                    </a:lnTo>
                    <a:lnTo>
                      <a:pt x="252" y="164"/>
                    </a:lnTo>
                    <a:lnTo>
                      <a:pt x="248" y="166"/>
                    </a:lnTo>
                    <a:lnTo>
                      <a:pt x="246" y="166"/>
                    </a:lnTo>
                    <a:lnTo>
                      <a:pt x="244" y="168"/>
                    </a:lnTo>
                    <a:lnTo>
                      <a:pt x="248" y="170"/>
                    </a:lnTo>
                    <a:lnTo>
                      <a:pt x="252" y="172"/>
                    </a:lnTo>
                    <a:lnTo>
                      <a:pt x="256" y="170"/>
                    </a:lnTo>
                    <a:lnTo>
                      <a:pt x="258" y="176"/>
                    </a:lnTo>
                    <a:lnTo>
                      <a:pt x="256" y="182"/>
                    </a:lnTo>
                    <a:lnTo>
                      <a:pt x="256" y="186"/>
                    </a:lnTo>
                    <a:lnTo>
                      <a:pt x="246" y="198"/>
                    </a:lnTo>
                    <a:lnTo>
                      <a:pt x="240" y="206"/>
                    </a:lnTo>
                    <a:lnTo>
                      <a:pt x="230" y="212"/>
                    </a:lnTo>
                    <a:lnTo>
                      <a:pt x="230" y="216"/>
                    </a:lnTo>
                    <a:lnTo>
                      <a:pt x="230" y="220"/>
                    </a:lnTo>
                    <a:lnTo>
                      <a:pt x="232" y="222"/>
                    </a:lnTo>
                    <a:lnTo>
                      <a:pt x="240" y="228"/>
                    </a:lnTo>
                    <a:lnTo>
                      <a:pt x="242" y="232"/>
                    </a:lnTo>
                    <a:lnTo>
                      <a:pt x="242" y="240"/>
                    </a:lnTo>
                    <a:lnTo>
                      <a:pt x="240" y="248"/>
                    </a:lnTo>
                    <a:lnTo>
                      <a:pt x="238" y="258"/>
                    </a:lnTo>
                    <a:lnTo>
                      <a:pt x="250" y="268"/>
                    </a:lnTo>
                    <a:lnTo>
                      <a:pt x="246" y="272"/>
                    </a:lnTo>
                    <a:lnTo>
                      <a:pt x="244" y="276"/>
                    </a:lnTo>
                    <a:lnTo>
                      <a:pt x="242" y="282"/>
                    </a:lnTo>
                    <a:lnTo>
                      <a:pt x="248" y="292"/>
                    </a:lnTo>
                    <a:lnTo>
                      <a:pt x="250" y="302"/>
                    </a:lnTo>
                    <a:lnTo>
                      <a:pt x="248" y="306"/>
                    </a:lnTo>
                    <a:lnTo>
                      <a:pt x="246" y="312"/>
                    </a:lnTo>
                    <a:lnTo>
                      <a:pt x="246" y="320"/>
                    </a:lnTo>
                    <a:lnTo>
                      <a:pt x="248" y="328"/>
                    </a:lnTo>
                    <a:lnTo>
                      <a:pt x="252" y="334"/>
                    </a:lnTo>
                    <a:lnTo>
                      <a:pt x="262" y="336"/>
                    </a:lnTo>
                    <a:lnTo>
                      <a:pt x="274" y="340"/>
                    </a:lnTo>
                    <a:lnTo>
                      <a:pt x="292" y="344"/>
                    </a:lnTo>
                    <a:lnTo>
                      <a:pt x="296" y="344"/>
                    </a:lnTo>
                    <a:lnTo>
                      <a:pt x="282" y="358"/>
                    </a:lnTo>
                    <a:lnTo>
                      <a:pt x="272" y="368"/>
                    </a:lnTo>
                    <a:lnTo>
                      <a:pt x="266" y="378"/>
                    </a:lnTo>
                    <a:lnTo>
                      <a:pt x="262" y="380"/>
                    </a:lnTo>
                    <a:lnTo>
                      <a:pt x="250" y="388"/>
                    </a:lnTo>
                    <a:lnTo>
                      <a:pt x="238" y="402"/>
                    </a:lnTo>
                    <a:lnTo>
                      <a:pt x="232" y="412"/>
                    </a:lnTo>
                    <a:lnTo>
                      <a:pt x="228" y="422"/>
                    </a:lnTo>
                    <a:lnTo>
                      <a:pt x="202" y="426"/>
                    </a:lnTo>
                    <a:lnTo>
                      <a:pt x="180" y="432"/>
                    </a:lnTo>
                    <a:lnTo>
                      <a:pt x="172" y="436"/>
                    </a:lnTo>
                    <a:lnTo>
                      <a:pt x="168" y="438"/>
                    </a:lnTo>
                    <a:lnTo>
                      <a:pt x="162" y="440"/>
                    </a:lnTo>
                    <a:lnTo>
                      <a:pt x="156" y="442"/>
                    </a:lnTo>
                    <a:lnTo>
                      <a:pt x="150" y="448"/>
                    </a:lnTo>
                    <a:lnTo>
                      <a:pt x="134" y="468"/>
                    </a:lnTo>
                    <a:lnTo>
                      <a:pt x="124" y="480"/>
                    </a:lnTo>
                    <a:lnTo>
                      <a:pt x="116" y="494"/>
                    </a:lnTo>
                    <a:lnTo>
                      <a:pt x="104" y="530"/>
                    </a:lnTo>
                    <a:lnTo>
                      <a:pt x="90" y="566"/>
                    </a:lnTo>
                    <a:lnTo>
                      <a:pt x="84" y="584"/>
                    </a:lnTo>
                    <a:lnTo>
                      <a:pt x="76" y="608"/>
                    </a:lnTo>
                    <a:lnTo>
                      <a:pt x="70" y="630"/>
                    </a:lnTo>
                    <a:lnTo>
                      <a:pt x="64" y="642"/>
                    </a:lnTo>
                    <a:lnTo>
                      <a:pt x="56" y="652"/>
                    </a:lnTo>
                    <a:lnTo>
                      <a:pt x="54" y="656"/>
                    </a:lnTo>
                    <a:lnTo>
                      <a:pt x="52" y="664"/>
                    </a:lnTo>
                    <a:lnTo>
                      <a:pt x="52" y="678"/>
                    </a:lnTo>
                    <a:lnTo>
                      <a:pt x="50" y="692"/>
                    </a:lnTo>
                    <a:lnTo>
                      <a:pt x="52" y="700"/>
                    </a:lnTo>
                    <a:lnTo>
                      <a:pt x="54" y="710"/>
                    </a:lnTo>
                    <a:lnTo>
                      <a:pt x="54" y="720"/>
                    </a:lnTo>
                    <a:lnTo>
                      <a:pt x="52" y="730"/>
                    </a:lnTo>
                    <a:lnTo>
                      <a:pt x="44" y="754"/>
                    </a:lnTo>
                    <a:lnTo>
                      <a:pt x="40" y="768"/>
                    </a:lnTo>
                    <a:lnTo>
                      <a:pt x="38" y="784"/>
                    </a:lnTo>
                    <a:lnTo>
                      <a:pt x="36" y="814"/>
                    </a:lnTo>
                    <a:lnTo>
                      <a:pt x="36" y="830"/>
                    </a:lnTo>
                    <a:lnTo>
                      <a:pt x="34" y="832"/>
                    </a:lnTo>
                    <a:lnTo>
                      <a:pt x="28" y="838"/>
                    </a:lnTo>
                    <a:lnTo>
                      <a:pt x="24" y="846"/>
                    </a:lnTo>
                    <a:lnTo>
                      <a:pt x="22" y="850"/>
                    </a:lnTo>
                    <a:lnTo>
                      <a:pt x="20" y="858"/>
                    </a:lnTo>
                    <a:lnTo>
                      <a:pt x="24" y="872"/>
                    </a:lnTo>
                    <a:lnTo>
                      <a:pt x="28" y="888"/>
                    </a:lnTo>
                    <a:lnTo>
                      <a:pt x="34" y="906"/>
                    </a:lnTo>
                    <a:lnTo>
                      <a:pt x="30" y="910"/>
                    </a:lnTo>
                    <a:lnTo>
                      <a:pt x="26" y="916"/>
                    </a:lnTo>
                    <a:lnTo>
                      <a:pt x="20" y="926"/>
                    </a:lnTo>
                    <a:lnTo>
                      <a:pt x="18" y="938"/>
                    </a:lnTo>
                    <a:lnTo>
                      <a:pt x="18" y="952"/>
                    </a:lnTo>
                    <a:lnTo>
                      <a:pt x="20" y="964"/>
                    </a:lnTo>
                    <a:lnTo>
                      <a:pt x="12" y="970"/>
                    </a:lnTo>
                    <a:lnTo>
                      <a:pt x="6" y="978"/>
                    </a:lnTo>
                    <a:lnTo>
                      <a:pt x="2" y="988"/>
                    </a:lnTo>
                    <a:lnTo>
                      <a:pt x="0" y="1006"/>
                    </a:lnTo>
                    <a:lnTo>
                      <a:pt x="0" y="1032"/>
                    </a:lnTo>
                    <a:lnTo>
                      <a:pt x="2" y="1072"/>
                    </a:lnTo>
                    <a:lnTo>
                      <a:pt x="6" y="1076"/>
                    </a:lnTo>
                    <a:lnTo>
                      <a:pt x="14" y="1082"/>
                    </a:lnTo>
                    <a:lnTo>
                      <a:pt x="24" y="1090"/>
                    </a:lnTo>
                    <a:lnTo>
                      <a:pt x="24" y="1096"/>
                    </a:lnTo>
                    <a:lnTo>
                      <a:pt x="22" y="1108"/>
                    </a:lnTo>
                    <a:lnTo>
                      <a:pt x="22" y="1118"/>
                    </a:lnTo>
                    <a:lnTo>
                      <a:pt x="24" y="1128"/>
                    </a:lnTo>
                    <a:lnTo>
                      <a:pt x="30" y="1136"/>
                    </a:lnTo>
                    <a:lnTo>
                      <a:pt x="38" y="1146"/>
                    </a:lnTo>
                    <a:lnTo>
                      <a:pt x="40" y="1156"/>
                    </a:lnTo>
                    <a:lnTo>
                      <a:pt x="42" y="1176"/>
                    </a:lnTo>
                    <a:lnTo>
                      <a:pt x="46" y="1198"/>
                    </a:lnTo>
                    <a:lnTo>
                      <a:pt x="46" y="1210"/>
                    </a:lnTo>
                    <a:lnTo>
                      <a:pt x="46" y="1222"/>
                    </a:lnTo>
                    <a:lnTo>
                      <a:pt x="46" y="1236"/>
                    </a:lnTo>
                    <a:lnTo>
                      <a:pt x="46" y="1242"/>
                    </a:lnTo>
                    <a:lnTo>
                      <a:pt x="48" y="1246"/>
                    </a:lnTo>
                    <a:lnTo>
                      <a:pt x="56" y="1256"/>
                    </a:lnTo>
                    <a:lnTo>
                      <a:pt x="62" y="1260"/>
                    </a:lnTo>
                    <a:lnTo>
                      <a:pt x="44" y="1372"/>
                    </a:lnTo>
                    <a:lnTo>
                      <a:pt x="38" y="1398"/>
                    </a:lnTo>
                    <a:lnTo>
                      <a:pt x="30" y="1428"/>
                    </a:lnTo>
                    <a:lnTo>
                      <a:pt x="22" y="1458"/>
                    </a:lnTo>
                    <a:lnTo>
                      <a:pt x="18" y="1484"/>
                    </a:lnTo>
                    <a:lnTo>
                      <a:pt x="16" y="1508"/>
                    </a:lnTo>
                    <a:lnTo>
                      <a:pt x="14" y="1530"/>
                    </a:lnTo>
                    <a:lnTo>
                      <a:pt x="14" y="1568"/>
                    </a:lnTo>
                    <a:lnTo>
                      <a:pt x="8" y="1626"/>
                    </a:lnTo>
                    <a:lnTo>
                      <a:pt x="6" y="1662"/>
                    </a:lnTo>
                    <a:lnTo>
                      <a:pt x="4" y="1686"/>
                    </a:lnTo>
                    <a:lnTo>
                      <a:pt x="64" y="1690"/>
                    </a:lnTo>
                    <a:lnTo>
                      <a:pt x="136" y="1696"/>
                    </a:lnTo>
                    <a:lnTo>
                      <a:pt x="156" y="1784"/>
                    </a:lnTo>
                    <a:lnTo>
                      <a:pt x="156" y="1830"/>
                    </a:lnTo>
                    <a:lnTo>
                      <a:pt x="160" y="1866"/>
                    </a:lnTo>
                    <a:lnTo>
                      <a:pt x="164" y="1882"/>
                    </a:lnTo>
                    <a:lnTo>
                      <a:pt x="168" y="1894"/>
                    </a:lnTo>
                    <a:lnTo>
                      <a:pt x="174" y="1904"/>
                    </a:lnTo>
                    <a:lnTo>
                      <a:pt x="182" y="1914"/>
                    </a:lnTo>
                    <a:lnTo>
                      <a:pt x="200" y="1934"/>
                    </a:lnTo>
                    <a:lnTo>
                      <a:pt x="220" y="1956"/>
                    </a:lnTo>
                    <a:lnTo>
                      <a:pt x="234" y="1974"/>
                    </a:lnTo>
                    <a:lnTo>
                      <a:pt x="246" y="1996"/>
                    </a:lnTo>
                    <a:lnTo>
                      <a:pt x="264" y="2032"/>
                    </a:lnTo>
                    <a:lnTo>
                      <a:pt x="276" y="2054"/>
                    </a:lnTo>
                    <a:lnTo>
                      <a:pt x="294" y="2080"/>
                    </a:lnTo>
                    <a:lnTo>
                      <a:pt x="314" y="2110"/>
                    </a:lnTo>
                    <a:lnTo>
                      <a:pt x="342" y="2144"/>
                    </a:lnTo>
                    <a:lnTo>
                      <a:pt x="340" y="2190"/>
                    </a:lnTo>
                    <a:lnTo>
                      <a:pt x="336" y="2226"/>
                    </a:lnTo>
                    <a:lnTo>
                      <a:pt x="332" y="2254"/>
                    </a:lnTo>
                    <a:lnTo>
                      <a:pt x="328" y="2270"/>
                    </a:lnTo>
                    <a:lnTo>
                      <a:pt x="320" y="2288"/>
                    </a:lnTo>
                    <a:lnTo>
                      <a:pt x="302" y="2322"/>
                    </a:lnTo>
                    <a:lnTo>
                      <a:pt x="294" y="2340"/>
                    </a:lnTo>
                    <a:lnTo>
                      <a:pt x="286" y="2362"/>
                    </a:lnTo>
                    <a:lnTo>
                      <a:pt x="274" y="2402"/>
                    </a:lnTo>
                    <a:lnTo>
                      <a:pt x="258" y="2448"/>
                    </a:lnTo>
                    <a:lnTo>
                      <a:pt x="250" y="2472"/>
                    </a:lnTo>
                    <a:lnTo>
                      <a:pt x="242" y="2486"/>
                    </a:lnTo>
                    <a:lnTo>
                      <a:pt x="236" y="2492"/>
                    </a:lnTo>
                    <a:lnTo>
                      <a:pt x="222" y="2514"/>
                    </a:lnTo>
                    <a:lnTo>
                      <a:pt x="214" y="2526"/>
                    </a:lnTo>
                    <a:lnTo>
                      <a:pt x="206" y="2536"/>
                    </a:lnTo>
                    <a:lnTo>
                      <a:pt x="192" y="2552"/>
                    </a:lnTo>
                    <a:lnTo>
                      <a:pt x="186" y="2560"/>
                    </a:lnTo>
                    <a:lnTo>
                      <a:pt x="182" y="2568"/>
                    </a:lnTo>
                    <a:lnTo>
                      <a:pt x="182" y="2578"/>
                    </a:lnTo>
                    <a:lnTo>
                      <a:pt x="184" y="2588"/>
                    </a:lnTo>
                    <a:lnTo>
                      <a:pt x="188" y="2592"/>
                    </a:lnTo>
                    <a:lnTo>
                      <a:pt x="196" y="2596"/>
                    </a:lnTo>
                    <a:lnTo>
                      <a:pt x="208" y="2598"/>
                    </a:lnTo>
                    <a:lnTo>
                      <a:pt x="222" y="2598"/>
                    </a:lnTo>
                    <a:lnTo>
                      <a:pt x="252" y="2598"/>
                    </a:lnTo>
                    <a:lnTo>
                      <a:pt x="268" y="2596"/>
                    </a:lnTo>
                    <a:lnTo>
                      <a:pt x="280" y="2592"/>
                    </a:lnTo>
                    <a:lnTo>
                      <a:pt x="302" y="2586"/>
                    </a:lnTo>
                    <a:lnTo>
                      <a:pt x="320" y="2580"/>
                    </a:lnTo>
                    <a:lnTo>
                      <a:pt x="328" y="2578"/>
                    </a:lnTo>
                    <a:lnTo>
                      <a:pt x="336" y="2572"/>
                    </a:lnTo>
                    <a:lnTo>
                      <a:pt x="342" y="2566"/>
                    </a:lnTo>
                    <a:lnTo>
                      <a:pt x="346" y="2558"/>
                    </a:lnTo>
                    <a:lnTo>
                      <a:pt x="352" y="2538"/>
                    </a:lnTo>
                    <a:lnTo>
                      <a:pt x="358" y="2522"/>
                    </a:lnTo>
                    <a:lnTo>
                      <a:pt x="362" y="2504"/>
                    </a:lnTo>
                    <a:lnTo>
                      <a:pt x="366" y="2514"/>
                    </a:lnTo>
                    <a:lnTo>
                      <a:pt x="378" y="2518"/>
                    </a:lnTo>
                    <a:lnTo>
                      <a:pt x="390" y="2514"/>
                    </a:lnTo>
                    <a:lnTo>
                      <a:pt x="400" y="2510"/>
                    </a:lnTo>
                    <a:lnTo>
                      <a:pt x="402" y="2508"/>
                    </a:lnTo>
                    <a:lnTo>
                      <a:pt x="402" y="2504"/>
                    </a:lnTo>
                    <a:lnTo>
                      <a:pt x="400" y="2478"/>
                    </a:lnTo>
                    <a:lnTo>
                      <a:pt x="398" y="2462"/>
                    </a:lnTo>
                    <a:lnTo>
                      <a:pt x="398" y="2450"/>
                    </a:lnTo>
                    <a:lnTo>
                      <a:pt x="404" y="2438"/>
                    </a:lnTo>
                    <a:lnTo>
                      <a:pt x="412" y="2426"/>
                    </a:lnTo>
                    <a:lnTo>
                      <a:pt x="418" y="2412"/>
                    </a:lnTo>
                    <a:lnTo>
                      <a:pt x="420" y="2402"/>
                    </a:lnTo>
                    <a:lnTo>
                      <a:pt x="420" y="2388"/>
                    </a:lnTo>
                    <a:lnTo>
                      <a:pt x="414" y="2372"/>
                    </a:lnTo>
                    <a:lnTo>
                      <a:pt x="400" y="2342"/>
                    </a:lnTo>
                    <a:lnTo>
                      <a:pt x="400" y="2334"/>
                    </a:lnTo>
                    <a:lnTo>
                      <a:pt x="400" y="2316"/>
                    </a:lnTo>
                    <a:lnTo>
                      <a:pt x="402" y="2288"/>
                    </a:lnTo>
                    <a:lnTo>
                      <a:pt x="406" y="2270"/>
                    </a:lnTo>
                    <a:lnTo>
                      <a:pt x="414" y="2252"/>
                    </a:lnTo>
                    <a:lnTo>
                      <a:pt x="442" y="2294"/>
                    </a:lnTo>
                    <a:lnTo>
                      <a:pt x="462" y="2328"/>
                    </a:lnTo>
                    <a:lnTo>
                      <a:pt x="474" y="2350"/>
                    </a:lnTo>
                    <a:lnTo>
                      <a:pt x="484" y="2382"/>
                    </a:lnTo>
                    <a:lnTo>
                      <a:pt x="488" y="2398"/>
                    </a:lnTo>
                    <a:lnTo>
                      <a:pt x="488" y="2404"/>
                    </a:lnTo>
                    <a:lnTo>
                      <a:pt x="488" y="2408"/>
                    </a:lnTo>
                    <a:lnTo>
                      <a:pt x="478" y="2440"/>
                    </a:lnTo>
                    <a:lnTo>
                      <a:pt x="462" y="2476"/>
                    </a:lnTo>
                    <a:lnTo>
                      <a:pt x="438" y="2526"/>
                    </a:lnTo>
                    <a:lnTo>
                      <a:pt x="436" y="2528"/>
                    </a:lnTo>
                    <a:lnTo>
                      <a:pt x="432" y="2528"/>
                    </a:lnTo>
                    <a:lnTo>
                      <a:pt x="428" y="2532"/>
                    </a:lnTo>
                    <a:lnTo>
                      <a:pt x="412" y="2550"/>
                    </a:lnTo>
                    <a:lnTo>
                      <a:pt x="400" y="2566"/>
                    </a:lnTo>
                    <a:lnTo>
                      <a:pt x="384" y="2576"/>
                    </a:lnTo>
                    <a:lnTo>
                      <a:pt x="370" y="2584"/>
                    </a:lnTo>
                    <a:lnTo>
                      <a:pt x="362" y="2588"/>
                    </a:lnTo>
                    <a:lnTo>
                      <a:pt x="354" y="2594"/>
                    </a:lnTo>
                    <a:lnTo>
                      <a:pt x="350" y="2600"/>
                    </a:lnTo>
                    <a:lnTo>
                      <a:pt x="348" y="2608"/>
                    </a:lnTo>
                    <a:lnTo>
                      <a:pt x="348" y="2612"/>
                    </a:lnTo>
                    <a:lnTo>
                      <a:pt x="350" y="2616"/>
                    </a:lnTo>
                    <a:lnTo>
                      <a:pt x="358" y="2624"/>
                    </a:lnTo>
                    <a:lnTo>
                      <a:pt x="370" y="2632"/>
                    </a:lnTo>
                    <a:lnTo>
                      <a:pt x="388" y="2634"/>
                    </a:lnTo>
                    <a:lnTo>
                      <a:pt x="398" y="2636"/>
                    </a:lnTo>
                    <a:lnTo>
                      <a:pt x="412" y="2634"/>
                    </a:lnTo>
                    <a:lnTo>
                      <a:pt x="444" y="2630"/>
                    </a:lnTo>
                    <a:lnTo>
                      <a:pt x="472" y="2624"/>
                    </a:lnTo>
                    <a:lnTo>
                      <a:pt x="488" y="2620"/>
                    </a:lnTo>
                    <a:lnTo>
                      <a:pt x="494" y="2618"/>
                    </a:lnTo>
                    <a:lnTo>
                      <a:pt x="502" y="2612"/>
                    </a:lnTo>
                    <a:lnTo>
                      <a:pt x="510" y="2604"/>
                    </a:lnTo>
                    <a:lnTo>
                      <a:pt x="514" y="2594"/>
                    </a:lnTo>
                    <a:lnTo>
                      <a:pt x="518" y="2580"/>
                    </a:lnTo>
                    <a:lnTo>
                      <a:pt x="528" y="2560"/>
                    </a:lnTo>
                    <a:lnTo>
                      <a:pt x="540" y="2536"/>
                    </a:lnTo>
                    <a:lnTo>
                      <a:pt x="548" y="2526"/>
                    </a:lnTo>
                    <a:lnTo>
                      <a:pt x="558" y="2518"/>
                    </a:lnTo>
                    <a:lnTo>
                      <a:pt x="574" y="2504"/>
                    </a:lnTo>
                    <a:lnTo>
                      <a:pt x="584" y="2496"/>
                    </a:lnTo>
                    <a:lnTo>
                      <a:pt x="594" y="2492"/>
                    </a:lnTo>
                    <a:lnTo>
                      <a:pt x="594" y="2536"/>
                    </a:lnTo>
                    <a:lnTo>
                      <a:pt x="610" y="2546"/>
                    </a:lnTo>
                    <a:lnTo>
                      <a:pt x="640" y="2534"/>
                    </a:lnTo>
                    <a:lnTo>
                      <a:pt x="642" y="2532"/>
                    </a:lnTo>
                    <a:lnTo>
                      <a:pt x="644" y="2524"/>
                    </a:lnTo>
                    <a:lnTo>
                      <a:pt x="640" y="2502"/>
                    </a:lnTo>
                    <a:lnTo>
                      <a:pt x="638" y="2488"/>
                    </a:lnTo>
                    <a:lnTo>
                      <a:pt x="640" y="2470"/>
                    </a:lnTo>
                    <a:lnTo>
                      <a:pt x="648" y="2438"/>
                    </a:lnTo>
                    <a:lnTo>
                      <a:pt x="650" y="2422"/>
                    </a:lnTo>
                    <a:lnTo>
                      <a:pt x="650" y="2414"/>
                    </a:lnTo>
                    <a:lnTo>
                      <a:pt x="648" y="2406"/>
                    </a:lnTo>
                    <a:lnTo>
                      <a:pt x="640" y="2390"/>
                    </a:lnTo>
                    <a:lnTo>
                      <a:pt x="628" y="2372"/>
                    </a:lnTo>
                    <a:lnTo>
                      <a:pt x="614" y="2358"/>
                    </a:lnTo>
                    <a:lnTo>
                      <a:pt x="610" y="2354"/>
                    </a:lnTo>
                    <a:lnTo>
                      <a:pt x="606" y="2354"/>
                    </a:lnTo>
                    <a:lnTo>
                      <a:pt x="588" y="2336"/>
                    </a:lnTo>
                    <a:lnTo>
                      <a:pt x="576" y="2322"/>
                    </a:lnTo>
                    <a:lnTo>
                      <a:pt x="568" y="2310"/>
                    </a:lnTo>
                    <a:lnTo>
                      <a:pt x="528" y="2220"/>
                    </a:lnTo>
                    <a:lnTo>
                      <a:pt x="498" y="2152"/>
                    </a:lnTo>
                    <a:lnTo>
                      <a:pt x="470" y="2098"/>
                    </a:lnTo>
                    <a:lnTo>
                      <a:pt x="484" y="2036"/>
                    </a:lnTo>
                    <a:lnTo>
                      <a:pt x="496" y="1980"/>
                    </a:lnTo>
                    <a:lnTo>
                      <a:pt x="500" y="1952"/>
                    </a:lnTo>
                    <a:lnTo>
                      <a:pt x="502" y="1926"/>
                    </a:lnTo>
                    <a:lnTo>
                      <a:pt x="502" y="1902"/>
                    </a:lnTo>
                    <a:lnTo>
                      <a:pt x="502" y="1880"/>
                    </a:lnTo>
                    <a:lnTo>
                      <a:pt x="500" y="1848"/>
                    </a:lnTo>
                    <a:lnTo>
                      <a:pt x="496" y="1824"/>
                    </a:lnTo>
                    <a:lnTo>
                      <a:pt x="494" y="1810"/>
                    </a:lnTo>
                    <a:lnTo>
                      <a:pt x="496" y="1788"/>
                    </a:lnTo>
                    <a:lnTo>
                      <a:pt x="498" y="1776"/>
                    </a:lnTo>
                    <a:lnTo>
                      <a:pt x="524" y="1776"/>
                    </a:lnTo>
                    <a:lnTo>
                      <a:pt x="554" y="1774"/>
                    </a:lnTo>
                    <a:lnTo>
                      <a:pt x="586" y="1772"/>
                    </a:lnTo>
                    <a:lnTo>
                      <a:pt x="618" y="1766"/>
                    </a:lnTo>
                    <a:lnTo>
                      <a:pt x="648" y="1760"/>
                    </a:lnTo>
                    <a:lnTo>
                      <a:pt x="658" y="1756"/>
                    </a:lnTo>
                    <a:lnTo>
                      <a:pt x="668" y="1750"/>
                    </a:lnTo>
                    <a:lnTo>
                      <a:pt x="674" y="1744"/>
                    </a:lnTo>
                    <a:lnTo>
                      <a:pt x="676" y="1738"/>
                    </a:lnTo>
                    <a:lnTo>
                      <a:pt x="676" y="1712"/>
                    </a:lnTo>
                    <a:lnTo>
                      <a:pt x="676" y="1696"/>
                    </a:lnTo>
                    <a:lnTo>
                      <a:pt x="674" y="1682"/>
                    </a:lnTo>
                    <a:lnTo>
                      <a:pt x="676" y="1682"/>
                    </a:lnTo>
                    <a:lnTo>
                      <a:pt x="680" y="1678"/>
                    </a:lnTo>
                    <a:lnTo>
                      <a:pt x="682" y="1676"/>
                    </a:lnTo>
                    <a:lnTo>
                      <a:pt x="684" y="1670"/>
                    </a:lnTo>
                    <a:lnTo>
                      <a:pt x="684" y="1664"/>
                    </a:lnTo>
                    <a:lnTo>
                      <a:pt x="682" y="1656"/>
                    </a:lnTo>
                    <a:lnTo>
                      <a:pt x="668" y="1584"/>
                    </a:lnTo>
                    <a:lnTo>
                      <a:pt x="658" y="1538"/>
                    </a:lnTo>
                    <a:lnTo>
                      <a:pt x="652" y="1500"/>
                    </a:lnTo>
                    <a:lnTo>
                      <a:pt x="644" y="1404"/>
                    </a:lnTo>
                    <a:lnTo>
                      <a:pt x="634" y="1322"/>
                    </a:lnTo>
                    <a:lnTo>
                      <a:pt x="630" y="1286"/>
                    </a:lnTo>
                    <a:lnTo>
                      <a:pt x="628" y="1264"/>
                    </a:lnTo>
                    <a:lnTo>
                      <a:pt x="634" y="1268"/>
                    </a:lnTo>
                    <a:lnTo>
                      <a:pt x="644" y="1274"/>
                    </a:lnTo>
                    <a:lnTo>
                      <a:pt x="652" y="1276"/>
                    </a:lnTo>
                    <a:lnTo>
                      <a:pt x="660" y="1276"/>
                    </a:lnTo>
                    <a:lnTo>
                      <a:pt x="666" y="1276"/>
                    </a:lnTo>
                    <a:lnTo>
                      <a:pt x="672" y="1272"/>
                    </a:lnTo>
                    <a:lnTo>
                      <a:pt x="678" y="1264"/>
                    </a:lnTo>
                    <a:lnTo>
                      <a:pt x="682" y="1256"/>
                    </a:lnTo>
                    <a:lnTo>
                      <a:pt x="688" y="1234"/>
                    </a:lnTo>
                    <a:lnTo>
                      <a:pt x="690" y="1216"/>
                    </a:lnTo>
                    <a:lnTo>
                      <a:pt x="692" y="1208"/>
                    </a:lnTo>
                    <a:lnTo>
                      <a:pt x="698" y="1204"/>
                    </a:lnTo>
                    <a:lnTo>
                      <a:pt x="704" y="1200"/>
                    </a:lnTo>
                    <a:lnTo>
                      <a:pt x="708" y="1194"/>
                    </a:lnTo>
                    <a:lnTo>
                      <a:pt x="726" y="1164"/>
                    </a:lnTo>
                    <a:lnTo>
                      <a:pt x="736" y="1144"/>
                    </a:lnTo>
                    <a:lnTo>
                      <a:pt x="740" y="1134"/>
                    </a:lnTo>
                    <a:lnTo>
                      <a:pt x="740" y="1126"/>
                    </a:lnTo>
                    <a:lnTo>
                      <a:pt x="736" y="1118"/>
                    </a:lnTo>
                    <a:lnTo>
                      <a:pt x="732" y="1108"/>
                    </a:lnTo>
                    <a:lnTo>
                      <a:pt x="728" y="1102"/>
                    </a:lnTo>
                    <a:lnTo>
                      <a:pt x="746" y="1080"/>
                    </a:lnTo>
                    <a:lnTo>
                      <a:pt x="770" y="1048"/>
                    </a:lnTo>
                    <a:lnTo>
                      <a:pt x="776" y="1034"/>
                    </a:lnTo>
                    <a:lnTo>
                      <a:pt x="780" y="1018"/>
                    </a:lnTo>
                    <a:lnTo>
                      <a:pt x="786" y="988"/>
                    </a:lnTo>
                    <a:lnTo>
                      <a:pt x="792" y="966"/>
                    </a:lnTo>
                    <a:lnTo>
                      <a:pt x="794" y="952"/>
                    </a:lnTo>
                    <a:lnTo>
                      <a:pt x="794" y="940"/>
                    </a:lnTo>
                    <a:close/>
                    <a:moveTo>
                      <a:pt x="538" y="334"/>
                    </a:moveTo>
                    <a:lnTo>
                      <a:pt x="506" y="308"/>
                    </a:lnTo>
                    <a:lnTo>
                      <a:pt x="512" y="308"/>
                    </a:lnTo>
                    <a:lnTo>
                      <a:pt x="518" y="304"/>
                    </a:lnTo>
                    <a:lnTo>
                      <a:pt x="528" y="292"/>
                    </a:lnTo>
                    <a:lnTo>
                      <a:pt x="534" y="280"/>
                    </a:lnTo>
                    <a:lnTo>
                      <a:pt x="536" y="274"/>
                    </a:lnTo>
                    <a:lnTo>
                      <a:pt x="542" y="270"/>
                    </a:lnTo>
                    <a:lnTo>
                      <a:pt x="548" y="266"/>
                    </a:lnTo>
                    <a:lnTo>
                      <a:pt x="554" y="256"/>
                    </a:lnTo>
                    <a:lnTo>
                      <a:pt x="558" y="246"/>
                    </a:lnTo>
                    <a:lnTo>
                      <a:pt x="558" y="242"/>
                    </a:lnTo>
                    <a:lnTo>
                      <a:pt x="562" y="246"/>
                    </a:lnTo>
                    <a:lnTo>
                      <a:pt x="562" y="252"/>
                    </a:lnTo>
                    <a:lnTo>
                      <a:pt x="562" y="258"/>
                    </a:lnTo>
                    <a:lnTo>
                      <a:pt x="556" y="274"/>
                    </a:lnTo>
                    <a:lnTo>
                      <a:pt x="548" y="288"/>
                    </a:lnTo>
                    <a:lnTo>
                      <a:pt x="542" y="296"/>
                    </a:lnTo>
                    <a:lnTo>
                      <a:pt x="538" y="302"/>
                    </a:lnTo>
                    <a:lnTo>
                      <a:pt x="538" y="308"/>
                    </a:lnTo>
                    <a:lnTo>
                      <a:pt x="536" y="320"/>
                    </a:lnTo>
                    <a:lnTo>
                      <a:pt x="538" y="334"/>
                    </a:lnTo>
                    <a:close/>
                    <a:moveTo>
                      <a:pt x="614" y="998"/>
                    </a:moveTo>
                    <a:lnTo>
                      <a:pt x="610" y="1006"/>
                    </a:lnTo>
                    <a:lnTo>
                      <a:pt x="600" y="1018"/>
                    </a:lnTo>
                    <a:lnTo>
                      <a:pt x="596" y="1026"/>
                    </a:lnTo>
                    <a:lnTo>
                      <a:pt x="594" y="1038"/>
                    </a:lnTo>
                    <a:lnTo>
                      <a:pt x="592" y="1052"/>
                    </a:lnTo>
                    <a:lnTo>
                      <a:pt x="578" y="1070"/>
                    </a:lnTo>
                    <a:lnTo>
                      <a:pt x="570" y="1042"/>
                    </a:lnTo>
                    <a:lnTo>
                      <a:pt x="566" y="1022"/>
                    </a:lnTo>
                    <a:lnTo>
                      <a:pt x="564" y="1006"/>
                    </a:lnTo>
                    <a:lnTo>
                      <a:pt x="558" y="964"/>
                    </a:lnTo>
                    <a:lnTo>
                      <a:pt x="554" y="928"/>
                    </a:lnTo>
                    <a:lnTo>
                      <a:pt x="558" y="922"/>
                    </a:lnTo>
                    <a:lnTo>
                      <a:pt x="564" y="912"/>
                    </a:lnTo>
                    <a:lnTo>
                      <a:pt x="574" y="886"/>
                    </a:lnTo>
                    <a:lnTo>
                      <a:pt x="588" y="854"/>
                    </a:lnTo>
                    <a:lnTo>
                      <a:pt x="590" y="872"/>
                    </a:lnTo>
                    <a:lnTo>
                      <a:pt x="594" y="890"/>
                    </a:lnTo>
                    <a:lnTo>
                      <a:pt x="600" y="906"/>
                    </a:lnTo>
                    <a:lnTo>
                      <a:pt x="606" y="918"/>
                    </a:lnTo>
                    <a:lnTo>
                      <a:pt x="618" y="936"/>
                    </a:lnTo>
                    <a:lnTo>
                      <a:pt x="622" y="944"/>
                    </a:lnTo>
                    <a:lnTo>
                      <a:pt x="618" y="948"/>
                    </a:lnTo>
                    <a:lnTo>
                      <a:pt x="612" y="958"/>
                    </a:lnTo>
                    <a:lnTo>
                      <a:pt x="610" y="968"/>
                    </a:lnTo>
                    <a:lnTo>
                      <a:pt x="612" y="980"/>
                    </a:lnTo>
                    <a:lnTo>
                      <a:pt x="614" y="9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>
                  <a:latin typeface="Calibri" pitchFamily="34" charset="0"/>
                </a:endParaRPr>
              </a:p>
            </p:txBody>
          </p:sp>
          <p:sp>
            <p:nvSpPr>
              <p:cNvPr id="47" name="Freeform 30"/>
              <p:cNvSpPr>
                <a:spLocks/>
              </p:cNvSpPr>
              <p:nvPr/>
            </p:nvSpPr>
            <p:spPr bwMode="auto">
              <a:xfrm>
                <a:off x="10358438" y="1593850"/>
                <a:ext cx="314325" cy="552450"/>
              </a:xfrm>
              <a:custGeom>
                <a:avLst/>
                <a:gdLst>
                  <a:gd name="T0" fmla="*/ 50403122 w 198"/>
                  <a:gd name="T1" fmla="*/ 35282188 h 348"/>
                  <a:gd name="T2" fmla="*/ 100806244 w 198"/>
                  <a:gd name="T3" fmla="*/ 181451236 h 348"/>
                  <a:gd name="T4" fmla="*/ 131048134 w 198"/>
                  <a:gd name="T5" fmla="*/ 312499365 h 348"/>
                  <a:gd name="T6" fmla="*/ 141128756 w 198"/>
                  <a:gd name="T7" fmla="*/ 443547543 h 348"/>
                  <a:gd name="T8" fmla="*/ 186491555 w 198"/>
                  <a:gd name="T9" fmla="*/ 352821850 h 348"/>
                  <a:gd name="T10" fmla="*/ 236894714 w 198"/>
                  <a:gd name="T11" fmla="*/ 262096257 h 348"/>
                  <a:gd name="T12" fmla="*/ 252015647 w 198"/>
                  <a:gd name="T13" fmla="*/ 246975325 h 348"/>
                  <a:gd name="T14" fmla="*/ 378023420 w 198"/>
                  <a:gd name="T15" fmla="*/ 161289993 h 348"/>
                  <a:gd name="T16" fmla="*/ 453628184 w 198"/>
                  <a:gd name="T17" fmla="*/ 90725618 h 348"/>
                  <a:gd name="T18" fmla="*/ 473789427 w 198"/>
                  <a:gd name="T19" fmla="*/ 55443443 h 348"/>
                  <a:gd name="T20" fmla="*/ 473789427 w 198"/>
                  <a:gd name="T21" fmla="*/ 25201560 h 348"/>
                  <a:gd name="T22" fmla="*/ 488910360 w 198"/>
                  <a:gd name="T23" fmla="*/ 0 h 348"/>
                  <a:gd name="T24" fmla="*/ 498990982 w 198"/>
                  <a:gd name="T25" fmla="*/ 70564375 h 348"/>
                  <a:gd name="T26" fmla="*/ 488910360 w 198"/>
                  <a:gd name="T27" fmla="*/ 176410925 h 348"/>
                  <a:gd name="T28" fmla="*/ 453628184 w 198"/>
                  <a:gd name="T29" fmla="*/ 282257500 h 348"/>
                  <a:gd name="T30" fmla="*/ 408265286 w 198"/>
                  <a:gd name="T31" fmla="*/ 357862161 h 348"/>
                  <a:gd name="T32" fmla="*/ 378023420 w 198"/>
                  <a:gd name="T33" fmla="*/ 403224958 h 348"/>
                  <a:gd name="T34" fmla="*/ 383063731 w 198"/>
                  <a:gd name="T35" fmla="*/ 342741229 h 348"/>
                  <a:gd name="T36" fmla="*/ 372983109 w 198"/>
                  <a:gd name="T37" fmla="*/ 297378432 h 348"/>
                  <a:gd name="T38" fmla="*/ 342741244 w 198"/>
                  <a:gd name="T39" fmla="*/ 257055947 h 348"/>
                  <a:gd name="T40" fmla="*/ 322580000 w 198"/>
                  <a:gd name="T41" fmla="*/ 282257500 h 348"/>
                  <a:gd name="T42" fmla="*/ 337700933 w 198"/>
                  <a:gd name="T43" fmla="*/ 317539675 h 348"/>
                  <a:gd name="T44" fmla="*/ 347781555 w 198"/>
                  <a:gd name="T45" fmla="*/ 372983093 h 348"/>
                  <a:gd name="T46" fmla="*/ 327620311 w 198"/>
                  <a:gd name="T47" fmla="*/ 453628164 h 348"/>
                  <a:gd name="T48" fmla="*/ 302418756 w 198"/>
                  <a:gd name="T49" fmla="*/ 504031272 h 348"/>
                  <a:gd name="T50" fmla="*/ 231854403 w 198"/>
                  <a:gd name="T51" fmla="*/ 599797176 h 348"/>
                  <a:gd name="T52" fmla="*/ 126007823 w 198"/>
                  <a:gd name="T53" fmla="*/ 725804944 h 348"/>
                  <a:gd name="T54" fmla="*/ 65524067 w 198"/>
                  <a:gd name="T55" fmla="*/ 821570848 h 348"/>
                  <a:gd name="T56" fmla="*/ 45362811 w 198"/>
                  <a:gd name="T57" fmla="*/ 877014464 h 348"/>
                  <a:gd name="T58" fmla="*/ 90725622 w 198"/>
                  <a:gd name="T59" fmla="*/ 705643701 h 348"/>
                  <a:gd name="T60" fmla="*/ 110886890 w 198"/>
                  <a:gd name="T61" fmla="*/ 539313447 h 348"/>
                  <a:gd name="T62" fmla="*/ 105846579 w 198"/>
                  <a:gd name="T63" fmla="*/ 428426611 h 348"/>
                  <a:gd name="T64" fmla="*/ 85685311 w 198"/>
                  <a:gd name="T65" fmla="*/ 322579986 h 348"/>
                  <a:gd name="T66" fmla="*/ 35282189 w 198"/>
                  <a:gd name="T67" fmla="*/ 231854393 h 348"/>
                  <a:gd name="T68" fmla="*/ 50403122 w 198"/>
                  <a:gd name="T69" fmla="*/ 35282188 h 34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98"/>
                  <a:gd name="T106" fmla="*/ 0 h 348"/>
                  <a:gd name="T107" fmla="*/ 198 w 198"/>
                  <a:gd name="T108" fmla="*/ 348 h 34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98" h="348">
                    <a:moveTo>
                      <a:pt x="20" y="14"/>
                    </a:moveTo>
                    <a:lnTo>
                      <a:pt x="20" y="14"/>
                    </a:lnTo>
                    <a:lnTo>
                      <a:pt x="26" y="32"/>
                    </a:lnTo>
                    <a:lnTo>
                      <a:pt x="40" y="72"/>
                    </a:lnTo>
                    <a:lnTo>
                      <a:pt x="48" y="98"/>
                    </a:lnTo>
                    <a:lnTo>
                      <a:pt x="52" y="124"/>
                    </a:lnTo>
                    <a:lnTo>
                      <a:pt x="56" y="152"/>
                    </a:lnTo>
                    <a:lnTo>
                      <a:pt x="56" y="176"/>
                    </a:lnTo>
                    <a:lnTo>
                      <a:pt x="74" y="140"/>
                    </a:lnTo>
                    <a:lnTo>
                      <a:pt x="88" y="114"/>
                    </a:lnTo>
                    <a:lnTo>
                      <a:pt x="94" y="104"/>
                    </a:lnTo>
                    <a:lnTo>
                      <a:pt x="100" y="98"/>
                    </a:lnTo>
                    <a:lnTo>
                      <a:pt x="118" y="86"/>
                    </a:lnTo>
                    <a:lnTo>
                      <a:pt x="150" y="64"/>
                    </a:lnTo>
                    <a:lnTo>
                      <a:pt x="166" y="50"/>
                    </a:lnTo>
                    <a:lnTo>
                      <a:pt x="180" y="36"/>
                    </a:lnTo>
                    <a:lnTo>
                      <a:pt x="184" y="30"/>
                    </a:lnTo>
                    <a:lnTo>
                      <a:pt x="188" y="22"/>
                    </a:lnTo>
                    <a:lnTo>
                      <a:pt x="188" y="16"/>
                    </a:lnTo>
                    <a:lnTo>
                      <a:pt x="188" y="10"/>
                    </a:lnTo>
                    <a:lnTo>
                      <a:pt x="194" y="0"/>
                    </a:lnTo>
                    <a:lnTo>
                      <a:pt x="198" y="12"/>
                    </a:lnTo>
                    <a:lnTo>
                      <a:pt x="198" y="28"/>
                    </a:lnTo>
                    <a:lnTo>
                      <a:pt x="198" y="46"/>
                    </a:lnTo>
                    <a:lnTo>
                      <a:pt x="194" y="70"/>
                    </a:lnTo>
                    <a:lnTo>
                      <a:pt x="186" y="96"/>
                    </a:lnTo>
                    <a:lnTo>
                      <a:pt x="180" y="112"/>
                    </a:lnTo>
                    <a:lnTo>
                      <a:pt x="172" y="126"/>
                    </a:lnTo>
                    <a:lnTo>
                      <a:pt x="162" y="142"/>
                    </a:lnTo>
                    <a:lnTo>
                      <a:pt x="150" y="160"/>
                    </a:lnTo>
                    <a:lnTo>
                      <a:pt x="150" y="152"/>
                    </a:lnTo>
                    <a:lnTo>
                      <a:pt x="152" y="136"/>
                    </a:lnTo>
                    <a:lnTo>
                      <a:pt x="150" y="126"/>
                    </a:lnTo>
                    <a:lnTo>
                      <a:pt x="148" y="118"/>
                    </a:lnTo>
                    <a:lnTo>
                      <a:pt x="144" y="110"/>
                    </a:lnTo>
                    <a:lnTo>
                      <a:pt x="136" y="102"/>
                    </a:lnTo>
                    <a:lnTo>
                      <a:pt x="128" y="112"/>
                    </a:lnTo>
                    <a:lnTo>
                      <a:pt x="130" y="118"/>
                    </a:lnTo>
                    <a:lnTo>
                      <a:pt x="134" y="126"/>
                    </a:lnTo>
                    <a:lnTo>
                      <a:pt x="136" y="136"/>
                    </a:lnTo>
                    <a:lnTo>
                      <a:pt x="138" y="148"/>
                    </a:lnTo>
                    <a:lnTo>
                      <a:pt x="136" y="164"/>
                    </a:lnTo>
                    <a:lnTo>
                      <a:pt x="130" y="180"/>
                    </a:lnTo>
                    <a:lnTo>
                      <a:pt x="120" y="200"/>
                    </a:lnTo>
                    <a:lnTo>
                      <a:pt x="108" y="220"/>
                    </a:lnTo>
                    <a:lnTo>
                      <a:pt x="92" y="238"/>
                    </a:lnTo>
                    <a:lnTo>
                      <a:pt x="64" y="272"/>
                    </a:lnTo>
                    <a:lnTo>
                      <a:pt x="50" y="288"/>
                    </a:lnTo>
                    <a:lnTo>
                      <a:pt x="38" y="306"/>
                    </a:lnTo>
                    <a:lnTo>
                      <a:pt x="26" y="326"/>
                    </a:lnTo>
                    <a:lnTo>
                      <a:pt x="18" y="348"/>
                    </a:lnTo>
                    <a:lnTo>
                      <a:pt x="28" y="314"/>
                    </a:lnTo>
                    <a:lnTo>
                      <a:pt x="36" y="280"/>
                    </a:lnTo>
                    <a:lnTo>
                      <a:pt x="42" y="238"/>
                    </a:lnTo>
                    <a:lnTo>
                      <a:pt x="44" y="214"/>
                    </a:lnTo>
                    <a:lnTo>
                      <a:pt x="44" y="192"/>
                    </a:lnTo>
                    <a:lnTo>
                      <a:pt x="42" y="170"/>
                    </a:lnTo>
                    <a:lnTo>
                      <a:pt x="40" y="148"/>
                    </a:lnTo>
                    <a:lnTo>
                      <a:pt x="34" y="128"/>
                    </a:lnTo>
                    <a:lnTo>
                      <a:pt x="26" y="108"/>
                    </a:lnTo>
                    <a:lnTo>
                      <a:pt x="14" y="92"/>
                    </a:lnTo>
                    <a:lnTo>
                      <a:pt x="0" y="78"/>
                    </a:lnTo>
                    <a:lnTo>
                      <a:pt x="20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>
                  <a:latin typeface="Calibri" pitchFamily="34" charset="0"/>
                </a:endParaRPr>
              </a:p>
            </p:txBody>
          </p:sp>
        </p:grpSp>
        <p:grpSp>
          <p:nvGrpSpPr>
            <p:cNvPr id="8" name="Gruppe 44"/>
            <p:cNvGrpSpPr>
              <a:grpSpLocks/>
            </p:cNvGrpSpPr>
            <p:nvPr/>
          </p:nvGrpSpPr>
          <p:grpSpPr bwMode="auto">
            <a:xfrm>
              <a:off x="2690813" y="762000"/>
              <a:ext cx="357187" cy="912813"/>
              <a:chOff x="1709738" y="944563"/>
              <a:chExt cx="1033462" cy="3232150"/>
            </a:xfrm>
          </p:grpSpPr>
          <p:sp>
            <p:nvSpPr>
              <p:cNvPr id="44" name="Freeform 292"/>
              <p:cNvSpPr>
                <a:spLocks noEditPoints="1"/>
              </p:cNvSpPr>
              <p:nvPr/>
            </p:nvSpPr>
            <p:spPr bwMode="auto">
              <a:xfrm>
                <a:off x="1709738" y="944563"/>
                <a:ext cx="1033462" cy="3232150"/>
              </a:xfrm>
              <a:custGeom>
                <a:avLst/>
                <a:gdLst>
                  <a:gd name="T0" fmla="*/ 2147483647 w 342"/>
                  <a:gd name="T1" fmla="*/ 2147483647 h 1070"/>
                  <a:gd name="T2" fmla="*/ 2147483647 w 342"/>
                  <a:gd name="T3" fmla="*/ 2147483647 h 1070"/>
                  <a:gd name="T4" fmla="*/ 2147483647 w 342"/>
                  <a:gd name="T5" fmla="*/ 2147483647 h 1070"/>
                  <a:gd name="T6" fmla="*/ 2147483647 w 342"/>
                  <a:gd name="T7" fmla="*/ 2147483647 h 1070"/>
                  <a:gd name="T8" fmla="*/ 2147483647 w 342"/>
                  <a:gd name="T9" fmla="*/ 2147483647 h 1070"/>
                  <a:gd name="T10" fmla="*/ 2147483647 w 342"/>
                  <a:gd name="T11" fmla="*/ 2147483647 h 1070"/>
                  <a:gd name="T12" fmla="*/ 2147483647 w 342"/>
                  <a:gd name="T13" fmla="*/ 2147483647 h 1070"/>
                  <a:gd name="T14" fmla="*/ 2147483647 w 342"/>
                  <a:gd name="T15" fmla="*/ 2147483647 h 1070"/>
                  <a:gd name="T16" fmla="*/ 2147483647 w 342"/>
                  <a:gd name="T17" fmla="*/ 2147483647 h 1070"/>
                  <a:gd name="T18" fmla="*/ 2147483647 w 342"/>
                  <a:gd name="T19" fmla="*/ 2147483647 h 1070"/>
                  <a:gd name="T20" fmla="*/ 2147483647 w 342"/>
                  <a:gd name="T21" fmla="*/ 2147483647 h 1070"/>
                  <a:gd name="T22" fmla="*/ 2147483647 w 342"/>
                  <a:gd name="T23" fmla="*/ 2147483647 h 1070"/>
                  <a:gd name="T24" fmla="*/ 2147483647 w 342"/>
                  <a:gd name="T25" fmla="*/ 2147483647 h 1070"/>
                  <a:gd name="T26" fmla="*/ 2147483647 w 342"/>
                  <a:gd name="T27" fmla="*/ 2147483647 h 1070"/>
                  <a:gd name="T28" fmla="*/ 2147483647 w 342"/>
                  <a:gd name="T29" fmla="*/ 2147483647 h 1070"/>
                  <a:gd name="T30" fmla="*/ 2147483647 w 342"/>
                  <a:gd name="T31" fmla="*/ 2147483647 h 1070"/>
                  <a:gd name="T32" fmla="*/ 2147483647 w 342"/>
                  <a:gd name="T33" fmla="*/ 2147483647 h 1070"/>
                  <a:gd name="T34" fmla="*/ 2147483647 w 342"/>
                  <a:gd name="T35" fmla="*/ 2147483647 h 1070"/>
                  <a:gd name="T36" fmla="*/ 2147483647 w 342"/>
                  <a:gd name="T37" fmla="*/ 2147483647 h 1070"/>
                  <a:gd name="T38" fmla="*/ 2147483647 w 342"/>
                  <a:gd name="T39" fmla="*/ 2147483647 h 1070"/>
                  <a:gd name="T40" fmla="*/ 2147483647 w 342"/>
                  <a:gd name="T41" fmla="*/ 2147483647 h 1070"/>
                  <a:gd name="T42" fmla="*/ 0 w 342"/>
                  <a:gd name="T43" fmla="*/ 2147483647 h 1070"/>
                  <a:gd name="T44" fmla="*/ 2147483647 w 342"/>
                  <a:gd name="T45" fmla="*/ 2147483647 h 1070"/>
                  <a:gd name="T46" fmla="*/ 2147483647 w 342"/>
                  <a:gd name="T47" fmla="*/ 2147483647 h 1070"/>
                  <a:gd name="T48" fmla="*/ 2147483647 w 342"/>
                  <a:gd name="T49" fmla="*/ 2147483647 h 1070"/>
                  <a:gd name="T50" fmla="*/ 2147483647 w 342"/>
                  <a:gd name="T51" fmla="*/ 2147483647 h 1070"/>
                  <a:gd name="T52" fmla="*/ 2147483647 w 342"/>
                  <a:gd name="T53" fmla="*/ 2147483647 h 1070"/>
                  <a:gd name="T54" fmla="*/ 2147483647 w 342"/>
                  <a:gd name="T55" fmla="*/ 2147483647 h 1070"/>
                  <a:gd name="T56" fmla="*/ 2147483647 w 342"/>
                  <a:gd name="T57" fmla="*/ 2147483647 h 1070"/>
                  <a:gd name="T58" fmla="*/ 2147483647 w 342"/>
                  <a:gd name="T59" fmla="*/ 2147483647 h 1070"/>
                  <a:gd name="T60" fmla="*/ 2147483647 w 342"/>
                  <a:gd name="T61" fmla="*/ 2147483647 h 1070"/>
                  <a:gd name="T62" fmla="*/ 2147483647 w 342"/>
                  <a:gd name="T63" fmla="*/ 2147483647 h 1070"/>
                  <a:gd name="T64" fmla="*/ 2147483647 w 342"/>
                  <a:gd name="T65" fmla="*/ 2147483647 h 1070"/>
                  <a:gd name="T66" fmla="*/ 2147483647 w 342"/>
                  <a:gd name="T67" fmla="*/ 2147483647 h 1070"/>
                  <a:gd name="T68" fmla="*/ 2147483647 w 342"/>
                  <a:gd name="T69" fmla="*/ 2147483647 h 1070"/>
                  <a:gd name="T70" fmla="*/ 2147483647 w 342"/>
                  <a:gd name="T71" fmla="*/ 2147483647 h 1070"/>
                  <a:gd name="T72" fmla="*/ 2147483647 w 342"/>
                  <a:gd name="T73" fmla="*/ 2147483647 h 1070"/>
                  <a:gd name="T74" fmla="*/ 2147483647 w 342"/>
                  <a:gd name="T75" fmla="*/ 2147483647 h 1070"/>
                  <a:gd name="T76" fmla="*/ 2147483647 w 342"/>
                  <a:gd name="T77" fmla="*/ 2147483647 h 1070"/>
                  <a:gd name="T78" fmla="*/ 2147483647 w 342"/>
                  <a:gd name="T79" fmla="*/ 2147483647 h 1070"/>
                  <a:gd name="T80" fmla="*/ 2147483647 w 342"/>
                  <a:gd name="T81" fmla="*/ 2147483647 h 1070"/>
                  <a:gd name="T82" fmla="*/ 2147483647 w 342"/>
                  <a:gd name="T83" fmla="*/ 2147483647 h 1070"/>
                  <a:gd name="T84" fmla="*/ 2147483647 w 342"/>
                  <a:gd name="T85" fmla="*/ 2147483647 h 1070"/>
                  <a:gd name="T86" fmla="*/ 2147483647 w 342"/>
                  <a:gd name="T87" fmla="*/ 2147483647 h 1070"/>
                  <a:gd name="T88" fmla="*/ 2147483647 w 342"/>
                  <a:gd name="T89" fmla="*/ 2147483647 h 1070"/>
                  <a:gd name="T90" fmla="*/ 2147483647 w 342"/>
                  <a:gd name="T91" fmla="*/ 2147483647 h 1070"/>
                  <a:gd name="T92" fmla="*/ 2147483647 w 342"/>
                  <a:gd name="T93" fmla="*/ 2147483647 h 1070"/>
                  <a:gd name="T94" fmla="*/ 2147483647 w 342"/>
                  <a:gd name="T95" fmla="*/ 2147483647 h 1070"/>
                  <a:gd name="T96" fmla="*/ 2147483647 w 342"/>
                  <a:gd name="T97" fmla="*/ 2147483647 h 1070"/>
                  <a:gd name="T98" fmla="*/ 2147483647 w 342"/>
                  <a:gd name="T99" fmla="*/ 2147483647 h 1070"/>
                  <a:gd name="T100" fmla="*/ 2147483647 w 342"/>
                  <a:gd name="T101" fmla="*/ 2147483647 h 1070"/>
                  <a:gd name="T102" fmla="*/ 2147483647 w 342"/>
                  <a:gd name="T103" fmla="*/ 2147483647 h 1070"/>
                  <a:gd name="T104" fmla="*/ 2147483647 w 342"/>
                  <a:gd name="T105" fmla="*/ 2147483647 h 1070"/>
                  <a:gd name="T106" fmla="*/ 2147483647 w 342"/>
                  <a:gd name="T107" fmla="*/ 2147483647 h 1070"/>
                  <a:gd name="T108" fmla="*/ 2147483647 w 342"/>
                  <a:gd name="T109" fmla="*/ 2147483647 h 1070"/>
                  <a:gd name="T110" fmla="*/ 2147483647 w 342"/>
                  <a:gd name="T111" fmla="*/ 2147483647 h 1070"/>
                  <a:gd name="T112" fmla="*/ 2147483647 w 342"/>
                  <a:gd name="T113" fmla="*/ 2147483647 h 1070"/>
                  <a:gd name="T114" fmla="*/ 2147483647 w 342"/>
                  <a:gd name="T115" fmla="*/ 2147483647 h 1070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342"/>
                  <a:gd name="T175" fmla="*/ 0 h 1070"/>
                  <a:gd name="T176" fmla="*/ 342 w 342"/>
                  <a:gd name="T177" fmla="*/ 1070 h 1070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342" h="1070">
                    <a:moveTo>
                      <a:pt x="336" y="534"/>
                    </a:moveTo>
                    <a:lnTo>
                      <a:pt x="336" y="534"/>
                    </a:lnTo>
                    <a:lnTo>
                      <a:pt x="328" y="516"/>
                    </a:lnTo>
                    <a:lnTo>
                      <a:pt x="322" y="508"/>
                    </a:lnTo>
                    <a:lnTo>
                      <a:pt x="320" y="500"/>
                    </a:lnTo>
                    <a:lnTo>
                      <a:pt x="306" y="398"/>
                    </a:lnTo>
                    <a:lnTo>
                      <a:pt x="296" y="304"/>
                    </a:lnTo>
                    <a:lnTo>
                      <a:pt x="292" y="260"/>
                    </a:lnTo>
                    <a:lnTo>
                      <a:pt x="288" y="228"/>
                    </a:lnTo>
                    <a:lnTo>
                      <a:pt x="286" y="212"/>
                    </a:lnTo>
                    <a:lnTo>
                      <a:pt x="282" y="198"/>
                    </a:lnTo>
                    <a:lnTo>
                      <a:pt x="280" y="192"/>
                    </a:lnTo>
                    <a:lnTo>
                      <a:pt x="276" y="188"/>
                    </a:lnTo>
                    <a:lnTo>
                      <a:pt x="270" y="182"/>
                    </a:lnTo>
                    <a:lnTo>
                      <a:pt x="260" y="178"/>
                    </a:lnTo>
                    <a:lnTo>
                      <a:pt x="256" y="176"/>
                    </a:lnTo>
                    <a:lnTo>
                      <a:pt x="254" y="174"/>
                    </a:lnTo>
                    <a:lnTo>
                      <a:pt x="252" y="170"/>
                    </a:lnTo>
                    <a:lnTo>
                      <a:pt x="250" y="164"/>
                    </a:lnTo>
                    <a:lnTo>
                      <a:pt x="252" y="152"/>
                    </a:lnTo>
                    <a:lnTo>
                      <a:pt x="256" y="142"/>
                    </a:lnTo>
                    <a:lnTo>
                      <a:pt x="256" y="132"/>
                    </a:lnTo>
                    <a:lnTo>
                      <a:pt x="256" y="124"/>
                    </a:lnTo>
                    <a:lnTo>
                      <a:pt x="252" y="114"/>
                    </a:lnTo>
                    <a:lnTo>
                      <a:pt x="252" y="108"/>
                    </a:lnTo>
                    <a:lnTo>
                      <a:pt x="252" y="102"/>
                    </a:lnTo>
                    <a:lnTo>
                      <a:pt x="248" y="94"/>
                    </a:lnTo>
                    <a:lnTo>
                      <a:pt x="244" y="84"/>
                    </a:lnTo>
                    <a:lnTo>
                      <a:pt x="238" y="72"/>
                    </a:lnTo>
                    <a:lnTo>
                      <a:pt x="234" y="56"/>
                    </a:lnTo>
                    <a:lnTo>
                      <a:pt x="232" y="40"/>
                    </a:lnTo>
                    <a:lnTo>
                      <a:pt x="230" y="28"/>
                    </a:lnTo>
                    <a:lnTo>
                      <a:pt x="226" y="20"/>
                    </a:lnTo>
                    <a:lnTo>
                      <a:pt x="218" y="12"/>
                    </a:lnTo>
                    <a:lnTo>
                      <a:pt x="214" y="8"/>
                    </a:lnTo>
                    <a:lnTo>
                      <a:pt x="208" y="4"/>
                    </a:lnTo>
                    <a:lnTo>
                      <a:pt x="200" y="2"/>
                    </a:lnTo>
                    <a:lnTo>
                      <a:pt x="192" y="0"/>
                    </a:lnTo>
                    <a:lnTo>
                      <a:pt x="174" y="2"/>
                    </a:lnTo>
                    <a:lnTo>
                      <a:pt x="164" y="4"/>
                    </a:lnTo>
                    <a:lnTo>
                      <a:pt x="154" y="10"/>
                    </a:lnTo>
                    <a:lnTo>
                      <a:pt x="146" y="16"/>
                    </a:lnTo>
                    <a:lnTo>
                      <a:pt x="138" y="26"/>
                    </a:lnTo>
                    <a:lnTo>
                      <a:pt x="132" y="38"/>
                    </a:lnTo>
                    <a:lnTo>
                      <a:pt x="130" y="56"/>
                    </a:lnTo>
                    <a:lnTo>
                      <a:pt x="124" y="72"/>
                    </a:lnTo>
                    <a:lnTo>
                      <a:pt x="118" y="82"/>
                    </a:lnTo>
                    <a:lnTo>
                      <a:pt x="112" y="90"/>
                    </a:lnTo>
                    <a:lnTo>
                      <a:pt x="116" y="86"/>
                    </a:lnTo>
                    <a:lnTo>
                      <a:pt x="120" y="82"/>
                    </a:lnTo>
                    <a:lnTo>
                      <a:pt x="126" y="74"/>
                    </a:lnTo>
                    <a:lnTo>
                      <a:pt x="124" y="78"/>
                    </a:lnTo>
                    <a:lnTo>
                      <a:pt x="112" y="104"/>
                    </a:lnTo>
                    <a:lnTo>
                      <a:pt x="106" y="114"/>
                    </a:lnTo>
                    <a:lnTo>
                      <a:pt x="102" y="126"/>
                    </a:lnTo>
                    <a:lnTo>
                      <a:pt x="102" y="140"/>
                    </a:lnTo>
                    <a:lnTo>
                      <a:pt x="104" y="146"/>
                    </a:lnTo>
                    <a:lnTo>
                      <a:pt x="106" y="154"/>
                    </a:lnTo>
                    <a:lnTo>
                      <a:pt x="106" y="150"/>
                    </a:lnTo>
                    <a:lnTo>
                      <a:pt x="104" y="140"/>
                    </a:lnTo>
                    <a:lnTo>
                      <a:pt x="108" y="124"/>
                    </a:lnTo>
                    <a:lnTo>
                      <a:pt x="110" y="116"/>
                    </a:lnTo>
                    <a:lnTo>
                      <a:pt x="116" y="108"/>
                    </a:lnTo>
                    <a:lnTo>
                      <a:pt x="112" y="122"/>
                    </a:lnTo>
                    <a:lnTo>
                      <a:pt x="110" y="130"/>
                    </a:lnTo>
                    <a:lnTo>
                      <a:pt x="108" y="140"/>
                    </a:lnTo>
                    <a:lnTo>
                      <a:pt x="110" y="150"/>
                    </a:lnTo>
                    <a:lnTo>
                      <a:pt x="114" y="162"/>
                    </a:lnTo>
                    <a:lnTo>
                      <a:pt x="112" y="168"/>
                    </a:lnTo>
                    <a:lnTo>
                      <a:pt x="106" y="172"/>
                    </a:lnTo>
                    <a:lnTo>
                      <a:pt x="96" y="172"/>
                    </a:lnTo>
                    <a:lnTo>
                      <a:pt x="88" y="174"/>
                    </a:lnTo>
                    <a:lnTo>
                      <a:pt x="80" y="178"/>
                    </a:lnTo>
                    <a:lnTo>
                      <a:pt x="74" y="182"/>
                    </a:lnTo>
                    <a:lnTo>
                      <a:pt x="70" y="188"/>
                    </a:lnTo>
                    <a:lnTo>
                      <a:pt x="66" y="196"/>
                    </a:lnTo>
                    <a:lnTo>
                      <a:pt x="62" y="204"/>
                    </a:lnTo>
                    <a:lnTo>
                      <a:pt x="60" y="212"/>
                    </a:lnTo>
                    <a:lnTo>
                      <a:pt x="60" y="222"/>
                    </a:lnTo>
                    <a:lnTo>
                      <a:pt x="56" y="338"/>
                    </a:lnTo>
                    <a:lnTo>
                      <a:pt x="54" y="410"/>
                    </a:lnTo>
                    <a:lnTo>
                      <a:pt x="54" y="436"/>
                    </a:lnTo>
                    <a:lnTo>
                      <a:pt x="56" y="452"/>
                    </a:lnTo>
                    <a:lnTo>
                      <a:pt x="58" y="478"/>
                    </a:lnTo>
                    <a:lnTo>
                      <a:pt x="60" y="498"/>
                    </a:lnTo>
                    <a:lnTo>
                      <a:pt x="58" y="520"/>
                    </a:lnTo>
                    <a:lnTo>
                      <a:pt x="58" y="532"/>
                    </a:lnTo>
                    <a:lnTo>
                      <a:pt x="58" y="536"/>
                    </a:lnTo>
                    <a:lnTo>
                      <a:pt x="60" y="538"/>
                    </a:lnTo>
                    <a:lnTo>
                      <a:pt x="62" y="540"/>
                    </a:lnTo>
                    <a:lnTo>
                      <a:pt x="58" y="546"/>
                    </a:lnTo>
                    <a:lnTo>
                      <a:pt x="58" y="554"/>
                    </a:lnTo>
                    <a:lnTo>
                      <a:pt x="30" y="552"/>
                    </a:lnTo>
                    <a:lnTo>
                      <a:pt x="14" y="556"/>
                    </a:lnTo>
                    <a:lnTo>
                      <a:pt x="8" y="558"/>
                    </a:lnTo>
                    <a:lnTo>
                      <a:pt x="4" y="562"/>
                    </a:lnTo>
                    <a:lnTo>
                      <a:pt x="2" y="656"/>
                    </a:lnTo>
                    <a:lnTo>
                      <a:pt x="0" y="752"/>
                    </a:lnTo>
                    <a:lnTo>
                      <a:pt x="0" y="758"/>
                    </a:lnTo>
                    <a:lnTo>
                      <a:pt x="2" y="762"/>
                    </a:lnTo>
                    <a:lnTo>
                      <a:pt x="8" y="764"/>
                    </a:lnTo>
                    <a:lnTo>
                      <a:pt x="42" y="774"/>
                    </a:lnTo>
                    <a:lnTo>
                      <a:pt x="100" y="790"/>
                    </a:lnTo>
                    <a:lnTo>
                      <a:pt x="98" y="808"/>
                    </a:lnTo>
                    <a:lnTo>
                      <a:pt x="96" y="828"/>
                    </a:lnTo>
                    <a:lnTo>
                      <a:pt x="98" y="888"/>
                    </a:lnTo>
                    <a:lnTo>
                      <a:pt x="96" y="938"/>
                    </a:lnTo>
                    <a:lnTo>
                      <a:pt x="92" y="976"/>
                    </a:lnTo>
                    <a:lnTo>
                      <a:pt x="88" y="998"/>
                    </a:lnTo>
                    <a:lnTo>
                      <a:pt x="84" y="1016"/>
                    </a:lnTo>
                    <a:lnTo>
                      <a:pt x="82" y="1032"/>
                    </a:lnTo>
                    <a:lnTo>
                      <a:pt x="84" y="1050"/>
                    </a:lnTo>
                    <a:lnTo>
                      <a:pt x="86" y="1058"/>
                    </a:lnTo>
                    <a:lnTo>
                      <a:pt x="90" y="1066"/>
                    </a:lnTo>
                    <a:lnTo>
                      <a:pt x="94" y="1070"/>
                    </a:lnTo>
                    <a:lnTo>
                      <a:pt x="102" y="1070"/>
                    </a:lnTo>
                    <a:lnTo>
                      <a:pt x="104" y="1070"/>
                    </a:lnTo>
                    <a:lnTo>
                      <a:pt x="108" y="1068"/>
                    </a:lnTo>
                    <a:lnTo>
                      <a:pt x="112" y="1060"/>
                    </a:lnTo>
                    <a:lnTo>
                      <a:pt x="114" y="1050"/>
                    </a:lnTo>
                    <a:lnTo>
                      <a:pt x="116" y="1040"/>
                    </a:lnTo>
                    <a:lnTo>
                      <a:pt x="114" y="1002"/>
                    </a:lnTo>
                    <a:lnTo>
                      <a:pt x="114" y="974"/>
                    </a:lnTo>
                    <a:lnTo>
                      <a:pt x="118" y="946"/>
                    </a:lnTo>
                    <a:lnTo>
                      <a:pt x="134" y="868"/>
                    </a:lnTo>
                    <a:lnTo>
                      <a:pt x="142" y="826"/>
                    </a:lnTo>
                    <a:lnTo>
                      <a:pt x="144" y="802"/>
                    </a:lnTo>
                    <a:lnTo>
                      <a:pt x="148" y="776"/>
                    </a:lnTo>
                    <a:lnTo>
                      <a:pt x="156" y="750"/>
                    </a:lnTo>
                    <a:lnTo>
                      <a:pt x="162" y="718"/>
                    </a:lnTo>
                    <a:lnTo>
                      <a:pt x="186" y="718"/>
                    </a:lnTo>
                    <a:lnTo>
                      <a:pt x="198" y="718"/>
                    </a:lnTo>
                    <a:lnTo>
                      <a:pt x="204" y="716"/>
                    </a:lnTo>
                    <a:lnTo>
                      <a:pt x="206" y="718"/>
                    </a:lnTo>
                    <a:lnTo>
                      <a:pt x="206" y="746"/>
                    </a:lnTo>
                    <a:lnTo>
                      <a:pt x="208" y="772"/>
                    </a:lnTo>
                    <a:lnTo>
                      <a:pt x="210" y="802"/>
                    </a:lnTo>
                    <a:lnTo>
                      <a:pt x="218" y="850"/>
                    </a:lnTo>
                    <a:lnTo>
                      <a:pt x="222" y="872"/>
                    </a:lnTo>
                    <a:lnTo>
                      <a:pt x="226" y="906"/>
                    </a:lnTo>
                    <a:lnTo>
                      <a:pt x="228" y="940"/>
                    </a:lnTo>
                    <a:lnTo>
                      <a:pt x="230" y="964"/>
                    </a:lnTo>
                    <a:lnTo>
                      <a:pt x="228" y="980"/>
                    </a:lnTo>
                    <a:lnTo>
                      <a:pt x="226" y="990"/>
                    </a:lnTo>
                    <a:lnTo>
                      <a:pt x="224" y="998"/>
                    </a:lnTo>
                    <a:lnTo>
                      <a:pt x="226" y="1004"/>
                    </a:lnTo>
                    <a:lnTo>
                      <a:pt x="236" y="1018"/>
                    </a:lnTo>
                    <a:lnTo>
                      <a:pt x="240" y="1028"/>
                    </a:lnTo>
                    <a:lnTo>
                      <a:pt x="240" y="1036"/>
                    </a:lnTo>
                    <a:lnTo>
                      <a:pt x="242" y="1044"/>
                    </a:lnTo>
                    <a:lnTo>
                      <a:pt x="244" y="1050"/>
                    </a:lnTo>
                    <a:lnTo>
                      <a:pt x="248" y="1054"/>
                    </a:lnTo>
                    <a:lnTo>
                      <a:pt x="254" y="1058"/>
                    </a:lnTo>
                    <a:lnTo>
                      <a:pt x="260" y="1060"/>
                    </a:lnTo>
                    <a:lnTo>
                      <a:pt x="270" y="1062"/>
                    </a:lnTo>
                    <a:lnTo>
                      <a:pt x="282" y="1064"/>
                    </a:lnTo>
                    <a:lnTo>
                      <a:pt x="286" y="1062"/>
                    </a:lnTo>
                    <a:lnTo>
                      <a:pt x="288" y="1060"/>
                    </a:lnTo>
                    <a:lnTo>
                      <a:pt x="288" y="1056"/>
                    </a:lnTo>
                    <a:lnTo>
                      <a:pt x="286" y="1050"/>
                    </a:lnTo>
                    <a:lnTo>
                      <a:pt x="278" y="1038"/>
                    </a:lnTo>
                    <a:lnTo>
                      <a:pt x="270" y="1024"/>
                    </a:lnTo>
                    <a:lnTo>
                      <a:pt x="262" y="1010"/>
                    </a:lnTo>
                    <a:lnTo>
                      <a:pt x="258" y="994"/>
                    </a:lnTo>
                    <a:lnTo>
                      <a:pt x="254" y="978"/>
                    </a:lnTo>
                    <a:lnTo>
                      <a:pt x="252" y="964"/>
                    </a:lnTo>
                    <a:lnTo>
                      <a:pt x="256" y="890"/>
                    </a:lnTo>
                    <a:lnTo>
                      <a:pt x="258" y="836"/>
                    </a:lnTo>
                    <a:lnTo>
                      <a:pt x="258" y="794"/>
                    </a:lnTo>
                    <a:lnTo>
                      <a:pt x="254" y="736"/>
                    </a:lnTo>
                    <a:lnTo>
                      <a:pt x="254" y="718"/>
                    </a:lnTo>
                    <a:lnTo>
                      <a:pt x="254" y="712"/>
                    </a:lnTo>
                    <a:lnTo>
                      <a:pt x="256" y="710"/>
                    </a:lnTo>
                    <a:lnTo>
                      <a:pt x="266" y="708"/>
                    </a:lnTo>
                    <a:lnTo>
                      <a:pt x="272" y="706"/>
                    </a:lnTo>
                    <a:lnTo>
                      <a:pt x="274" y="704"/>
                    </a:lnTo>
                    <a:lnTo>
                      <a:pt x="274" y="702"/>
                    </a:lnTo>
                    <a:lnTo>
                      <a:pt x="278" y="592"/>
                    </a:lnTo>
                    <a:lnTo>
                      <a:pt x="278" y="516"/>
                    </a:lnTo>
                    <a:lnTo>
                      <a:pt x="278" y="486"/>
                    </a:lnTo>
                    <a:lnTo>
                      <a:pt x="278" y="468"/>
                    </a:lnTo>
                    <a:lnTo>
                      <a:pt x="288" y="494"/>
                    </a:lnTo>
                    <a:lnTo>
                      <a:pt x="298" y="514"/>
                    </a:lnTo>
                    <a:lnTo>
                      <a:pt x="308" y="530"/>
                    </a:lnTo>
                    <a:lnTo>
                      <a:pt x="314" y="536"/>
                    </a:lnTo>
                    <a:lnTo>
                      <a:pt x="314" y="538"/>
                    </a:lnTo>
                    <a:lnTo>
                      <a:pt x="312" y="542"/>
                    </a:lnTo>
                    <a:lnTo>
                      <a:pt x="308" y="544"/>
                    </a:lnTo>
                    <a:lnTo>
                      <a:pt x="308" y="546"/>
                    </a:lnTo>
                    <a:lnTo>
                      <a:pt x="314" y="546"/>
                    </a:lnTo>
                    <a:lnTo>
                      <a:pt x="316" y="548"/>
                    </a:lnTo>
                    <a:lnTo>
                      <a:pt x="318" y="548"/>
                    </a:lnTo>
                    <a:lnTo>
                      <a:pt x="320" y="552"/>
                    </a:lnTo>
                    <a:lnTo>
                      <a:pt x="318" y="554"/>
                    </a:lnTo>
                    <a:lnTo>
                      <a:pt x="316" y="556"/>
                    </a:lnTo>
                    <a:lnTo>
                      <a:pt x="316" y="558"/>
                    </a:lnTo>
                    <a:lnTo>
                      <a:pt x="318" y="560"/>
                    </a:lnTo>
                    <a:lnTo>
                      <a:pt x="322" y="558"/>
                    </a:lnTo>
                    <a:lnTo>
                      <a:pt x="330" y="554"/>
                    </a:lnTo>
                    <a:lnTo>
                      <a:pt x="332" y="554"/>
                    </a:lnTo>
                    <a:lnTo>
                      <a:pt x="334" y="556"/>
                    </a:lnTo>
                    <a:lnTo>
                      <a:pt x="334" y="560"/>
                    </a:lnTo>
                    <a:lnTo>
                      <a:pt x="336" y="562"/>
                    </a:lnTo>
                    <a:lnTo>
                      <a:pt x="338" y="560"/>
                    </a:lnTo>
                    <a:lnTo>
                      <a:pt x="340" y="556"/>
                    </a:lnTo>
                    <a:lnTo>
                      <a:pt x="342" y="552"/>
                    </a:lnTo>
                    <a:lnTo>
                      <a:pt x="342" y="546"/>
                    </a:lnTo>
                    <a:lnTo>
                      <a:pt x="336" y="534"/>
                    </a:lnTo>
                    <a:close/>
                    <a:moveTo>
                      <a:pt x="70" y="560"/>
                    </a:moveTo>
                    <a:lnTo>
                      <a:pt x="70" y="560"/>
                    </a:lnTo>
                    <a:lnTo>
                      <a:pt x="70" y="550"/>
                    </a:lnTo>
                    <a:lnTo>
                      <a:pt x="78" y="562"/>
                    </a:lnTo>
                    <a:lnTo>
                      <a:pt x="72" y="562"/>
                    </a:lnTo>
                    <a:lnTo>
                      <a:pt x="70" y="562"/>
                    </a:lnTo>
                    <a:lnTo>
                      <a:pt x="70" y="560"/>
                    </a:lnTo>
                    <a:close/>
                    <a:moveTo>
                      <a:pt x="82" y="560"/>
                    </a:moveTo>
                    <a:lnTo>
                      <a:pt x="82" y="560"/>
                    </a:lnTo>
                    <a:lnTo>
                      <a:pt x="80" y="560"/>
                    </a:lnTo>
                    <a:lnTo>
                      <a:pt x="82" y="554"/>
                    </a:lnTo>
                    <a:lnTo>
                      <a:pt x="84" y="548"/>
                    </a:lnTo>
                    <a:lnTo>
                      <a:pt x="84" y="554"/>
                    </a:lnTo>
                    <a:lnTo>
                      <a:pt x="82" y="560"/>
                    </a:lnTo>
                    <a:close/>
                    <a:moveTo>
                      <a:pt x="96" y="544"/>
                    </a:moveTo>
                    <a:lnTo>
                      <a:pt x="96" y="544"/>
                    </a:lnTo>
                    <a:lnTo>
                      <a:pt x="92" y="540"/>
                    </a:lnTo>
                    <a:lnTo>
                      <a:pt x="90" y="536"/>
                    </a:lnTo>
                    <a:lnTo>
                      <a:pt x="88" y="536"/>
                    </a:lnTo>
                    <a:lnTo>
                      <a:pt x="84" y="530"/>
                    </a:lnTo>
                    <a:lnTo>
                      <a:pt x="82" y="524"/>
                    </a:lnTo>
                    <a:lnTo>
                      <a:pt x="84" y="520"/>
                    </a:lnTo>
                    <a:lnTo>
                      <a:pt x="88" y="514"/>
                    </a:lnTo>
                    <a:lnTo>
                      <a:pt x="88" y="506"/>
                    </a:lnTo>
                    <a:lnTo>
                      <a:pt x="90" y="456"/>
                    </a:lnTo>
                    <a:lnTo>
                      <a:pt x="90" y="430"/>
                    </a:lnTo>
                    <a:lnTo>
                      <a:pt x="92" y="424"/>
                    </a:lnTo>
                    <a:lnTo>
                      <a:pt x="92" y="426"/>
                    </a:lnTo>
                    <a:lnTo>
                      <a:pt x="96" y="462"/>
                    </a:lnTo>
                    <a:lnTo>
                      <a:pt x="96" y="494"/>
                    </a:lnTo>
                    <a:lnTo>
                      <a:pt x="98" y="514"/>
                    </a:lnTo>
                    <a:lnTo>
                      <a:pt x="96" y="544"/>
                    </a:lnTo>
                    <a:close/>
                    <a:moveTo>
                      <a:pt x="110" y="134"/>
                    </a:moveTo>
                    <a:lnTo>
                      <a:pt x="110" y="134"/>
                    </a:lnTo>
                    <a:lnTo>
                      <a:pt x="112" y="148"/>
                    </a:lnTo>
                    <a:lnTo>
                      <a:pt x="114" y="160"/>
                    </a:lnTo>
                    <a:lnTo>
                      <a:pt x="110" y="148"/>
                    </a:lnTo>
                    <a:lnTo>
                      <a:pt x="110" y="140"/>
                    </a:lnTo>
                    <a:lnTo>
                      <a:pt x="110" y="134"/>
                    </a:lnTo>
                    <a:close/>
                    <a:moveTo>
                      <a:pt x="252" y="150"/>
                    </a:moveTo>
                    <a:lnTo>
                      <a:pt x="252" y="150"/>
                    </a:lnTo>
                    <a:lnTo>
                      <a:pt x="252" y="134"/>
                    </a:lnTo>
                    <a:lnTo>
                      <a:pt x="252" y="122"/>
                    </a:lnTo>
                    <a:lnTo>
                      <a:pt x="248" y="112"/>
                    </a:lnTo>
                    <a:lnTo>
                      <a:pt x="248" y="110"/>
                    </a:lnTo>
                    <a:lnTo>
                      <a:pt x="254" y="122"/>
                    </a:lnTo>
                    <a:lnTo>
                      <a:pt x="256" y="134"/>
                    </a:lnTo>
                    <a:lnTo>
                      <a:pt x="254" y="144"/>
                    </a:lnTo>
                    <a:lnTo>
                      <a:pt x="252" y="150"/>
                    </a:lnTo>
                    <a:close/>
                    <a:moveTo>
                      <a:pt x="250" y="108"/>
                    </a:moveTo>
                    <a:lnTo>
                      <a:pt x="250" y="108"/>
                    </a:lnTo>
                    <a:lnTo>
                      <a:pt x="244" y="98"/>
                    </a:lnTo>
                    <a:lnTo>
                      <a:pt x="240" y="86"/>
                    </a:lnTo>
                    <a:lnTo>
                      <a:pt x="246" y="98"/>
                    </a:lnTo>
                    <a:lnTo>
                      <a:pt x="250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200">
                  <a:latin typeface="Calibri" pitchFamily="34" charset="0"/>
                </a:endParaRPr>
              </a:p>
            </p:txBody>
          </p:sp>
          <p:sp>
            <p:nvSpPr>
              <p:cNvPr id="45" name="Freeform 293"/>
              <p:cNvSpPr>
                <a:spLocks/>
              </p:cNvSpPr>
              <p:nvPr/>
            </p:nvSpPr>
            <p:spPr bwMode="auto">
              <a:xfrm>
                <a:off x="2060575" y="1446213"/>
                <a:ext cx="387350" cy="839787"/>
              </a:xfrm>
              <a:custGeom>
                <a:avLst/>
                <a:gdLst>
                  <a:gd name="T0" fmla="*/ 0 w 128"/>
                  <a:gd name="T1" fmla="*/ 2147483647 h 278"/>
                  <a:gd name="T2" fmla="*/ 2147483647 w 128"/>
                  <a:gd name="T3" fmla="*/ 2147483647 h 278"/>
                  <a:gd name="T4" fmla="*/ 2147483647 w 128"/>
                  <a:gd name="T5" fmla="*/ 2147483647 h 278"/>
                  <a:gd name="T6" fmla="*/ 2147483647 w 128"/>
                  <a:gd name="T7" fmla="*/ 2147483647 h 278"/>
                  <a:gd name="T8" fmla="*/ 2147483647 w 128"/>
                  <a:gd name="T9" fmla="*/ 2147483647 h 278"/>
                  <a:gd name="T10" fmla="*/ 2147483647 w 128"/>
                  <a:gd name="T11" fmla="*/ 2147483647 h 278"/>
                  <a:gd name="T12" fmla="*/ 2147483647 w 128"/>
                  <a:gd name="T13" fmla="*/ 2147483647 h 278"/>
                  <a:gd name="T14" fmla="*/ 2147483647 w 128"/>
                  <a:gd name="T15" fmla="*/ 2147483647 h 278"/>
                  <a:gd name="T16" fmla="*/ 2147483647 w 128"/>
                  <a:gd name="T17" fmla="*/ 2147483647 h 278"/>
                  <a:gd name="T18" fmla="*/ 2147483647 w 128"/>
                  <a:gd name="T19" fmla="*/ 2147483647 h 278"/>
                  <a:gd name="T20" fmla="*/ 2147483647 w 128"/>
                  <a:gd name="T21" fmla="*/ 2147483647 h 278"/>
                  <a:gd name="T22" fmla="*/ 2147483647 w 128"/>
                  <a:gd name="T23" fmla="*/ 2147483647 h 278"/>
                  <a:gd name="T24" fmla="*/ 2147483647 w 128"/>
                  <a:gd name="T25" fmla="*/ 2147483647 h 278"/>
                  <a:gd name="T26" fmla="*/ 2147483647 w 128"/>
                  <a:gd name="T27" fmla="*/ 2147483647 h 278"/>
                  <a:gd name="T28" fmla="*/ 2147483647 w 128"/>
                  <a:gd name="T29" fmla="*/ 2147483647 h 278"/>
                  <a:gd name="T30" fmla="*/ 2147483647 w 128"/>
                  <a:gd name="T31" fmla="*/ 2147483647 h 278"/>
                  <a:gd name="T32" fmla="*/ 2147483647 w 128"/>
                  <a:gd name="T33" fmla="*/ 2147483647 h 278"/>
                  <a:gd name="T34" fmla="*/ 2147483647 w 128"/>
                  <a:gd name="T35" fmla="*/ 2147483647 h 278"/>
                  <a:gd name="T36" fmla="*/ 2147483647 w 128"/>
                  <a:gd name="T37" fmla="*/ 2147483647 h 278"/>
                  <a:gd name="T38" fmla="*/ 2147483647 w 128"/>
                  <a:gd name="T39" fmla="*/ 2147483647 h 278"/>
                  <a:gd name="T40" fmla="*/ 2147483647 w 128"/>
                  <a:gd name="T41" fmla="*/ 2147483647 h 278"/>
                  <a:gd name="T42" fmla="*/ 2147483647 w 128"/>
                  <a:gd name="T43" fmla="*/ 2147483647 h 278"/>
                  <a:gd name="T44" fmla="*/ 2147483647 w 128"/>
                  <a:gd name="T45" fmla="*/ 2147483647 h 278"/>
                  <a:gd name="T46" fmla="*/ 2147483647 w 128"/>
                  <a:gd name="T47" fmla="*/ 2147483647 h 278"/>
                  <a:gd name="T48" fmla="*/ 2147483647 w 128"/>
                  <a:gd name="T49" fmla="*/ 2147483647 h 278"/>
                  <a:gd name="T50" fmla="*/ 2147483647 w 128"/>
                  <a:gd name="T51" fmla="*/ 2147483647 h 278"/>
                  <a:gd name="T52" fmla="*/ 2147483647 w 128"/>
                  <a:gd name="T53" fmla="*/ 2147483647 h 278"/>
                  <a:gd name="T54" fmla="*/ 2147483647 w 128"/>
                  <a:gd name="T55" fmla="*/ 2147483647 h 278"/>
                  <a:gd name="T56" fmla="*/ 2147483647 w 128"/>
                  <a:gd name="T57" fmla="*/ 2147483647 h 278"/>
                  <a:gd name="T58" fmla="*/ 2147483647 w 128"/>
                  <a:gd name="T59" fmla="*/ 2147483647 h 278"/>
                  <a:gd name="T60" fmla="*/ 2147483647 w 128"/>
                  <a:gd name="T61" fmla="*/ 2147483647 h 278"/>
                  <a:gd name="T62" fmla="*/ 2147483647 w 128"/>
                  <a:gd name="T63" fmla="*/ 2147483647 h 278"/>
                  <a:gd name="T64" fmla="*/ 2147483647 w 128"/>
                  <a:gd name="T65" fmla="*/ 2147483647 h 278"/>
                  <a:gd name="T66" fmla="*/ 2147483647 w 128"/>
                  <a:gd name="T67" fmla="*/ 2147483647 h 278"/>
                  <a:gd name="T68" fmla="*/ 2147483647 w 128"/>
                  <a:gd name="T69" fmla="*/ 2147483647 h 278"/>
                  <a:gd name="T70" fmla="*/ 2147483647 w 128"/>
                  <a:gd name="T71" fmla="*/ 2147483647 h 278"/>
                  <a:gd name="T72" fmla="*/ 2147483647 w 128"/>
                  <a:gd name="T73" fmla="*/ 2147483647 h 278"/>
                  <a:gd name="T74" fmla="*/ 2147483647 w 128"/>
                  <a:gd name="T75" fmla="*/ 2147483647 h 278"/>
                  <a:gd name="T76" fmla="*/ 2147483647 w 128"/>
                  <a:gd name="T77" fmla="*/ 2147483647 h 278"/>
                  <a:gd name="T78" fmla="*/ 2147483647 w 128"/>
                  <a:gd name="T79" fmla="*/ 2147483647 h 278"/>
                  <a:gd name="T80" fmla="*/ 2147483647 w 128"/>
                  <a:gd name="T81" fmla="*/ 2147483647 h 278"/>
                  <a:gd name="T82" fmla="*/ 2147483647 w 128"/>
                  <a:gd name="T83" fmla="*/ 2147483647 h 278"/>
                  <a:gd name="T84" fmla="*/ 2147483647 w 128"/>
                  <a:gd name="T85" fmla="*/ 0 h 27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128"/>
                  <a:gd name="T130" fmla="*/ 0 h 278"/>
                  <a:gd name="T131" fmla="*/ 128 w 128"/>
                  <a:gd name="T132" fmla="*/ 278 h 27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128" h="278">
                    <a:moveTo>
                      <a:pt x="0" y="4"/>
                    </a:moveTo>
                    <a:lnTo>
                      <a:pt x="0" y="4"/>
                    </a:lnTo>
                    <a:lnTo>
                      <a:pt x="6" y="6"/>
                    </a:lnTo>
                    <a:lnTo>
                      <a:pt x="12" y="6"/>
                    </a:lnTo>
                    <a:lnTo>
                      <a:pt x="16" y="8"/>
                    </a:lnTo>
                    <a:lnTo>
                      <a:pt x="20" y="12"/>
                    </a:lnTo>
                    <a:lnTo>
                      <a:pt x="24" y="20"/>
                    </a:lnTo>
                    <a:lnTo>
                      <a:pt x="24" y="30"/>
                    </a:lnTo>
                    <a:lnTo>
                      <a:pt x="26" y="38"/>
                    </a:lnTo>
                    <a:lnTo>
                      <a:pt x="26" y="46"/>
                    </a:lnTo>
                    <a:lnTo>
                      <a:pt x="30" y="42"/>
                    </a:lnTo>
                    <a:lnTo>
                      <a:pt x="34" y="40"/>
                    </a:lnTo>
                    <a:lnTo>
                      <a:pt x="36" y="40"/>
                    </a:lnTo>
                    <a:lnTo>
                      <a:pt x="38" y="42"/>
                    </a:lnTo>
                    <a:lnTo>
                      <a:pt x="40" y="46"/>
                    </a:lnTo>
                    <a:lnTo>
                      <a:pt x="44" y="56"/>
                    </a:lnTo>
                    <a:lnTo>
                      <a:pt x="50" y="76"/>
                    </a:lnTo>
                    <a:lnTo>
                      <a:pt x="54" y="96"/>
                    </a:lnTo>
                    <a:lnTo>
                      <a:pt x="54" y="114"/>
                    </a:lnTo>
                    <a:lnTo>
                      <a:pt x="54" y="136"/>
                    </a:lnTo>
                    <a:lnTo>
                      <a:pt x="56" y="176"/>
                    </a:lnTo>
                    <a:lnTo>
                      <a:pt x="56" y="198"/>
                    </a:lnTo>
                    <a:lnTo>
                      <a:pt x="54" y="218"/>
                    </a:lnTo>
                    <a:lnTo>
                      <a:pt x="52" y="236"/>
                    </a:lnTo>
                    <a:lnTo>
                      <a:pt x="46" y="254"/>
                    </a:lnTo>
                    <a:lnTo>
                      <a:pt x="44" y="264"/>
                    </a:lnTo>
                    <a:lnTo>
                      <a:pt x="42" y="276"/>
                    </a:lnTo>
                    <a:lnTo>
                      <a:pt x="54" y="272"/>
                    </a:lnTo>
                    <a:lnTo>
                      <a:pt x="62" y="270"/>
                    </a:lnTo>
                    <a:lnTo>
                      <a:pt x="68" y="270"/>
                    </a:lnTo>
                    <a:lnTo>
                      <a:pt x="76" y="272"/>
                    </a:lnTo>
                    <a:lnTo>
                      <a:pt x="84" y="274"/>
                    </a:lnTo>
                    <a:lnTo>
                      <a:pt x="92" y="278"/>
                    </a:lnTo>
                    <a:lnTo>
                      <a:pt x="100" y="278"/>
                    </a:lnTo>
                    <a:lnTo>
                      <a:pt x="98" y="270"/>
                    </a:lnTo>
                    <a:lnTo>
                      <a:pt x="96" y="262"/>
                    </a:lnTo>
                    <a:lnTo>
                      <a:pt x="94" y="248"/>
                    </a:lnTo>
                    <a:lnTo>
                      <a:pt x="92" y="234"/>
                    </a:lnTo>
                    <a:lnTo>
                      <a:pt x="88" y="196"/>
                    </a:lnTo>
                    <a:lnTo>
                      <a:pt x="88" y="176"/>
                    </a:lnTo>
                    <a:lnTo>
                      <a:pt x="88" y="156"/>
                    </a:lnTo>
                    <a:lnTo>
                      <a:pt x="94" y="116"/>
                    </a:lnTo>
                    <a:lnTo>
                      <a:pt x="96" y="96"/>
                    </a:lnTo>
                    <a:lnTo>
                      <a:pt x="102" y="76"/>
                    </a:lnTo>
                    <a:lnTo>
                      <a:pt x="104" y="64"/>
                    </a:lnTo>
                    <a:lnTo>
                      <a:pt x="106" y="48"/>
                    </a:lnTo>
                    <a:lnTo>
                      <a:pt x="110" y="24"/>
                    </a:lnTo>
                    <a:lnTo>
                      <a:pt x="116" y="38"/>
                    </a:lnTo>
                    <a:lnTo>
                      <a:pt x="122" y="44"/>
                    </a:lnTo>
                    <a:lnTo>
                      <a:pt x="126" y="48"/>
                    </a:lnTo>
                    <a:lnTo>
                      <a:pt x="126" y="40"/>
                    </a:lnTo>
                    <a:lnTo>
                      <a:pt x="128" y="30"/>
                    </a:lnTo>
                    <a:lnTo>
                      <a:pt x="128" y="10"/>
                    </a:lnTo>
                    <a:lnTo>
                      <a:pt x="108" y="8"/>
                    </a:lnTo>
                    <a:lnTo>
                      <a:pt x="100" y="10"/>
                    </a:lnTo>
                    <a:lnTo>
                      <a:pt x="92" y="14"/>
                    </a:lnTo>
                    <a:lnTo>
                      <a:pt x="86" y="22"/>
                    </a:lnTo>
                    <a:lnTo>
                      <a:pt x="80" y="36"/>
                    </a:lnTo>
                    <a:lnTo>
                      <a:pt x="74" y="48"/>
                    </a:lnTo>
                    <a:lnTo>
                      <a:pt x="70" y="52"/>
                    </a:lnTo>
                    <a:lnTo>
                      <a:pt x="60" y="36"/>
                    </a:lnTo>
                    <a:lnTo>
                      <a:pt x="50" y="22"/>
                    </a:lnTo>
                    <a:lnTo>
                      <a:pt x="42" y="14"/>
                    </a:lnTo>
                    <a:lnTo>
                      <a:pt x="34" y="6"/>
                    </a:lnTo>
                    <a:lnTo>
                      <a:pt x="30" y="2"/>
                    </a:lnTo>
                    <a:lnTo>
                      <a:pt x="26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a-DK" sz="1200">
                  <a:latin typeface="Calibri" pitchFamily="34" charset="0"/>
                </a:endParaRPr>
              </a:p>
            </p:txBody>
          </p:sp>
        </p:grpSp>
        <p:sp>
          <p:nvSpPr>
            <p:cNvPr id="36" name="Freeform 249"/>
            <p:cNvSpPr>
              <a:spLocks noEditPoints="1"/>
            </p:cNvSpPr>
            <p:nvPr/>
          </p:nvSpPr>
          <p:spPr bwMode="auto">
            <a:xfrm flipH="1">
              <a:off x="1330325" y="838200"/>
              <a:ext cx="422275" cy="833437"/>
            </a:xfrm>
            <a:custGeom>
              <a:avLst/>
              <a:gdLst>
                <a:gd name="T0" fmla="*/ 2147483647 w 340"/>
                <a:gd name="T1" fmla="*/ 2147483647 h 694"/>
                <a:gd name="T2" fmla="*/ 2147483647 w 340"/>
                <a:gd name="T3" fmla="*/ 2147483647 h 694"/>
                <a:gd name="T4" fmla="*/ 2147483647 w 340"/>
                <a:gd name="T5" fmla="*/ 2147483647 h 694"/>
                <a:gd name="T6" fmla="*/ 2147483647 w 340"/>
                <a:gd name="T7" fmla="*/ 2147483647 h 694"/>
                <a:gd name="T8" fmla="*/ 2147483647 w 340"/>
                <a:gd name="T9" fmla="*/ 2147483647 h 694"/>
                <a:gd name="T10" fmla="*/ 2147483647 w 340"/>
                <a:gd name="T11" fmla="*/ 2147483647 h 694"/>
                <a:gd name="T12" fmla="*/ 2147483647 w 340"/>
                <a:gd name="T13" fmla="*/ 2147483647 h 694"/>
                <a:gd name="T14" fmla="*/ 2147483647 w 340"/>
                <a:gd name="T15" fmla="*/ 2147483647 h 694"/>
                <a:gd name="T16" fmla="*/ 2147483647 w 340"/>
                <a:gd name="T17" fmla="*/ 2147483647 h 694"/>
                <a:gd name="T18" fmla="*/ 2147483647 w 340"/>
                <a:gd name="T19" fmla="*/ 2147483647 h 694"/>
                <a:gd name="T20" fmla="*/ 2147483647 w 340"/>
                <a:gd name="T21" fmla="*/ 2147483647 h 694"/>
                <a:gd name="T22" fmla="*/ 2147483647 w 340"/>
                <a:gd name="T23" fmla="*/ 2147483647 h 694"/>
                <a:gd name="T24" fmla="*/ 2147483647 w 340"/>
                <a:gd name="T25" fmla="*/ 2147483647 h 694"/>
                <a:gd name="T26" fmla="*/ 2147483647 w 340"/>
                <a:gd name="T27" fmla="*/ 2147483647 h 694"/>
                <a:gd name="T28" fmla="*/ 2147483647 w 340"/>
                <a:gd name="T29" fmla="*/ 2147483647 h 694"/>
                <a:gd name="T30" fmla="*/ 2147483647 w 340"/>
                <a:gd name="T31" fmla="*/ 2147483647 h 694"/>
                <a:gd name="T32" fmla="*/ 2147483647 w 340"/>
                <a:gd name="T33" fmla="*/ 2147483647 h 694"/>
                <a:gd name="T34" fmla="*/ 2147483647 w 340"/>
                <a:gd name="T35" fmla="*/ 2147483647 h 694"/>
                <a:gd name="T36" fmla="*/ 2147483647 w 340"/>
                <a:gd name="T37" fmla="*/ 0 h 694"/>
                <a:gd name="T38" fmla="*/ 2147483647 w 340"/>
                <a:gd name="T39" fmla="*/ 2147483647 h 694"/>
                <a:gd name="T40" fmla="*/ 2147483647 w 340"/>
                <a:gd name="T41" fmla="*/ 2147483647 h 694"/>
                <a:gd name="T42" fmla="*/ 2147483647 w 340"/>
                <a:gd name="T43" fmla="*/ 2147483647 h 694"/>
                <a:gd name="T44" fmla="*/ 2147483647 w 340"/>
                <a:gd name="T45" fmla="*/ 2147483647 h 694"/>
                <a:gd name="T46" fmla="*/ 2147483647 w 340"/>
                <a:gd name="T47" fmla="*/ 2147483647 h 694"/>
                <a:gd name="T48" fmla="*/ 2147483647 w 340"/>
                <a:gd name="T49" fmla="*/ 2147483647 h 694"/>
                <a:gd name="T50" fmla="*/ 2147483647 w 340"/>
                <a:gd name="T51" fmla="*/ 2147483647 h 694"/>
                <a:gd name="T52" fmla="*/ 2147483647 w 340"/>
                <a:gd name="T53" fmla="*/ 2147483647 h 694"/>
                <a:gd name="T54" fmla="*/ 2147483647 w 340"/>
                <a:gd name="T55" fmla="*/ 2147483647 h 694"/>
                <a:gd name="T56" fmla="*/ 2147483647 w 340"/>
                <a:gd name="T57" fmla="*/ 2147483647 h 694"/>
                <a:gd name="T58" fmla="*/ 2147483647 w 340"/>
                <a:gd name="T59" fmla="*/ 2147483647 h 694"/>
                <a:gd name="T60" fmla="*/ 2147483647 w 340"/>
                <a:gd name="T61" fmla="*/ 2147483647 h 694"/>
                <a:gd name="T62" fmla="*/ 2147483647 w 340"/>
                <a:gd name="T63" fmla="*/ 2147483647 h 694"/>
                <a:gd name="T64" fmla="*/ 2147483647 w 340"/>
                <a:gd name="T65" fmla="*/ 2147483647 h 694"/>
                <a:gd name="T66" fmla="*/ 2147483647 w 340"/>
                <a:gd name="T67" fmla="*/ 2147483647 h 694"/>
                <a:gd name="T68" fmla="*/ 2147483647 w 340"/>
                <a:gd name="T69" fmla="*/ 2147483647 h 694"/>
                <a:gd name="T70" fmla="*/ 2147483647 w 340"/>
                <a:gd name="T71" fmla="*/ 2147483647 h 694"/>
                <a:gd name="T72" fmla="*/ 2147483647 w 340"/>
                <a:gd name="T73" fmla="*/ 2147483647 h 694"/>
                <a:gd name="T74" fmla="*/ 2147483647 w 340"/>
                <a:gd name="T75" fmla="*/ 2147483647 h 694"/>
                <a:gd name="T76" fmla="*/ 2147483647 w 340"/>
                <a:gd name="T77" fmla="*/ 2147483647 h 694"/>
                <a:gd name="T78" fmla="*/ 2147483647 w 340"/>
                <a:gd name="T79" fmla="*/ 2147483647 h 694"/>
                <a:gd name="T80" fmla="*/ 2147483647 w 340"/>
                <a:gd name="T81" fmla="*/ 2147483647 h 694"/>
                <a:gd name="T82" fmla="*/ 2147483647 w 340"/>
                <a:gd name="T83" fmla="*/ 2147483647 h 694"/>
                <a:gd name="T84" fmla="*/ 2147483647 w 340"/>
                <a:gd name="T85" fmla="*/ 2147483647 h 694"/>
                <a:gd name="T86" fmla="*/ 2147483647 w 340"/>
                <a:gd name="T87" fmla="*/ 2147483647 h 694"/>
                <a:gd name="T88" fmla="*/ 2147483647 w 340"/>
                <a:gd name="T89" fmla="*/ 2147483647 h 694"/>
                <a:gd name="T90" fmla="*/ 2147483647 w 340"/>
                <a:gd name="T91" fmla="*/ 2147483647 h 694"/>
                <a:gd name="T92" fmla="*/ 2147483647 w 340"/>
                <a:gd name="T93" fmla="*/ 2147483647 h 694"/>
                <a:gd name="T94" fmla="*/ 2147483647 w 340"/>
                <a:gd name="T95" fmla="*/ 2147483647 h 694"/>
                <a:gd name="T96" fmla="*/ 2147483647 w 340"/>
                <a:gd name="T97" fmla="*/ 2147483647 h 694"/>
                <a:gd name="T98" fmla="*/ 2147483647 w 340"/>
                <a:gd name="T99" fmla="*/ 2147483647 h 694"/>
                <a:gd name="T100" fmla="*/ 2147483647 w 340"/>
                <a:gd name="T101" fmla="*/ 2147483647 h 694"/>
                <a:gd name="T102" fmla="*/ 2147483647 w 340"/>
                <a:gd name="T103" fmla="*/ 2147483647 h 694"/>
                <a:gd name="T104" fmla="*/ 2147483647 w 340"/>
                <a:gd name="T105" fmla="*/ 2147483647 h 694"/>
                <a:gd name="T106" fmla="*/ 2147483647 w 340"/>
                <a:gd name="T107" fmla="*/ 2147483647 h 694"/>
                <a:gd name="T108" fmla="*/ 2147483647 w 340"/>
                <a:gd name="T109" fmla="*/ 2147483647 h 69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40"/>
                <a:gd name="T166" fmla="*/ 0 h 694"/>
                <a:gd name="T167" fmla="*/ 340 w 340"/>
                <a:gd name="T168" fmla="*/ 694 h 694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40" h="694">
                  <a:moveTo>
                    <a:pt x="334" y="658"/>
                  </a:moveTo>
                  <a:lnTo>
                    <a:pt x="340" y="654"/>
                  </a:lnTo>
                  <a:lnTo>
                    <a:pt x="330" y="598"/>
                  </a:lnTo>
                  <a:lnTo>
                    <a:pt x="322" y="562"/>
                  </a:lnTo>
                  <a:lnTo>
                    <a:pt x="312" y="528"/>
                  </a:lnTo>
                  <a:lnTo>
                    <a:pt x="292" y="478"/>
                  </a:lnTo>
                  <a:lnTo>
                    <a:pt x="290" y="464"/>
                  </a:lnTo>
                  <a:lnTo>
                    <a:pt x="288" y="456"/>
                  </a:lnTo>
                  <a:lnTo>
                    <a:pt x="282" y="442"/>
                  </a:lnTo>
                  <a:lnTo>
                    <a:pt x="282" y="432"/>
                  </a:lnTo>
                  <a:lnTo>
                    <a:pt x="280" y="418"/>
                  </a:lnTo>
                  <a:lnTo>
                    <a:pt x="276" y="406"/>
                  </a:lnTo>
                  <a:lnTo>
                    <a:pt x="284" y="404"/>
                  </a:lnTo>
                  <a:lnTo>
                    <a:pt x="288" y="352"/>
                  </a:lnTo>
                  <a:lnTo>
                    <a:pt x="290" y="358"/>
                  </a:lnTo>
                  <a:lnTo>
                    <a:pt x="292" y="382"/>
                  </a:lnTo>
                  <a:lnTo>
                    <a:pt x="302" y="382"/>
                  </a:lnTo>
                  <a:lnTo>
                    <a:pt x="300" y="392"/>
                  </a:lnTo>
                  <a:lnTo>
                    <a:pt x="300" y="398"/>
                  </a:lnTo>
                  <a:lnTo>
                    <a:pt x="302" y="402"/>
                  </a:lnTo>
                  <a:lnTo>
                    <a:pt x="306" y="416"/>
                  </a:lnTo>
                  <a:lnTo>
                    <a:pt x="316" y="420"/>
                  </a:lnTo>
                  <a:lnTo>
                    <a:pt x="320" y="420"/>
                  </a:lnTo>
                  <a:lnTo>
                    <a:pt x="322" y="420"/>
                  </a:lnTo>
                  <a:lnTo>
                    <a:pt x="324" y="418"/>
                  </a:lnTo>
                  <a:lnTo>
                    <a:pt x="320" y="416"/>
                  </a:lnTo>
                  <a:lnTo>
                    <a:pt x="316" y="414"/>
                  </a:lnTo>
                  <a:lnTo>
                    <a:pt x="314" y="414"/>
                  </a:lnTo>
                  <a:lnTo>
                    <a:pt x="314" y="412"/>
                  </a:lnTo>
                  <a:lnTo>
                    <a:pt x="312" y="410"/>
                  </a:lnTo>
                  <a:lnTo>
                    <a:pt x="316" y="412"/>
                  </a:lnTo>
                  <a:lnTo>
                    <a:pt x="320" y="416"/>
                  </a:lnTo>
                  <a:lnTo>
                    <a:pt x="322" y="414"/>
                  </a:lnTo>
                  <a:lnTo>
                    <a:pt x="326" y="412"/>
                  </a:lnTo>
                  <a:lnTo>
                    <a:pt x="326" y="410"/>
                  </a:lnTo>
                  <a:lnTo>
                    <a:pt x="326" y="408"/>
                  </a:lnTo>
                  <a:lnTo>
                    <a:pt x="328" y="408"/>
                  </a:lnTo>
                  <a:lnTo>
                    <a:pt x="330" y="406"/>
                  </a:lnTo>
                  <a:lnTo>
                    <a:pt x="332" y="404"/>
                  </a:lnTo>
                  <a:lnTo>
                    <a:pt x="332" y="400"/>
                  </a:lnTo>
                  <a:lnTo>
                    <a:pt x="330" y="398"/>
                  </a:lnTo>
                  <a:lnTo>
                    <a:pt x="332" y="398"/>
                  </a:lnTo>
                  <a:lnTo>
                    <a:pt x="334" y="396"/>
                  </a:lnTo>
                  <a:lnTo>
                    <a:pt x="334" y="394"/>
                  </a:lnTo>
                  <a:lnTo>
                    <a:pt x="334" y="392"/>
                  </a:lnTo>
                  <a:lnTo>
                    <a:pt x="332" y="388"/>
                  </a:lnTo>
                  <a:lnTo>
                    <a:pt x="330" y="386"/>
                  </a:lnTo>
                  <a:lnTo>
                    <a:pt x="330" y="384"/>
                  </a:lnTo>
                  <a:lnTo>
                    <a:pt x="328" y="378"/>
                  </a:lnTo>
                  <a:lnTo>
                    <a:pt x="334" y="376"/>
                  </a:lnTo>
                  <a:lnTo>
                    <a:pt x="336" y="374"/>
                  </a:lnTo>
                  <a:lnTo>
                    <a:pt x="336" y="370"/>
                  </a:lnTo>
                  <a:lnTo>
                    <a:pt x="334" y="358"/>
                  </a:lnTo>
                  <a:lnTo>
                    <a:pt x="330" y="344"/>
                  </a:lnTo>
                  <a:lnTo>
                    <a:pt x="326" y="336"/>
                  </a:lnTo>
                  <a:lnTo>
                    <a:pt x="326" y="332"/>
                  </a:lnTo>
                  <a:lnTo>
                    <a:pt x="324" y="328"/>
                  </a:lnTo>
                  <a:lnTo>
                    <a:pt x="324" y="316"/>
                  </a:lnTo>
                  <a:lnTo>
                    <a:pt x="322" y="292"/>
                  </a:lnTo>
                  <a:lnTo>
                    <a:pt x="318" y="278"/>
                  </a:lnTo>
                  <a:lnTo>
                    <a:pt x="316" y="270"/>
                  </a:lnTo>
                  <a:lnTo>
                    <a:pt x="314" y="260"/>
                  </a:lnTo>
                  <a:lnTo>
                    <a:pt x="312" y="250"/>
                  </a:lnTo>
                  <a:lnTo>
                    <a:pt x="312" y="246"/>
                  </a:lnTo>
                  <a:lnTo>
                    <a:pt x="310" y="242"/>
                  </a:lnTo>
                  <a:lnTo>
                    <a:pt x="306" y="234"/>
                  </a:lnTo>
                  <a:lnTo>
                    <a:pt x="292" y="172"/>
                  </a:lnTo>
                  <a:lnTo>
                    <a:pt x="284" y="158"/>
                  </a:lnTo>
                  <a:lnTo>
                    <a:pt x="274" y="142"/>
                  </a:lnTo>
                  <a:lnTo>
                    <a:pt x="268" y="130"/>
                  </a:lnTo>
                  <a:lnTo>
                    <a:pt x="262" y="122"/>
                  </a:lnTo>
                  <a:lnTo>
                    <a:pt x="252" y="110"/>
                  </a:lnTo>
                  <a:lnTo>
                    <a:pt x="242" y="98"/>
                  </a:lnTo>
                  <a:lnTo>
                    <a:pt x="240" y="92"/>
                  </a:lnTo>
                  <a:lnTo>
                    <a:pt x="238" y="88"/>
                  </a:lnTo>
                  <a:lnTo>
                    <a:pt x="236" y="88"/>
                  </a:lnTo>
                  <a:lnTo>
                    <a:pt x="238" y="84"/>
                  </a:lnTo>
                  <a:lnTo>
                    <a:pt x="242" y="66"/>
                  </a:lnTo>
                  <a:lnTo>
                    <a:pt x="244" y="44"/>
                  </a:lnTo>
                  <a:lnTo>
                    <a:pt x="244" y="34"/>
                  </a:lnTo>
                  <a:lnTo>
                    <a:pt x="244" y="24"/>
                  </a:lnTo>
                  <a:lnTo>
                    <a:pt x="240" y="18"/>
                  </a:lnTo>
                  <a:lnTo>
                    <a:pt x="234" y="12"/>
                  </a:lnTo>
                  <a:lnTo>
                    <a:pt x="226" y="6"/>
                  </a:lnTo>
                  <a:lnTo>
                    <a:pt x="220" y="4"/>
                  </a:lnTo>
                  <a:lnTo>
                    <a:pt x="208" y="0"/>
                  </a:lnTo>
                  <a:lnTo>
                    <a:pt x="202" y="2"/>
                  </a:lnTo>
                  <a:lnTo>
                    <a:pt x="196" y="2"/>
                  </a:lnTo>
                  <a:lnTo>
                    <a:pt x="190" y="4"/>
                  </a:lnTo>
                  <a:lnTo>
                    <a:pt x="182" y="4"/>
                  </a:lnTo>
                  <a:lnTo>
                    <a:pt x="174" y="6"/>
                  </a:lnTo>
                  <a:lnTo>
                    <a:pt x="168" y="6"/>
                  </a:lnTo>
                  <a:lnTo>
                    <a:pt x="164" y="10"/>
                  </a:lnTo>
                  <a:lnTo>
                    <a:pt x="162" y="12"/>
                  </a:lnTo>
                  <a:lnTo>
                    <a:pt x="162" y="18"/>
                  </a:lnTo>
                  <a:lnTo>
                    <a:pt x="164" y="24"/>
                  </a:lnTo>
                  <a:lnTo>
                    <a:pt x="166" y="24"/>
                  </a:lnTo>
                  <a:lnTo>
                    <a:pt x="164" y="30"/>
                  </a:lnTo>
                  <a:lnTo>
                    <a:pt x="162" y="40"/>
                  </a:lnTo>
                  <a:lnTo>
                    <a:pt x="160" y="46"/>
                  </a:lnTo>
                  <a:lnTo>
                    <a:pt x="160" y="48"/>
                  </a:lnTo>
                  <a:lnTo>
                    <a:pt x="162" y="54"/>
                  </a:lnTo>
                  <a:lnTo>
                    <a:pt x="156" y="68"/>
                  </a:lnTo>
                  <a:lnTo>
                    <a:pt x="158" y="68"/>
                  </a:lnTo>
                  <a:lnTo>
                    <a:pt x="166" y="72"/>
                  </a:lnTo>
                  <a:lnTo>
                    <a:pt x="164" y="78"/>
                  </a:lnTo>
                  <a:lnTo>
                    <a:pt x="166" y="80"/>
                  </a:lnTo>
                  <a:lnTo>
                    <a:pt x="164" y="82"/>
                  </a:lnTo>
                  <a:lnTo>
                    <a:pt x="164" y="84"/>
                  </a:lnTo>
                  <a:lnTo>
                    <a:pt x="166" y="86"/>
                  </a:lnTo>
                  <a:lnTo>
                    <a:pt x="168" y="88"/>
                  </a:lnTo>
                  <a:lnTo>
                    <a:pt x="168" y="90"/>
                  </a:lnTo>
                  <a:lnTo>
                    <a:pt x="168" y="94"/>
                  </a:lnTo>
                  <a:lnTo>
                    <a:pt x="166" y="98"/>
                  </a:lnTo>
                  <a:lnTo>
                    <a:pt x="168" y="100"/>
                  </a:lnTo>
                  <a:lnTo>
                    <a:pt x="170" y="102"/>
                  </a:lnTo>
                  <a:lnTo>
                    <a:pt x="176" y="104"/>
                  </a:lnTo>
                  <a:lnTo>
                    <a:pt x="182" y="104"/>
                  </a:lnTo>
                  <a:lnTo>
                    <a:pt x="188" y="104"/>
                  </a:lnTo>
                  <a:lnTo>
                    <a:pt x="192" y="106"/>
                  </a:lnTo>
                  <a:lnTo>
                    <a:pt x="194" y="114"/>
                  </a:lnTo>
                  <a:lnTo>
                    <a:pt x="192" y="116"/>
                  </a:lnTo>
                  <a:lnTo>
                    <a:pt x="188" y="124"/>
                  </a:lnTo>
                  <a:lnTo>
                    <a:pt x="190" y="128"/>
                  </a:lnTo>
                  <a:lnTo>
                    <a:pt x="188" y="130"/>
                  </a:lnTo>
                  <a:lnTo>
                    <a:pt x="190" y="128"/>
                  </a:lnTo>
                  <a:lnTo>
                    <a:pt x="190" y="130"/>
                  </a:lnTo>
                  <a:lnTo>
                    <a:pt x="186" y="132"/>
                  </a:lnTo>
                  <a:lnTo>
                    <a:pt x="184" y="136"/>
                  </a:lnTo>
                  <a:lnTo>
                    <a:pt x="182" y="140"/>
                  </a:lnTo>
                  <a:lnTo>
                    <a:pt x="182" y="144"/>
                  </a:lnTo>
                  <a:lnTo>
                    <a:pt x="176" y="162"/>
                  </a:lnTo>
                  <a:lnTo>
                    <a:pt x="168" y="188"/>
                  </a:lnTo>
                  <a:lnTo>
                    <a:pt x="166" y="206"/>
                  </a:lnTo>
                  <a:lnTo>
                    <a:pt x="164" y="228"/>
                  </a:lnTo>
                  <a:lnTo>
                    <a:pt x="164" y="266"/>
                  </a:lnTo>
                  <a:lnTo>
                    <a:pt x="158" y="280"/>
                  </a:lnTo>
                  <a:lnTo>
                    <a:pt x="156" y="284"/>
                  </a:lnTo>
                  <a:lnTo>
                    <a:pt x="152" y="288"/>
                  </a:lnTo>
                  <a:lnTo>
                    <a:pt x="150" y="290"/>
                  </a:lnTo>
                  <a:lnTo>
                    <a:pt x="148" y="294"/>
                  </a:lnTo>
                  <a:lnTo>
                    <a:pt x="146" y="304"/>
                  </a:lnTo>
                  <a:lnTo>
                    <a:pt x="144" y="308"/>
                  </a:lnTo>
                  <a:lnTo>
                    <a:pt x="118" y="336"/>
                  </a:lnTo>
                  <a:lnTo>
                    <a:pt x="120" y="340"/>
                  </a:lnTo>
                  <a:lnTo>
                    <a:pt x="110" y="346"/>
                  </a:lnTo>
                  <a:lnTo>
                    <a:pt x="108" y="352"/>
                  </a:lnTo>
                  <a:lnTo>
                    <a:pt x="104" y="352"/>
                  </a:lnTo>
                  <a:lnTo>
                    <a:pt x="100" y="354"/>
                  </a:lnTo>
                  <a:lnTo>
                    <a:pt x="96" y="362"/>
                  </a:lnTo>
                  <a:lnTo>
                    <a:pt x="94" y="368"/>
                  </a:lnTo>
                  <a:lnTo>
                    <a:pt x="42" y="350"/>
                  </a:lnTo>
                  <a:lnTo>
                    <a:pt x="32" y="360"/>
                  </a:lnTo>
                  <a:lnTo>
                    <a:pt x="2" y="462"/>
                  </a:lnTo>
                  <a:lnTo>
                    <a:pt x="128" y="506"/>
                  </a:lnTo>
                  <a:lnTo>
                    <a:pt x="126" y="512"/>
                  </a:lnTo>
                  <a:lnTo>
                    <a:pt x="124" y="518"/>
                  </a:lnTo>
                  <a:lnTo>
                    <a:pt x="124" y="524"/>
                  </a:lnTo>
                  <a:lnTo>
                    <a:pt x="120" y="532"/>
                  </a:lnTo>
                  <a:lnTo>
                    <a:pt x="116" y="544"/>
                  </a:lnTo>
                  <a:lnTo>
                    <a:pt x="114" y="558"/>
                  </a:lnTo>
                  <a:lnTo>
                    <a:pt x="114" y="568"/>
                  </a:lnTo>
                  <a:lnTo>
                    <a:pt x="104" y="570"/>
                  </a:lnTo>
                  <a:lnTo>
                    <a:pt x="98" y="574"/>
                  </a:lnTo>
                  <a:lnTo>
                    <a:pt x="94" y="576"/>
                  </a:lnTo>
                  <a:lnTo>
                    <a:pt x="86" y="590"/>
                  </a:lnTo>
                  <a:lnTo>
                    <a:pt x="82" y="598"/>
                  </a:lnTo>
                  <a:lnTo>
                    <a:pt x="78" y="604"/>
                  </a:lnTo>
                  <a:lnTo>
                    <a:pt x="66" y="616"/>
                  </a:lnTo>
                  <a:lnTo>
                    <a:pt x="60" y="624"/>
                  </a:lnTo>
                  <a:lnTo>
                    <a:pt x="54" y="636"/>
                  </a:lnTo>
                  <a:lnTo>
                    <a:pt x="62" y="646"/>
                  </a:lnTo>
                  <a:lnTo>
                    <a:pt x="52" y="648"/>
                  </a:lnTo>
                  <a:lnTo>
                    <a:pt x="36" y="650"/>
                  </a:lnTo>
                  <a:lnTo>
                    <a:pt x="30" y="650"/>
                  </a:lnTo>
                  <a:lnTo>
                    <a:pt x="24" y="648"/>
                  </a:lnTo>
                  <a:lnTo>
                    <a:pt x="16" y="646"/>
                  </a:lnTo>
                  <a:lnTo>
                    <a:pt x="10" y="646"/>
                  </a:lnTo>
                  <a:lnTo>
                    <a:pt x="6" y="650"/>
                  </a:lnTo>
                  <a:lnTo>
                    <a:pt x="0" y="654"/>
                  </a:lnTo>
                  <a:lnTo>
                    <a:pt x="12" y="664"/>
                  </a:lnTo>
                  <a:lnTo>
                    <a:pt x="24" y="672"/>
                  </a:lnTo>
                  <a:lnTo>
                    <a:pt x="36" y="678"/>
                  </a:lnTo>
                  <a:lnTo>
                    <a:pt x="50" y="680"/>
                  </a:lnTo>
                  <a:lnTo>
                    <a:pt x="60" y="682"/>
                  </a:lnTo>
                  <a:lnTo>
                    <a:pt x="74" y="682"/>
                  </a:lnTo>
                  <a:lnTo>
                    <a:pt x="78" y="684"/>
                  </a:lnTo>
                  <a:lnTo>
                    <a:pt x="78" y="686"/>
                  </a:lnTo>
                  <a:lnTo>
                    <a:pt x="82" y="688"/>
                  </a:lnTo>
                  <a:lnTo>
                    <a:pt x="88" y="692"/>
                  </a:lnTo>
                  <a:lnTo>
                    <a:pt x="94" y="694"/>
                  </a:lnTo>
                  <a:lnTo>
                    <a:pt x="108" y="694"/>
                  </a:lnTo>
                  <a:lnTo>
                    <a:pt x="114" y="680"/>
                  </a:lnTo>
                  <a:lnTo>
                    <a:pt x="110" y="676"/>
                  </a:lnTo>
                  <a:lnTo>
                    <a:pt x="112" y="674"/>
                  </a:lnTo>
                  <a:lnTo>
                    <a:pt x="114" y="668"/>
                  </a:lnTo>
                  <a:lnTo>
                    <a:pt x="114" y="660"/>
                  </a:lnTo>
                  <a:lnTo>
                    <a:pt x="124" y="650"/>
                  </a:lnTo>
                  <a:lnTo>
                    <a:pt x="130" y="640"/>
                  </a:lnTo>
                  <a:lnTo>
                    <a:pt x="134" y="634"/>
                  </a:lnTo>
                  <a:lnTo>
                    <a:pt x="134" y="626"/>
                  </a:lnTo>
                  <a:lnTo>
                    <a:pt x="146" y="612"/>
                  </a:lnTo>
                  <a:lnTo>
                    <a:pt x="164" y="592"/>
                  </a:lnTo>
                  <a:lnTo>
                    <a:pt x="178" y="572"/>
                  </a:lnTo>
                  <a:lnTo>
                    <a:pt x="192" y="546"/>
                  </a:lnTo>
                  <a:lnTo>
                    <a:pt x="214" y="496"/>
                  </a:lnTo>
                  <a:lnTo>
                    <a:pt x="230" y="542"/>
                  </a:lnTo>
                  <a:lnTo>
                    <a:pt x="242" y="578"/>
                  </a:lnTo>
                  <a:lnTo>
                    <a:pt x="252" y="602"/>
                  </a:lnTo>
                  <a:lnTo>
                    <a:pt x="260" y="618"/>
                  </a:lnTo>
                  <a:lnTo>
                    <a:pt x="264" y="624"/>
                  </a:lnTo>
                  <a:lnTo>
                    <a:pt x="270" y="630"/>
                  </a:lnTo>
                  <a:lnTo>
                    <a:pt x="266" y="652"/>
                  </a:lnTo>
                  <a:lnTo>
                    <a:pt x="262" y="658"/>
                  </a:lnTo>
                  <a:lnTo>
                    <a:pt x="258" y="662"/>
                  </a:lnTo>
                  <a:lnTo>
                    <a:pt x="256" y="664"/>
                  </a:lnTo>
                  <a:lnTo>
                    <a:pt x="252" y="666"/>
                  </a:lnTo>
                  <a:lnTo>
                    <a:pt x="230" y="670"/>
                  </a:lnTo>
                  <a:lnTo>
                    <a:pt x="226" y="674"/>
                  </a:lnTo>
                  <a:lnTo>
                    <a:pt x="222" y="676"/>
                  </a:lnTo>
                  <a:lnTo>
                    <a:pt x="222" y="678"/>
                  </a:lnTo>
                  <a:lnTo>
                    <a:pt x="224" y="680"/>
                  </a:lnTo>
                  <a:lnTo>
                    <a:pt x="226" y="682"/>
                  </a:lnTo>
                  <a:lnTo>
                    <a:pt x="232" y="684"/>
                  </a:lnTo>
                  <a:lnTo>
                    <a:pt x="244" y="684"/>
                  </a:lnTo>
                  <a:lnTo>
                    <a:pt x="266" y="686"/>
                  </a:lnTo>
                  <a:lnTo>
                    <a:pt x="274" y="684"/>
                  </a:lnTo>
                  <a:lnTo>
                    <a:pt x="282" y="682"/>
                  </a:lnTo>
                  <a:lnTo>
                    <a:pt x="300" y="678"/>
                  </a:lnTo>
                  <a:lnTo>
                    <a:pt x="302" y="684"/>
                  </a:lnTo>
                  <a:lnTo>
                    <a:pt x="328" y="684"/>
                  </a:lnTo>
                  <a:lnTo>
                    <a:pt x="336" y="684"/>
                  </a:lnTo>
                  <a:lnTo>
                    <a:pt x="336" y="682"/>
                  </a:lnTo>
                  <a:lnTo>
                    <a:pt x="336" y="668"/>
                  </a:lnTo>
                  <a:lnTo>
                    <a:pt x="334" y="658"/>
                  </a:lnTo>
                  <a:close/>
                  <a:moveTo>
                    <a:pt x="140" y="356"/>
                  </a:moveTo>
                  <a:lnTo>
                    <a:pt x="146" y="360"/>
                  </a:lnTo>
                  <a:lnTo>
                    <a:pt x="156" y="346"/>
                  </a:lnTo>
                  <a:lnTo>
                    <a:pt x="150" y="386"/>
                  </a:lnTo>
                  <a:lnTo>
                    <a:pt x="136" y="382"/>
                  </a:lnTo>
                  <a:lnTo>
                    <a:pt x="140" y="368"/>
                  </a:lnTo>
                  <a:lnTo>
                    <a:pt x="138" y="364"/>
                  </a:lnTo>
                  <a:lnTo>
                    <a:pt x="138" y="362"/>
                  </a:lnTo>
                  <a:lnTo>
                    <a:pt x="140" y="356"/>
                  </a:lnTo>
                  <a:close/>
                  <a:moveTo>
                    <a:pt x="100" y="362"/>
                  </a:moveTo>
                  <a:lnTo>
                    <a:pt x="100" y="362"/>
                  </a:lnTo>
                  <a:lnTo>
                    <a:pt x="106" y="360"/>
                  </a:lnTo>
                  <a:lnTo>
                    <a:pt x="104" y="364"/>
                  </a:lnTo>
                  <a:lnTo>
                    <a:pt x="102" y="368"/>
                  </a:lnTo>
                  <a:lnTo>
                    <a:pt x="102" y="370"/>
                  </a:lnTo>
                  <a:lnTo>
                    <a:pt x="106" y="368"/>
                  </a:lnTo>
                  <a:lnTo>
                    <a:pt x="110" y="366"/>
                  </a:lnTo>
                  <a:lnTo>
                    <a:pt x="112" y="368"/>
                  </a:lnTo>
                  <a:lnTo>
                    <a:pt x="114" y="370"/>
                  </a:lnTo>
                  <a:lnTo>
                    <a:pt x="116" y="368"/>
                  </a:lnTo>
                  <a:lnTo>
                    <a:pt x="116" y="370"/>
                  </a:lnTo>
                  <a:lnTo>
                    <a:pt x="118" y="372"/>
                  </a:lnTo>
                  <a:lnTo>
                    <a:pt x="122" y="372"/>
                  </a:lnTo>
                  <a:lnTo>
                    <a:pt x="124" y="370"/>
                  </a:lnTo>
                  <a:lnTo>
                    <a:pt x="124" y="372"/>
                  </a:lnTo>
                  <a:lnTo>
                    <a:pt x="126" y="374"/>
                  </a:lnTo>
                  <a:lnTo>
                    <a:pt x="128" y="374"/>
                  </a:lnTo>
                  <a:lnTo>
                    <a:pt x="128" y="372"/>
                  </a:lnTo>
                  <a:lnTo>
                    <a:pt x="132" y="374"/>
                  </a:lnTo>
                  <a:lnTo>
                    <a:pt x="134" y="374"/>
                  </a:lnTo>
                  <a:lnTo>
                    <a:pt x="134" y="372"/>
                  </a:lnTo>
                  <a:lnTo>
                    <a:pt x="134" y="380"/>
                  </a:lnTo>
                  <a:lnTo>
                    <a:pt x="96" y="368"/>
                  </a:lnTo>
                  <a:lnTo>
                    <a:pt x="100" y="362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a-DK" sz="1200">
                <a:latin typeface="Calibri" pitchFamily="34" charset="0"/>
              </a:endParaRPr>
            </a:p>
          </p:txBody>
        </p:sp>
        <p:sp>
          <p:nvSpPr>
            <p:cNvPr id="37" name="Rektangel 80"/>
            <p:cNvSpPr>
              <a:spLocks noChangeArrowheads="1"/>
            </p:cNvSpPr>
            <p:nvPr/>
          </p:nvSpPr>
          <p:spPr bwMode="auto">
            <a:xfrm>
              <a:off x="6858000" y="861535"/>
              <a:ext cx="2286001" cy="548933"/>
            </a:xfrm>
            <a:prstGeom prst="rect">
              <a:avLst/>
            </a:prstGeom>
            <a:solidFill>
              <a:srgbClr val="ECA312"/>
            </a:solidFill>
          </p:spPr>
          <p:txBody>
            <a:bodyPr wrap="square" rtlCol="0">
              <a:spAutoFit/>
            </a:bodyPr>
            <a:lstStyle/>
            <a:p>
              <a:pPr defTabSz="801688">
                <a:spcBef>
                  <a:spcPct val="20000"/>
                </a:spcBef>
                <a:defRPr/>
              </a:pPr>
              <a:r>
                <a:rPr lang="en-US" sz="1000" b="1" noProof="1"/>
                <a:t>Over 5 years number of employees have reduced</a:t>
              </a:r>
            </a:p>
          </p:txBody>
        </p:sp>
        <p:sp>
          <p:nvSpPr>
            <p:cNvPr id="38" name="Kombinationstegning 73"/>
            <p:cNvSpPr/>
            <p:nvPr/>
          </p:nvSpPr>
          <p:spPr>
            <a:xfrm rot="21069030">
              <a:off x="1957494" y="2817902"/>
              <a:ext cx="5847877" cy="1066799"/>
            </a:xfrm>
            <a:custGeom>
              <a:avLst/>
              <a:gdLst>
                <a:gd name="connsiteX0" fmla="*/ 0 w 6766560"/>
                <a:gd name="connsiteY0" fmla="*/ 2926080 h 3070860"/>
                <a:gd name="connsiteX1" fmla="*/ 3368040 w 6766560"/>
                <a:gd name="connsiteY1" fmla="*/ 2895600 h 3070860"/>
                <a:gd name="connsiteX2" fmla="val 15623280"/>
                <a:gd name="connsiteY2" fmla="*/ 1874520 h 3070860"/>
                <a:gd name="connsiteX3" fmla="*/ 6766560 w 6766560"/>
                <a:gd name="connsiteY3" fmla="*/ 0 h 307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66560" h="3070860">
                  <a:moveTo>
                    <a:pt x="0" y="2926080"/>
                  </a:moveTo>
                  <a:cubicBezTo>
                    <a:pt x="1250950" y="2998470"/>
                    <a:pt x="2501900" y="3070860"/>
                    <a:pt x="3368040" y="2895600"/>
                  </a:cubicBezTo>
                  <a:cubicBezTo>
                    <a:pt x="4234180" y="2720340"/>
                    <a:pt x="4630420" y="2357120"/>
                    <a:pt x="5196840" y="1874520"/>
                  </a:cubicBezTo>
                  <a:cubicBezTo>
                    <a:pt x="5763260" y="1391920"/>
                    <a:pt x="6264910" y="695960"/>
                    <a:pt x="6766560" y="0"/>
                  </a:cubicBezTo>
                </a:path>
              </a:pathLst>
            </a:custGeom>
            <a:noFill/>
            <a:ln w="76200" cap="flat" cmpd="sng" algn="ctr">
              <a:solidFill>
                <a:srgbClr val="0070C0"/>
              </a:solidFill>
              <a:prstDash val="sysDot"/>
              <a:headEnd type="none" w="med" len="med"/>
              <a:tailEnd type="triangl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da-DK" sz="12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39" name="Kombinationstegning 69"/>
            <p:cNvSpPr/>
            <p:nvPr/>
          </p:nvSpPr>
          <p:spPr>
            <a:xfrm rot="180802">
              <a:off x="931357" y="4251523"/>
              <a:ext cx="6240186" cy="533400"/>
            </a:xfrm>
            <a:custGeom>
              <a:avLst/>
              <a:gdLst>
                <a:gd name="connsiteX0" fmla="*/ 0 w 5875506"/>
                <a:gd name="connsiteY0" fmla="*/ 0 h 3234446"/>
                <a:gd name="connsiteX1" fmla="*/ 2636196 w 5875506"/>
                <a:gd name="connsiteY1" fmla="*/ 38910 h 3234446"/>
                <a:gd name="connsiteX2" fmla="*/ 3677055 w 5875506"/>
                <a:gd name="connsiteY2" fmla="*/ 214008 h 3234446"/>
                <a:gd name="connsiteX3" fmla="*/ 4231532 w 5875506"/>
                <a:gd name="connsiteY3" fmla="*/ 1031132 h 3234446"/>
                <a:gd name="connsiteX4" fmla="*/ 5000017 w 5875506"/>
                <a:gd name="connsiteY4" fmla="*/ 2830749 h 3234446"/>
                <a:gd name="connsiteX5" fmla="*/ 5875506 w 5875506"/>
                <a:gd name="connsiteY5" fmla="*/ 3210127 h 3234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75506" h="3234446">
                  <a:moveTo>
                    <a:pt x="0" y="0"/>
                  </a:moveTo>
                  <a:cubicBezTo>
                    <a:pt x="1011677" y="1621"/>
                    <a:pt x="2023354" y="3242"/>
                    <a:pt x="2636196" y="38910"/>
                  </a:cubicBezTo>
                  <a:cubicBezTo>
                    <a:pt x="3249039" y="74578"/>
                    <a:pt x="3411166" y="48638"/>
                    <a:pt x="3677055" y="214008"/>
                  </a:cubicBezTo>
                  <a:cubicBezTo>
                    <a:pt x="3942944" y="379378"/>
                    <a:pt x="4011038" y="595009"/>
                    <a:pt x="4231532" y="1031132"/>
                  </a:cubicBezTo>
                  <a:cubicBezTo>
                    <a:pt x="4452026" y="1467255"/>
                    <a:pt x="4726021" y="2467583"/>
                    <a:pt x="5000017" y="2830749"/>
                  </a:cubicBezTo>
                  <a:cubicBezTo>
                    <a:pt x="5274013" y="3193915"/>
                    <a:pt x="5703651" y="3234446"/>
                    <a:pt x="5875506" y="3210127"/>
                  </a:cubicBezTo>
                </a:path>
              </a:pathLst>
            </a:custGeom>
            <a:noFill/>
            <a:ln w="76200" cap="flat" cmpd="sng" algn="ctr">
              <a:solidFill>
                <a:srgbClr val="FF0000"/>
              </a:solidFill>
              <a:prstDash val="sysDot"/>
              <a:headEnd type="none" w="med" len="med"/>
              <a:tailEnd type="triangl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sz="1200" kern="0">
                <a:solidFill>
                  <a:sysClr val="window" lastClr="FFFFFF"/>
                </a:solidFill>
                <a:latin typeface="Calibri"/>
              </a:endParaRPr>
            </a:p>
          </p:txBody>
        </p:sp>
        <p:sp>
          <p:nvSpPr>
            <p:cNvPr id="40" name="Rektangel 80"/>
            <p:cNvSpPr>
              <a:spLocks noChangeArrowheads="1"/>
            </p:cNvSpPr>
            <p:nvPr/>
          </p:nvSpPr>
          <p:spPr bwMode="auto">
            <a:xfrm>
              <a:off x="2200275" y="2133599"/>
              <a:ext cx="1228725" cy="1456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801688">
                <a:spcBef>
                  <a:spcPct val="20000"/>
                </a:spcBef>
                <a:defRPr/>
              </a:pPr>
              <a:r>
                <a:rPr lang="en-US" sz="1050" kern="0" noProof="1">
                  <a:latin typeface="Calibri" pitchFamily="34" charset="0"/>
                  <a:cs typeface="Arial" charset="0"/>
                </a:rPr>
                <a:t>Value Added per employee has gone up from Rs.0.80 cr in FY11 to </a:t>
              </a:r>
              <a:r>
                <a:rPr lang="en-US" sz="1050" kern="0" noProof="1" smtClean="0">
                  <a:latin typeface="Calibri" pitchFamily="34" charset="0"/>
                  <a:cs typeface="Arial" charset="0"/>
                </a:rPr>
                <a:t>Rs.1.29 </a:t>
              </a:r>
              <a:r>
                <a:rPr lang="en-US" sz="1050" kern="0" noProof="1">
                  <a:latin typeface="Calibri" pitchFamily="34" charset="0"/>
                  <a:cs typeface="Arial" charset="0"/>
                </a:rPr>
                <a:t>cr in </a:t>
              </a:r>
              <a:r>
                <a:rPr lang="en-US" sz="1050" kern="0" noProof="1" smtClean="0">
                  <a:latin typeface="Calibri" pitchFamily="34" charset="0"/>
                  <a:cs typeface="Arial" charset="0"/>
                </a:rPr>
                <a:t>FY16</a:t>
              </a:r>
              <a:endParaRPr lang="en-US" sz="1050" kern="0" noProof="1">
                <a:latin typeface="Calibri" pitchFamily="34" charset="0"/>
                <a:cs typeface="Arial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19799" y="5105400"/>
              <a:ext cx="1219200" cy="760061"/>
            </a:xfrm>
            <a:prstGeom prst="rect">
              <a:avLst/>
            </a:prstGeom>
            <a:solidFill>
              <a:srgbClr val="ECA312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b="1" dirty="0"/>
                <a:t>Executives Attrition Rate 1.35% in FY15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800600" y="1752600"/>
              <a:ext cx="1066800" cy="380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/>
                <a:t>23411 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8856207" y="3396800"/>
            <a:ext cx="770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1200" dirty="0" smtClean="0"/>
              <a:t>21633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xmlns="" val="254746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72" y="339634"/>
            <a:ext cx="9672033" cy="675536"/>
          </a:xfrm>
          <a:solidFill>
            <a:srgbClr val="00B0F0"/>
          </a:solidFill>
        </p:spPr>
        <p:txBody>
          <a:bodyPr rtlCol="0">
            <a:noAutofit/>
          </a:bodyPr>
          <a:lstStyle/>
          <a:p>
            <a:r>
              <a:rPr lang="en-US" sz="3200" dirty="0"/>
              <a:t>Cost</a:t>
            </a:r>
            <a:r>
              <a:rPr lang="en-US" sz="3600" dirty="0"/>
              <a:t> </a:t>
            </a:r>
            <a:r>
              <a:rPr lang="en-US" sz="3200" dirty="0"/>
              <a:t>Optimization</a:t>
            </a:r>
            <a:r>
              <a:rPr lang="en-US" sz="3600" dirty="0"/>
              <a:t> </a:t>
            </a:r>
            <a:r>
              <a:rPr lang="en-US" sz="3200" dirty="0"/>
              <a:t>Strategies-</a:t>
            </a:r>
            <a:r>
              <a:rPr lang="en-US" sz="3600" dirty="0"/>
              <a:t> </a:t>
            </a:r>
            <a:r>
              <a:rPr lang="en-US" sz="3600" dirty="0" smtClean="0"/>
              <a:t>other </a:t>
            </a:r>
            <a:r>
              <a:rPr lang="en-US" sz="3200" dirty="0" err="1" smtClean="0"/>
              <a:t>Opex</a:t>
            </a:r>
            <a:r>
              <a:rPr lang="en-US" sz="3600" dirty="0" smtClean="0"/>
              <a:t> </a:t>
            </a:r>
            <a:r>
              <a:rPr lang="en-US" sz="3200" dirty="0"/>
              <a:t>Cont..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977" y="991673"/>
            <a:ext cx="9762186" cy="4533363"/>
          </a:xfrm>
        </p:spPr>
        <p:txBody>
          <a:bodyPr rtlCol="0">
            <a:noAutofit/>
          </a:bodyPr>
          <a:lstStyle/>
          <a:p>
            <a:pPr algn="just">
              <a:defRPr/>
            </a:pPr>
            <a:endParaRPr lang="en-US" sz="200" dirty="0"/>
          </a:p>
          <a:p>
            <a:pPr algn="just">
              <a:spcBef>
                <a:spcPts val="1200"/>
              </a:spcBef>
              <a:defRPr/>
            </a:pPr>
            <a:endParaRPr lang="en-IN" sz="1600" b="1" dirty="0"/>
          </a:p>
          <a:p>
            <a:pPr algn="just">
              <a:spcBef>
                <a:spcPts val="1200"/>
              </a:spcBef>
              <a:defRPr/>
            </a:pPr>
            <a:r>
              <a:rPr lang="en-IN" sz="1600" b="1" dirty="0"/>
              <a:t>Major components of O&amp;M costs</a:t>
            </a:r>
            <a:endParaRPr lang="en-IN" sz="1600" dirty="0"/>
          </a:p>
          <a:p>
            <a:pPr lvl="1" algn="just">
              <a:spcBef>
                <a:spcPts val="1200"/>
              </a:spcBef>
            </a:pPr>
            <a:r>
              <a:rPr lang="en-IN" sz="1600" b="1" dirty="0"/>
              <a:t>Repair and Maintenance Cost: </a:t>
            </a:r>
          </a:p>
          <a:p>
            <a:pPr lvl="2" algn="just">
              <a:spcBef>
                <a:spcPts val="1200"/>
              </a:spcBef>
            </a:pPr>
            <a:r>
              <a:rPr lang="en-IN" sz="1800" dirty="0"/>
              <a:t>With the aim of improving system wide reliability, reducing maintenance costs and outages, Special Analytics and Computational Services Centres established - provides early  warning of slowly evolving equipment problems to the remotely located plant personnel. </a:t>
            </a:r>
          </a:p>
          <a:p>
            <a:pPr lvl="2" algn="just">
              <a:spcBef>
                <a:spcPts val="1200"/>
              </a:spcBef>
            </a:pPr>
            <a:r>
              <a:rPr lang="en-IN" sz="1800" dirty="0"/>
              <a:t>Use of Process Interface (PI) System and PI System based applications for real time efficiency and loss  calculation for ensuring early actions to minimise stations losses. </a:t>
            </a:r>
          </a:p>
          <a:p>
            <a:pPr lvl="1" algn="just">
              <a:spcBef>
                <a:spcPts val="1200"/>
              </a:spcBef>
            </a:pPr>
            <a:r>
              <a:rPr lang="en-IN" sz="1600" b="1" dirty="0"/>
              <a:t>Sales</a:t>
            </a:r>
            <a:r>
              <a:rPr lang="en-IN" sz="2000" b="1" dirty="0"/>
              <a:t> </a:t>
            </a:r>
            <a:r>
              <a:rPr lang="en-IN" sz="1600" b="1" dirty="0"/>
              <a:t>&amp; Administration Expenses: </a:t>
            </a:r>
          </a:p>
          <a:p>
            <a:pPr lvl="2" algn="just">
              <a:spcBef>
                <a:spcPts val="1200"/>
              </a:spcBef>
            </a:pPr>
            <a:r>
              <a:rPr lang="en-IN" sz="1800" dirty="0"/>
              <a:t>The company has implemented an Enterprise Resource Planning (ERP)  package – includes e-procurement, knowledge Management,  Business Intelligence, Document Management and workflow etc. Parallely, in house IT solutions have been developed to take care of the non ERP areas.  </a:t>
            </a:r>
          </a:p>
          <a:p>
            <a:pPr lvl="2" algn="just" eaLnBrk="1" hangingPunct="1">
              <a:buNone/>
            </a:pPr>
            <a:endParaRPr lang="en-IN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262129" y="5857893"/>
            <a:ext cx="9672033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O&amp;M costs are recovered on Normative basis – any adverse variation from norm results in under recovery and impacts profitability</a:t>
            </a:r>
          </a:p>
        </p:txBody>
      </p:sp>
    </p:spTree>
    <p:extLst>
      <p:ext uri="{BB962C8B-B14F-4D97-AF65-F5344CB8AC3E}">
        <p14:creationId xmlns:p14="http://schemas.microsoft.com/office/powerpoint/2010/main" xmlns="" val="22086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>
                <a:solidFill>
                  <a:schemeClr val="accent1"/>
                </a:solidFill>
              </a:rPr>
              <a:t>Surplus power in India</a:t>
            </a:r>
            <a:endParaRPr lang="en-IN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/>
            <a:r>
              <a:rPr lang="en-IN" sz="9600" dirty="0" smtClean="0"/>
              <a:t>Power Projects established not getting Schedule</a:t>
            </a:r>
          </a:p>
          <a:p>
            <a:pPr algn="just"/>
            <a:r>
              <a:rPr lang="en-IN" sz="9600" dirty="0" smtClean="0"/>
              <a:t>Increasing Competition among generators</a:t>
            </a:r>
          </a:p>
          <a:p>
            <a:pPr algn="just"/>
            <a:r>
              <a:rPr lang="en-IN" sz="9600" dirty="0" smtClean="0"/>
              <a:t>Short term power being traded in Power exchanges</a:t>
            </a:r>
          </a:p>
          <a:p>
            <a:pPr algn="just"/>
            <a:r>
              <a:rPr lang="en-IN" sz="9600" dirty="0" smtClean="0"/>
              <a:t>Power Companies generating at reasonable cost are allowed to supply power</a:t>
            </a:r>
          </a:p>
          <a:p>
            <a:pPr algn="just"/>
            <a:r>
              <a:rPr lang="en-IN" sz="9600" dirty="0" smtClean="0"/>
              <a:t>Cost  Management is need of hour</a:t>
            </a:r>
          </a:p>
          <a:p>
            <a:pPr algn="just"/>
            <a:endParaRPr lang="en-IN" sz="9600" dirty="0" smtClean="0"/>
          </a:p>
          <a:p>
            <a:pPr algn="ctr">
              <a:buNone/>
            </a:pPr>
            <a:endParaRPr lang="en-IN" sz="9600" i="1" dirty="0" smtClean="0"/>
          </a:p>
          <a:p>
            <a:pPr algn="ctr">
              <a:buNone/>
            </a:pPr>
            <a:r>
              <a:rPr lang="en-IN" sz="9600" i="1" dirty="0" smtClean="0"/>
              <a:t>Big Opportunity for CMAs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25745"/>
            <a:ext cx="105156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rgbClr val="00B0F0"/>
                </a:solidFill>
              </a:rPr>
              <a:t>Thank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B0F0"/>
                </a:solidFill>
              </a:rPr>
              <a:t>you</a:t>
            </a:r>
            <a:endParaRPr lang="en-US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8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914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Indian Power Sector – Main Features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852871282"/>
              </p:ext>
            </p:extLst>
          </p:nvPr>
        </p:nvGraphicFramePr>
        <p:xfrm>
          <a:off x="875762" y="1378040"/>
          <a:ext cx="10478038" cy="5479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072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551"/>
          </a:xfrm>
          <a:solidFill>
            <a:srgbClr val="00B0F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Investors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Expectation – 5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1673" y="1524001"/>
            <a:ext cx="9219127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endParaRPr lang="en-US" sz="3000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R</a:t>
            </a:r>
            <a:r>
              <a:rPr lang="en-US" sz="3000" dirty="0">
                <a:solidFill>
                  <a:srgbClr val="0070C0"/>
                </a:solidFill>
              </a:rPr>
              <a:t>eturn on Capital </a:t>
            </a:r>
            <a:r>
              <a:rPr lang="en-US" sz="3000" dirty="0" smtClean="0">
                <a:solidFill>
                  <a:srgbClr val="0070C0"/>
                </a:solidFill>
              </a:rPr>
              <a:t>Employed</a:t>
            </a:r>
            <a:endParaRPr lang="en-US" sz="3000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R</a:t>
            </a:r>
            <a:r>
              <a:rPr lang="en-US" sz="3000" dirty="0">
                <a:solidFill>
                  <a:srgbClr val="0070C0"/>
                </a:solidFill>
              </a:rPr>
              <a:t>eturn of Capital </a:t>
            </a:r>
            <a:r>
              <a:rPr lang="en-US" sz="3000" dirty="0" smtClean="0">
                <a:solidFill>
                  <a:srgbClr val="0070C0"/>
                </a:solidFill>
              </a:rPr>
              <a:t>net worth</a:t>
            </a:r>
            <a:endParaRPr lang="en-US" sz="3000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R</a:t>
            </a:r>
            <a:r>
              <a:rPr lang="en-US" sz="3000" dirty="0">
                <a:solidFill>
                  <a:srgbClr val="0070C0"/>
                </a:solidFill>
              </a:rPr>
              <a:t>eimbursement of prudent operating expenses.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R</a:t>
            </a:r>
            <a:r>
              <a:rPr lang="en-US" sz="3000" dirty="0">
                <a:solidFill>
                  <a:srgbClr val="0070C0"/>
                </a:solidFill>
              </a:rPr>
              <a:t>eward to efficient performer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000" dirty="0">
                <a:solidFill>
                  <a:srgbClr val="C00000"/>
                </a:solidFill>
              </a:rPr>
              <a:t>R</a:t>
            </a:r>
            <a:r>
              <a:rPr lang="en-US" sz="3000" dirty="0">
                <a:solidFill>
                  <a:srgbClr val="0070C0"/>
                </a:solidFill>
              </a:rPr>
              <a:t>eduction in Regulatory Uncertainties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5AEEB-26D2-4461-BFFF-4C378A02D65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81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326525" y="0"/>
            <a:ext cx="9569002" cy="1066800"/>
          </a:xfrm>
          <a:solidFill>
            <a:srgbClr val="00B0F0"/>
          </a:solidFill>
        </p:spPr>
        <p:txBody>
          <a:bodyPr/>
          <a:lstStyle/>
          <a:p>
            <a:pPr eaLnBrk="1" hangingPunct="1"/>
            <a:r>
              <a:rPr lang="en-US" sz="3600" dirty="0"/>
              <a:t>Consumer Interest-What does it </a:t>
            </a:r>
            <a:r>
              <a:rPr lang="en-US" sz="3600" dirty="0" smtClean="0"/>
              <a:t>mean 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6525" y="1066800"/>
            <a:ext cx="9569002" cy="51816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i="1" dirty="0" smtClean="0"/>
              <a:t>In my view:</a:t>
            </a:r>
          </a:p>
          <a:p>
            <a:pPr>
              <a:lnSpc>
                <a:spcPct val="150000"/>
              </a:lnSpc>
              <a:tabLst>
                <a:tab pos="91440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ccess to Electricity</a:t>
            </a:r>
          </a:p>
          <a:p>
            <a:pPr>
              <a:lnSpc>
                <a:spcPct val="150000"/>
              </a:lnSpc>
              <a:tabLst>
                <a:tab pos="91440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vailability of Electricity</a:t>
            </a:r>
          </a:p>
          <a:p>
            <a:pPr>
              <a:lnSpc>
                <a:spcPct val="150000"/>
              </a:lnSpc>
              <a:tabLst>
                <a:tab pos="91440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ssured Quality of Electricity</a:t>
            </a:r>
          </a:p>
          <a:p>
            <a:pPr>
              <a:lnSpc>
                <a:spcPct val="150000"/>
              </a:lnSpc>
              <a:tabLst>
                <a:tab pos="91440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ttentive to Services </a:t>
            </a:r>
          </a:p>
          <a:p>
            <a:pPr>
              <a:lnSpc>
                <a:spcPct val="150000"/>
              </a:lnSpc>
              <a:tabLst>
                <a:tab pos="914400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ffordable Price</a:t>
            </a:r>
          </a:p>
          <a:p>
            <a:pPr eaLnBrk="1" hangingPunct="1">
              <a:defRPr/>
            </a:pPr>
            <a:endParaRPr lang="en-US" dirty="0" smtClean="0"/>
          </a:p>
          <a:p>
            <a:pPr algn="just" eaLnBrk="1" hangingPunct="1">
              <a:buFont typeface="Arial" charset="0"/>
              <a:buNone/>
              <a:defRPr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Regulators and Generators have to strike a balance between the interest of consumers and investors to ensure consumer interest is protected and Investment in the sector is ensured.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A427D-A9E9-4913-97C5-CF85FC191E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115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………………A tough Job</a:t>
            </a:r>
            <a:endParaRPr lang="en-US" dirty="0"/>
          </a:p>
        </p:txBody>
      </p:sp>
      <p:pic>
        <p:nvPicPr>
          <p:cNvPr id="77826" name="Picture 2" descr="C:\Users\user\Desktop\Project Management lecture by CMD 28.05.15\16f9c7cda35608c602ae04881ff401e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19800" y="1905000"/>
            <a:ext cx="4038600" cy="406408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0" y="3048001"/>
            <a:ext cx="4648200" cy="2849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Does not have </a:t>
            </a:r>
          </a:p>
          <a:p>
            <a:pPr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“Simple </a:t>
            </a:r>
            <a:r>
              <a:rPr lang="en-US" sz="5400" dirty="0" smtClean="0">
                <a:solidFill>
                  <a:srgbClr val="FF0000"/>
                </a:solidFill>
              </a:rPr>
              <a:t>solution”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-33471"/>
            <a:ext cx="9144000" cy="646331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Optimal cost solution for </a:t>
            </a:r>
            <a:r>
              <a:rPr lang="en-US" sz="3600" dirty="0" smtClean="0">
                <a:latin typeface="+mj-lt"/>
                <a:ea typeface="+mj-ea"/>
                <a:cs typeface="+mj-cs"/>
              </a:rPr>
              <a:t>Power</a:t>
            </a:r>
            <a:endParaRPr lang="en-US" sz="3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2147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875763" y="214291"/>
            <a:ext cx="10290220" cy="78581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GOI initiatives for Affordable Power</a:t>
            </a:r>
            <a:endParaRPr lang="en-IN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5764" y="1000108"/>
            <a:ext cx="10290220" cy="5715040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 smtClean="0"/>
              <a:t>Tariff setting by Regulations by Regulators </a:t>
            </a:r>
            <a:endParaRPr lang="en-US" sz="1800" b="1" dirty="0"/>
          </a:p>
          <a:p>
            <a:r>
              <a:rPr lang="en-US" sz="1800" b="1" dirty="0"/>
              <a:t>Amendments in Tariff Policy </a:t>
            </a:r>
            <a:r>
              <a:rPr lang="en-US" sz="1800" dirty="0"/>
              <a:t>: focus on 4 Es</a:t>
            </a:r>
            <a:r>
              <a:rPr lang="en-US" sz="1800" dirty="0" smtClean="0"/>
              <a:t>:</a:t>
            </a:r>
          </a:p>
          <a:p>
            <a:pPr lvl="1"/>
            <a:r>
              <a:rPr lang="en-US" sz="1400" dirty="0" smtClean="0"/>
              <a:t>Electricity </a:t>
            </a:r>
            <a:r>
              <a:rPr lang="en-US" sz="1400" dirty="0"/>
              <a:t>for all, </a:t>
            </a:r>
            <a:endParaRPr lang="en-US" sz="1400" dirty="0" smtClean="0"/>
          </a:p>
          <a:p>
            <a:pPr lvl="1"/>
            <a:r>
              <a:rPr lang="en-US" sz="1400" dirty="0" smtClean="0"/>
              <a:t>Efficiency </a:t>
            </a:r>
            <a:r>
              <a:rPr lang="en-US" sz="1400" dirty="0"/>
              <a:t>to ensure affordable tariffs, </a:t>
            </a:r>
            <a:endParaRPr lang="en-US" sz="1400" dirty="0" smtClean="0"/>
          </a:p>
          <a:p>
            <a:pPr lvl="1"/>
            <a:r>
              <a:rPr lang="en-US" sz="1400" dirty="0" smtClean="0"/>
              <a:t>Environment </a:t>
            </a:r>
            <a:r>
              <a:rPr lang="en-US" sz="1400" dirty="0"/>
              <a:t>for a sustainable future, </a:t>
            </a:r>
            <a:endParaRPr lang="en-US" sz="1400" dirty="0" smtClean="0"/>
          </a:p>
          <a:p>
            <a:pPr lvl="1"/>
            <a:r>
              <a:rPr lang="en-US" sz="1400" dirty="0" smtClean="0"/>
              <a:t>Ease </a:t>
            </a:r>
            <a:r>
              <a:rPr lang="en-US" sz="1400" dirty="0"/>
              <a:t>of doing business to attract investments and ensure financial viability</a:t>
            </a:r>
            <a:r>
              <a:rPr lang="en-US" sz="1400" dirty="0" smtClean="0"/>
              <a:t>.</a:t>
            </a:r>
          </a:p>
          <a:p>
            <a:pPr lvl="1">
              <a:buNone/>
            </a:pPr>
            <a:r>
              <a:rPr lang="en-US" sz="1400" dirty="0" smtClean="0"/>
              <a:t>	</a:t>
            </a:r>
            <a:r>
              <a:rPr lang="en-US" sz="1400" b="1" u="sng" dirty="0" smtClean="0"/>
              <a:t> </a:t>
            </a:r>
            <a:r>
              <a:rPr lang="en-US" sz="1400" b="1" u="sng" dirty="0"/>
              <a:t>Key cost reduction amendments</a:t>
            </a:r>
            <a:r>
              <a:rPr lang="en-US" sz="1400" dirty="0"/>
              <a:t> :</a:t>
            </a:r>
          </a:p>
          <a:p>
            <a:pPr lvl="1"/>
            <a:r>
              <a:rPr lang="en-US" sz="1400" dirty="0" smtClean="0"/>
              <a:t>Reduce </a:t>
            </a:r>
            <a:r>
              <a:rPr lang="en-US" sz="1400" dirty="0"/>
              <a:t>power cost through expansion of existing power plants. </a:t>
            </a:r>
          </a:p>
          <a:p>
            <a:pPr lvl="1"/>
            <a:r>
              <a:rPr lang="en-US" sz="1400" dirty="0"/>
              <a:t>Benefit from sale of un-requisitioned power to be shared allowing for reduction in overall power cost. </a:t>
            </a:r>
          </a:p>
          <a:p>
            <a:pPr lvl="1"/>
            <a:r>
              <a:rPr lang="en-US" sz="1400" dirty="0"/>
              <a:t>Transmission projects to be developed through competitive bidding process - lowering cost. </a:t>
            </a:r>
          </a:p>
          <a:p>
            <a:pPr lvl="1"/>
            <a:r>
              <a:rPr lang="en-US" sz="1400" dirty="0"/>
              <a:t>“Time of Day” metering, reduce theft and allow net-metering. </a:t>
            </a:r>
          </a:p>
          <a:p>
            <a:pPr lvl="1"/>
            <a:r>
              <a:rPr lang="en-US" sz="1400" dirty="0"/>
              <a:t>Lower power cost by creating transmission capacity for accessing power from across India.</a:t>
            </a:r>
          </a:p>
          <a:p>
            <a:r>
              <a:rPr lang="en-US" sz="1800" b="1" dirty="0"/>
              <a:t>UDAY Scheme </a:t>
            </a:r>
            <a:r>
              <a:rPr lang="en-US" sz="1800" dirty="0"/>
              <a:t>: Financial Relief package for Discoms to reduce debt burden and cost of debt. To have positive impact on demand.</a:t>
            </a:r>
          </a:p>
          <a:p>
            <a:r>
              <a:rPr lang="en-US" sz="1800" b="1" dirty="0"/>
              <a:t>Reverse auction of Coal Blocks </a:t>
            </a:r>
          </a:p>
          <a:p>
            <a:r>
              <a:rPr lang="en-US" sz="1800" b="1" dirty="0"/>
              <a:t>Coal Swapping – </a:t>
            </a:r>
            <a:r>
              <a:rPr lang="en-US" sz="1800" dirty="0"/>
              <a:t>source coal from nearest mine and reduce transportation costs</a:t>
            </a:r>
          </a:p>
          <a:p>
            <a:r>
              <a:rPr lang="en-US" sz="1800" b="1" dirty="0"/>
              <a:t>Cheap Domestic Coal </a:t>
            </a:r>
            <a:r>
              <a:rPr lang="en-US" sz="1800" dirty="0"/>
              <a:t>Production step up – CIL to enhance coal production </a:t>
            </a:r>
            <a:r>
              <a:rPr lang="en-US" sz="1800" dirty="0" smtClean="0"/>
              <a:t>restricted coal import</a:t>
            </a:r>
            <a:endParaRPr lang="en-US" sz="1800" dirty="0"/>
          </a:p>
          <a:p>
            <a:r>
              <a:rPr lang="en-US" sz="1800" b="1" dirty="0"/>
              <a:t>Tax Free Bonds </a:t>
            </a:r>
            <a:r>
              <a:rPr lang="en-US" sz="1800" dirty="0"/>
              <a:t>for Renewable Energy</a:t>
            </a:r>
          </a:p>
          <a:p>
            <a:r>
              <a:rPr lang="en-US" sz="1800" b="1" dirty="0"/>
              <a:t>Host of Incentives for Renewable Energy </a:t>
            </a:r>
            <a:r>
              <a:rPr lang="en-US" sz="1800" dirty="0"/>
              <a:t>– Viability Gap Funding, Solar Parks , waiver of Inter state transmission charges , reducing credit risk by PPAs with strong companies like NTPC , SECI ; allow bundling of low cost thermal with renewable energy</a:t>
            </a:r>
          </a:p>
        </p:txBody>
      </p:sp>
    </p:spTree>
    <p:extLst>
      <p:ext uri="{BB962C8B-B14F-4D97-AF65-F5344CB8AC3E}">
        <p14:creationId xmlns:p14="http://schemas.microsoft.com/office/powerpoint/2010/main" xmlns="" val="10778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838200"/>
          </a:xfr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342900" indent="-342900" algn="ctr">
              <a:spcBef>
                <a:spcPts val="0"/>
              </a:spcBef>
              <a:buClr>
                <a:schemeClr val="accent2"/>
              </a:buClr>
              <a:defRPr/>
            </a:pPr>
            <a:r>
              <a:rPr lang="en-IN" sz="3200" b="1" dirty="0" smtClean="0">
                <a:solidFill>
                  <a:srgbClr val="0066FF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Bulk Power Tariff: Basic</a:t>
            </a:r>
            <a:endParaRPr lang="en-IN" sz="3200" b="1" dirty="0">
              <a:solidFill>
                <a:srgbClr val="0066FF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230297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310640"/>
            <a:ext cx="8229600" cy="475052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Long Term Power Purchase Agreements</a:t>
            </a:r>
          </a:p>
          <a:p>
            <a:pPr algn="just">
              <a:defRPr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Tariff Regulations for Five Years</a:t>
            </a:r>
          </a:p>
          <a:p>
            <a:pPr>
              <a:defRPr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Two-part </a:t>
            </a:r>
            <a:r>
              <a:rPr lang="en-IN" smtClean="0">
                <a:latin typeface="Arial" pitchFamily="34" charset="0"/>
                <a:cs typeface="Arial" pitchFamily="34" charset="0"/>
              </a:rPr>
              <a:t>Availability Based tariff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pPr lvl="1" algn="just" eaLnBrk="1" hangingPunct="1">
              <a:defRPr/>
            </a:pPr>
            <a:r>
              <a:rPr lang="en-IN" dirty="0" smtClean="0">
                <a:latin typeface="Arial" pitchFamily="34" charset="0"/>
                <a:cs typeface="Arial" pitchFamily="34" charset="0"/>
              </a:rPr>
              <a:t>Capacity </a:t>
            </a:r>
            <a:r>
              <a:rPr lang="en-IN" dirty="0">
                <a:latin typeface="Arial" pitchFamily="34" charset="0"/>
                <a:cs typeface="Arial" pitchFamily="34" charset="0"/>
              </a:rPr>
              <a:t>Charge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(recovery </a:t>
            </a:r>
            <a:r>
              <a:rPr lang="en-IN" dirty="0">
                <a:latin typeface="Arial" pitchFamily="34" charset="0"/>
                <a:cs typeface="Arial" pitchFamily="34" charset="0"/>
              </a:rPr>
              <a:t>of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normative fixed charges such as O&amp;M cost,Depreciation,Interest on Fixed Loan, Interest on Working Capital and return on Equity)</a:t>
            </a:r>
            <a:endParaRPr lang="en-IN" dirty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IN" dirty="0">
                <a:latin typeface="Arial" pitchFamily="34" charset="0"/>
                <a:cs typeface="Arial" pitchFamily="34" charset="0"/>
              </a:rPr>
              <a:t>Energy Charge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(recovery </a:t>
            </a:r>
            <a:r>
              <a:rPr lang="en-IN" dirty="0">
                <a:latin typeface="Arial" pitchFamily="34" charset="0"/>
                <a:cs typeface="Arial" pitchFamily="34" charset="0"/>
              </a:rPr>
              <a:t>of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normative primary </a:t>
            </a:r>
            <a:r>
              <a:rPr lang="en-IN" dirty="0">
                <a:latin typeface="Arial" pitchFamily="34" charset="0"/>
                <a:cs typeface="Arial" pitchFamily="34" charset="0"/>
              </a:rPr>
              <a:t>and secondary fuel 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costs)</a:t>
            </a:r>
            <a:endParaRPr lang="en-IN" i="1" dirty="0" smtClean="0">
              <a:latin typeface="Arial" pitchFamily="34" charset="0"/>
              <a:cs typeface="Arial" pitchFamily="34" charset="0"/>
            </a:endParaRPr>
          </a:p>
          <a:p>
            <a:pPr lvl="1" eaLnBrk="1" hangingPunct="1">
              <a:buNone/>
              <a:defRPr/>
            </a:pPr>
            <a:r>
              <a:rPr lang="en-IN" i="1" dirty="0" smtClean="0">
                <a:latin typeface="Arial" pitchFamily="34" charset="0"/>
                <a:cs typeface="Arial" pitchFamily="34" charset="0"/>
              </a:rPr>
              <a:t>Incentive </a:t>
            </a:r>
            <a:r>
              <a:rPr lang="en-IN" i="1" dirty="0">
                <a:latin typeface="Arial" pitchFamily="34" charset="0"/>
                <a:cs typeface="Arial" pitchFamily="34" charset="0"/>
              </a:rPr>
              <a:t>allowed </a:t>
            </a:r>
            <a:r>
              <a:rPr lang="en-IN" i="1" dirty="0" smtClean="0">
                <a:latin typeface="Arial" pitchFamily="34" charset="0"/>
                <a:cs typeface="Arial" pitchFamily="34" charset="0"/>
              </a:rPr>
              <a:t>separately for performance better than norms</a:t>
            </a:r>
            <a:r>
              <a:rPr lang="en-IN" dirty="0" smtClean="0">
                <a:latin typeface="Arial" pitchFamily="34" charset="0"/>
                <a:cs typeface="Arial" pitchFamily="34" charset="0"/>
              </a:rPr>
              <a:t>.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67E05D-BDFB-4BDC-B8AD-E2B2B7AF2653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259082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0" y="1143001"/>
            <a:ext cx="91440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0" y="0"/>
            <a:ext cx="91440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bg1"/>
                </a:solidFill>
              </a:rPr>
              <a:t>Corporate Commercial Department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1" y="0"/>
            <a:ext cx="45719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10668000" y="0"/>
            <a:ext cx="45719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12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594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Cost Management in NTPC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32920310"/>
              </p:ext>
            </p:extLst>
          </p:nvPr>
        </p:nvGraphicFramePr>
        <p:xfrm>
          <a:off x="838199" y="1825625"/>
          <a:ext cx="10714149" cy="4536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99256" y="6065947"/>
            <a:ext cx="940157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 smtClean="0">
                <a:solidFill>
                  <a:srgbClr val="00B050"/>
                </a:solidFill>
                <a:latin typeface="Calibri" pitchFamily="34" charset="0"/>
              </a:rPr>
              <a:t>Cost Management starts </a:t>
            </a:r>
            <a:r>
              <a:rPr lang="en-IN" sz="2800" b="1" dirty="0">
                <a:solidFill>
                  <a:srgbClr val="00B050"/>
                </a:solidFill>
                <a:latin typeface="Calibri" pitchFamily="34" charset="0"/>
              </a:rPr>
              <a:t>from conception stage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3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/>
          <p:cNvSpPr txBox="1">
            <a:spLocks/>
          </p:cNvSpPr>
          <p:nvPr/>
        </p:nvSpPr>
        <p:spPr>
          <a:xfrm>
            <a:off x="6019800" y="3429000"/>
            <a:ext cx="4495800" cy="304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-227013" algn="ctr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1400" b="1" dirty="0">
                <a:solidFill>
                  <a:srgbClr val="FF0000"/>
                </a:solidFill>
                <a:latin typeface="+mj-lt"/>
              </a:rPr>
              <a:t>Bulk Tendering and Packaging </a:t>
            </a:r>
          </a:p>
          <a:p>
            <a:pPr indent="-227013" algn="r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11 units of 660 MW and 9 units of 800 MW</a:t>
            </a:r>
          </a:p>
          <a:p>
            <a:pPr marL="684213" lvl="1" indent="-227013"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IN" sz="1400" b="1" dirty="0">
                <a:solidFill>
                  <a:schemeClr val="tx1"/>
                </a:solidFill>
                <a:latin typeface="+mj-lt"/>
              </a:rPr>
              <a:t>26 Packages Model- All packages awarded separately.</a:t>
            </a:r>
          </a:p>
          <a:p>
            <a:pPr marL="684213" lvl="1" indent="-227013"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IN" sz="1400" b="1" dirty="0">
                <a:solidFill>
                  <a:schemeClr val="tx1"/>
                </a:solidFill>
                <a:latin typeface="+mj-lt"/>
              </a:rPr>
              <a:t>EPC Package Model – Turnkey contract</a:t>
            </a:r>
          </a:p>
          <a:p>
            <a:pPr marL="684213" lvl="1" indent="-227013"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IN" sz="1400" b="1" dirty="0">
                <a:solidFill>
                  <a:schemeClr val="tx1"/>
                </a:solidFill>
                <a:latin typeface="+mj-lt"/>
              </a:rPr>
              <a:t>BTG and BOP Packages Model – 2 packages</a:t>
            </a:r>
          </a:p>
          <a:p>
            <a:pPr marL="684213" lvl="1" indent="-227013" algn="just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en-IN" sz="1400" b="1" dirty="0">
                <a:solidFill>
                  <a:schemeClr val="tx1"/>
                </a:solidFill>
                <a:latin typeface="+mj-lt"/>
              </a:rPr>
              <a:t>SG Island, TG Island and BOP Packages Model – 3 Packages </a:t>
            </a:r>
          </a:p>
          <a:p>
            <a:pPr indent="-227013" algn="r"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§"/>
              <a:defRPr/>
            </a:pPr>
            <a:endParaRPr lang="en-US" sz="1400" b="1" dirty="0">
              <a:latin typeface="+mj-lt"/>
            </a:endParaRPr>
          </a:p>
        </p:txBody>
      </p:sp>
      <p:graphicFrame>
        <p:nvGraphicFramePr>
          <p:cNvPr id="21" name="Chart 20"/>
          <p:cNvGraphicFramePr/>
          <p:nvPr/>
        </p:nvGraphicFramePr>
        <p:xfrm>
          <a:off x="1676400" y="3429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/>
          <p:cNvSpPr/>
          <p:nvPr/>
        </p:nvSpPr>
        <p:spPr>
          <a:xfrm>
            <a:off x="1676400" y="609600"/>
            <a:ext cx="4343400" cy="2819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rgbClr val="FF0000"/>
                </a:solidFill>
                <a:latin typeface="+mj-lt"/>
              </a:rPr>
              <a:t>Project Management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019800" y="609600"/>
            <a:ext cx="4495800" cy="2819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Cost Optimization Strategies- </a:t>
            </a:r>
            <a:r>
              <a:rPr lang="en-US" sz="36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Capex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4038600" y="1752600"/>
          <a:ext cx="3505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ectangle 33"/>
          <p:cNvSpPr>
            <a:spLocks noChangeArrowheads="1"/>
          </p:cNvSpPr>
          <p:nvPr/>
        </p:nvSpPr>
        <p:spPr bwMode="gray">
          <a:xfrm>
            <a:off x="6172200" y="1273175"/>
            <a:ext cx="3798888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buFont typeface="Wingdings" pitchFamily="2" charset="2"/>
              <a:buChar char="§"/>
            </a:pPr>
            <a:r>
              <a:rPr lang="en-IN" altLang="en-US" sz="1400" b="1" dirty="0">
                <a:solidFill>
                  <a:srgbClr val="000000"/>
                </a:solidFill>
                <a:latin typeface="+mj-lt"/>
              </a:rPr>
              <a:t>Induction of New Technology to optimize cost</a:t>
            </a:r>
          </a:p>
        </p:txBody>
      </p:sp>
      <p:sp>
        <p:nvSpPr>
          <p:cNvPr id="15" name="Rectangle 33"/>
          <p:cNvSpPr>
            <a:spLocks noChangeArrowheads="1"/>
          </p:cNvSpPr>
          <p:nvPr/>
        </p:nvSpPr>
        <p:spPr bwMode="gray">
          <a:xfrm>
            <a:off x="6172201" y="1501775"/>
            <a:ext cx="1770549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>
              <a:lnSpc>
                <a:spcPct val="90000"/>
              </a:lnSpc>
              <a:buFont typeface="Wingdings" pitchFamily="2" charset="2"/>
              <a:buChar char="§"/>
            </a:pPr>
            <a:r>
              <a:rPr lang="en-IN" altLang="en-US" sz="1400" b="1" dirty="0">
                <a:solidFill>
                  <a:srgbClr val="000000"/>
                </a:solidFill>
                <a:latin typeface="+mj-lt"/>
              </a:rPr>
              <a:t>Mode of Tendering</a:t>
            </a:r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gray">
          <a:xfrm>
            <a:off x="6172200" y="1730376"/>
            <a:ext cx="4281518" cy="6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 algn="just">
              <a:lnSpc>
                <a:spcPct val="90000"/>
              </a:lnSpc>
              <a:buFont typeface="Wingdings" pitchFamily="2" charset="2"/>
              <a:buChar char="§"/>
            </a:pPr>
            <a:r>
              <a:rPr lang="en-IN" altLang="en-US" sz="1400" b="1" dirty="0">
                <a:solidFill>
                  <a:srgbClr val="000000"/>
                </a:solidFill>
                <a:latin typeface="+mj-lt"/>
              </a:rPr>
              <a:t>Reverse Bidding – e-bidding to maximize price tension  ; adopted in coal mining MDO appointment, civil packages , solar packages</a:t>
            </a:r>
          </a:p>
        </p:txBody>
      </p:sp>
      <p:sp>
        <p:nvSpPr>
          <p:cNvPr id="19" name="Rectangle 31"/>
          <p:cNvSpPr>
            <a:spLocks noChangeArrowheads="1"/>
          </p:cNvSpPr>
          <p:nvPr/>
        </p:nvSpPr>
        <p:spPr bwMode="gray">
          <a:xfrm>
            <a:off x="6172200" y="1044575"/>
            <a:ext cx="2847896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>
              <a:lnSpc>
                <a:spcPct val="90000"/>
              </a:lnSpc>
              <a:buFont typeface="Wingdings" pitchFamily="2" charset="2"/>
              <a:buChar char="§"/>
            </a:pPr>
            <a:r>
              <a:rPr lang="en-IN" altLang="en-US" sz="1400" b="1" dirty="0">
                <a:solidFill>
                  <a:srgbClr val="000000"/>
                </a:solidFill>
                <a:latin typeface="+mj-lt"/>
              </a:rPr>
              <a:t>Optimization of Power Plant Layout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48400" y="68580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+mj-lt"/>
              </a:rPr>
              <a:t>Cost Reduction Strategy</a:t>
            </a:r>
          </a:p>
        </p:txBody>
      </p:sp>
      <p:sp>
        <p:nvSpPr>
          <p:cNvPr id="23" name="Rectangle 33"/>
          <p:cNvSpPr>
            <a:spLocks noChangeArrowheads="1"/>
          </p:cNvSpPr>
          <p:nvPr/>
        </p:nvSpPr>
        <p:spPr bwMode="gray">
          <a:xfrm>
            <a:off x="6881812" y="2357430"/>
            <a:ext cx="3786188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buFont typeface="Wingdings" pitchFamily="2" charset="2"/>
              <a:buChar char="§"/>
            </a:pPr>
            <a:r>
              <a:rPr lang="en-IN" altLang="en-US" sz="1400" b="1" dirty="0">
                <a:solidFill>
                  <a:srgbClr val="000000"/>
                </a:solidFill>
                <a:latin typeface="+mj-lt"/>
              </a:rPr>
              <a:t>Innovative Packaging</a:t>
            </a:r>
          </a:p>
        </p:txBody>
      </p:sp>
      <p:sp>
        <p:nvSpPr>
          <p:cNvPr id="24" name="Rectangle 33"/>
          <p:cNvSpPr>
            <a:spLocks noChangeArrowheads="1"/>
          </p:cNvSpPr>
          <p:nvPr/>
        </p:nvSpPr>
        <p:spPr bwMode="gray">
          <a:xfrm>
            <a:off x="7024694" y="2571744"/>
            <a:ext cx="3786188" cy="28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lnSpc>
                <a:spcPct val="90000"/>
              </a:lnSpc>
              <a:buFont typeface="Wingdings" pitchFamily="2" charset="2"/>
              <a:buChar char="§"/>
            </a:pPr>
            <a:r>
              <a:rPr lang="en-IN" altLang="en-US" sz="1400" b="1" dirty="0">
                <a:solidFill>
                  <a:srgbClr val="000000"/>
                </a:solidFill>
                <a:latin typeface="+mj-lt"/>
              </a:rPr>
              <a:t>Vendor Meets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838201"/>
            <a:ext cx="4038600" cy="297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1400" b="1" dirty="0">
                <a:solidFill>
                  <a:srgbClr val="000000"/>
                </a:solidFill>
                <a:latin typeface="+mj-lt"/>
              </a:rPr>
              <a:t> State of the art IT enabled monitoring mechanism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3 Tier monitoring mechanism 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Web based platforms for regular reviews and flagging off critical issues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IP based cameras installed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Apex level review of critical issues identified during project &amp; Regional reviews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Milestone based monitoring</a:t>
            </a:r>
          </a:p>
          <a:p>
            <a:pPr algn="just">
              <a:spcBef>
                <a:spcPct val="20000"/>
              </a:spcBef>
              <a:defRPr/>
            </a:pPr>
            <a:r>
              <a:rPr lang="en-US" sz="1400" b="1" dirty="0">
                <a:solidFill>
                  <a:srgbClr val="FF0000"/>
                </a:solidFill>
                <a:latin typeface="+mj-lt"/>
              </a:rPr>
              <a:t>Low Borrowing Cost strategy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Mix of  Domestic Loans (42%) ,</a:t>
            </a:r>
          </a:p>
          <a:p>
            <a:pPr algn="just">
              <a:spcBef>
                <a:spcPct val="20000"/>
              </a:spcBef>
              <a:defRPr/>
            </a:pPr>
            <a:r>
              <a:rPr lang="en-US" sz="1100" b="1" dirty="0">
                <a:solidFill>
                  <a:srgbClr val="10253F"/>
                </a:solidFill>
                <a:latin typeface="+mj-lt"/>
              </a:rPr>
              <a:t>    ECB (30%) , Domestic Bonds (28%)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sz="1200" dirty="0">
                <a:latin typeface="+mj-lt"/>
              </a:rPr>
              <a:t>Low cost tax free bonds </a:t>
            </a:r>
            <a:r>
              <a:rPr lang="en-US" sz="1200" b="1" dirty="0">
                <a:latin typeface="+mj-lt"/>
              </a:rPr>
              <a:t>(sub g-sec)</a:t>
            </a:r>
            <a:endParaRPr lang="en-US" sz="1600" b="1" dirty="0">
              <a:latin typeface="+mj-lt"/>
            </a:endParaRPr>
          </a:p>
          <a:p>
            <a:pPr lvl="1"/>
            <a:endParaRPr lang="en-US" altLang="en-US" sz="1400" b="1" dirty="0">
              <a:solidFill>
                <a:srgbClr val="000000"/>
              </a:solidFill>
              <a:latin typeface="+mj-lt"/>
            </a:endParaRPr>
          </a:p>
          <a:p>
            <a:pPr>
              <a:buFont typeface="Wingdings" pitchFamily="2" charset="2"/>
              <a:buChar char="§"/>
            </a:pPr>
            <a:endParaRPr lang="en-US" altLang="en-US" sz="1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76400" y="6442502"/>
            <a:ext cx="480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  <a:latin typeface="+mj-lt"/>
              </a:rPr>
              <a:t>Reduction in project cycle time of 500 MW units –  Time taken for COD in months</a:t>
            </a:r>
            <a:endParaRPr lang="en-US" sz="12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56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1226</Words>
  <Application>Microsoft Office PowerPoint</Application>
  <PresentationFormat>Custom</PresentationFormat>
  <Paragraphs>174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Indian Power Sector – Main Features</vt:lpstr>
      <vt:lpstr>Investors Expectation – 5 R</vt:lpstr>
      <vt:lpstr>Consumer Interest-What does it mean ?</vt:lpstr>
      <vt:lpstr>………………A tough Job</vt:lpstr>
      <vt:lpstr>Slide 6</vt:lpstr>
      <vt:lpstr>Bulk Power Tariff: Basic</vt:lpstr>
      <vt:lpstr>Cost Management in NTPC </vt:lpstr>
      <vt:lpstr>Slide 9</vt:lpstr>
      <vt:lpstr>Slide 10</vt:lpstr>
      <vt:lpstr>Cost Optimization Strategies-  Opex</vt:lpstr>
      <vt:lpstr>Cost Optimization Strategies- Other Opex </vt:lpstr>
      <vt:lpstr>Cost Optimization Strategies- other Opex Cont..</vt:lpstr>
      <vt:lpstr>Surplus power in India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Parida</dc:creator>
  <cp:lastModifiedBy>KP GUPTA</cp:lastModifiedBy>
  <cp:revision>51</cp:revision>
  <cp:lastPrinted>2016-06-11T15:48:17Z</cp:lastPrinted>
  <dcterms:created xsi:type="dcterms:W3CDTF">2016-06-11T05:29:08Z</dcterms:created>
  <dcterms:modified xsi:type="dcterms:W3CDTF">2016-06-11T18:29:44Z</dcterms:modified>
</cp:coreProperties>
</file>